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8" r:id="rId2"/>
    <p:sldId id="449" r:id="rId3"/>
    <p:sldId id="470" r:id="rId4"/>
    <p:sldId id="451" r:id="rId5"/>
    <p:sldId id="452" r:id="rId6"/>
    <p:sldId id="453" r:id="rId7"/>
    <p:sldId id="454" r:id="rId8"/>
    <p:sldId id="455" r:id="rId9"/>
    <p:sldId id="468" r:id="rId10"/>
    <p:sldId id="456" r:id="rId11"/>
    <p:sldId id="471" r:id="rId12"/>
    <p:sldId id="461" r:id="rId13"/>
    <p:sldId id="463" r:id="rId14"/>
    <p:sldId id="4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meslicing" id="{56B6DE6F-23D9-F240-9C0E-7BC370B1AA88}">
          <p14:sldIdLst>
            <p14:sldId id="448"/>
            <p14:sldId id="449"/>
            <p14:sldId id="470"/>
            <p14:sldId id="451"/>
            <p14:sldId id="452"/>
            <p14:sldId id="453"/>
            <p14:sldId id="454"/>
            <p14:sldId id="455"/>
            <p14:sldId id="468"/>
            <p14:sldId id="456"/>
            <p14:sldId id="471"/>
            <p14:sldId id="461"/>
            <p14:sldId id="463"/>
            <p14:sldId id="467"/>
          </p14:sldIdLst>
        </p14:section>
        <p14:section name="appendix-timeslicing" id="{46A41541-29A8-C749-BA4D-42C9820A68F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82925"/>
  </p:normalViewPr>
  <p:slideViewPr>
    <p:cSldViewPr snapToGrid="0" snapToObjects="1">
      <p:cViewPr varScale="1">
        <p:scale>
          <a:sx n="105" d="100"/>
          <a:sy n="105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9200-EFB9-3242-BE57-C8D41C04C0AF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45E6-A31A-8940-B2AC-27D4999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CF26B-7F37-6A41-89AD-9363DCF37076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62368-7B97-D24D-BF7B-E7A4889C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6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Hello, everyone, welcome to my talk. </a:t>
            </a:r>
            <a:endParaRPr lang="zh-CN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4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conducted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qualitative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case</a:t>
            </a:r>
            <a:r>
              <a:rPr lang="zh-CN" altLang="en-US" baseline="0" dirty="0"/>
              <a:t> </a:t>
            </a:r>
            <a:r>
              <a:rPr lang="en-US" altLang="zh-CN" baseline="0" dirty="0"/>
              <a:t>studies on the Rugby dataset.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 dataset shows the twitter interactions between several rugby teams in 2015 in UK.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figure,</a:t>
            </a:r>
            <a:r>
              <a:rPr lang="zh-CN" altLang="en-US" baseline="0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uniform</a:t>
            </a:r>
            <a:r>
              <a:rPr lang="zh-CN" altLang="en-US" dirty="0"/>
              <a:t> </a:t>
            </a:r>
            <a:r>
              <a:rPr lang="en-US" altLang="zh-CN" dirty="0" err="1"/>
              <a:t>timeslicing</a:t>
            </a:r>
            <a:r>
              <a:rPr lang="zh-CN" altLang="en-US" dirty="0"/>
              <a:t> </a:t>
            </a:r>
            <a:r>
              <a:rPr lang="en-US" altLang="zh-CN" dirty="0"/>
              <a:t>equally</a:t>
            </a:r>
            <a:r>
              <a:rPr lang="zh-CN" altLang="en-US" dirty="0"/>
              <a:t> </a:t>
            </a:r>
            <a:r>
              <a:rPr lang="en-US" altLang="zh-CN" dirty="0"/>
              <a:t>divides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range.</a:t>
            </a:r>
            <a:r>
              <a:rPr lang="zh-CN" altLang="en-US" dirty="0"/>
              <a:t> </a:t>
            </a:r>
            <a:r>
              <a:rPr lang="en-US" altLang="zh-CN" dirty="0"/>
              <a:t>But from the result, we can easily see that</a:t>
            </a:r>
            <a:r>
              <a:rPr lang="zh-CN" altLang="en-US" dirty="0"/>
              <a:t> </a:t>
            </a:r>
            <a:r>
              <a:rPr lang="en-US" altLang="zh-CN" baseline="0" dirty="0"/>
              <a:t>【Tick】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Intervals 1, 2, 3, 9 have very sparse edges while</a:t>
            </a:r>
            <a:r>
              <a:rPr lang="zh-CN" altLang="en-US" dirty="0"/>
              <a:t> </a:t>
            </a:r>
            <a:r>
              <a:rPr lang="en-US" altLang="zh-CN" baseline="0" dirty="0"/>
              <a:t>【Tick】</a:t>
            </a:r>
          </a:p>
          <a:p>
            <a:r>
              <a:rPr lang="en-US" altLang="zh-CN" dirty="0"/>
              <a:t> intervals 11, 12 have very dense edges, hindering users from checking the details within them.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contrast, if we applied our nonuniform 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timeslicing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to visualize the Rugby dataset.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see more balanced visual complexity across</a:t>
            </a: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intervals. By further checking the length of the time legend, it is easy to find 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altLang="zh-CN" baseline="0" dirty="0" err="1"/>
              <a:t>【Tick</a:t>
            </a:r>
            <a:r>
              <a:rPr lang="en-US" altLang="zh-CN" baseline="0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 8 covers a long time range, which indicates the sparse interactions among different rugby teams in summer break from may to August.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【Tick】</a:t>
            </a: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Intervals 9 to 12 have dense interactions between different teams as the season begins.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</a:t>
            </a:r>
            <a:r>
              <a:rPr lang="zh-CN" alt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aseline="0" dirty="0"/>
              <a:t>【Tick】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nonuniform 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timeslicing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reveal more details of the time with dense edges. For example, the team “SC” (or </a:t>
            </a:r>
            <a:r>
              <a:rPr lang="en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Scarlets_rugby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intensely interacts with different teams along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such kind of details are really difficult to be observed in the results of uniform 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timeslicing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or Scarlets team interacts most with ”DR” (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Dragon_rugby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August, 2015, then switched to “GL” (Glasgow rugby) team in early September and further interacted most with “UL” (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ulsterrugby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late September. But such kind of details are really difficult to be observed in the results of uniform </a:t>
            </a:r>
            <a:r>
              <a:rPr lang="en-US" altLang="zh-CN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timeslicing</a:t>
            </a: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==============================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sparse interactions within it.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(reveal the finals)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HK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</a:t>
            </a:r>
            <a:r>
              <a:rPr lang="en-H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recognize the overall trend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teams: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HK" altLang="zh-C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trend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to the games/fixatures</a:t>
            </a:r>
            <a:endParaRPr lang="en-HK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2368-7B97-D24D-BF7B-E7A4889CB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en-US" altLang="zh-CN" baseline="0" dirty="0"/>
              <a:t>ever, when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using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uniform </a:t>
            </a:r>
            <a:r>
              <a:rPr lang="en-US" altLang="zh-CN" baseline="0" dirty="0" err="1"/>
              <a:t>timeslicing</a:t>
            </a:r>
            <a:r>
              <a:rPr lang="en-US" altLang="zh-CN" baseline="0" dirty="0"/>
              <a:t> for dynamic graph visualization,</a:t>
            </a:r>
            <a:r>
              <a:rPr lang="zh-CN" altLang="en-US" baseline="0" dirty="0"/>
              <a:t> </a:t>
            </a:r>
            <a:r>
              <a:rPr lang="en-US" altLang="zh-CN" baseline="0" dirty="0"/>
              <a:t>it</a:t>
            </a:r>
            <a:r>
              <a:rPr lang="zh-CN" altLang="en-US" baseline="0" dirty="0"/>
              <a:t> </a:t>
            </a:r>
            <a:r>
              <a:rPr lang="en-US" altLang="zh-CN" baseline="0" dirty="0"/>
              <a:t>does</a:t>
            </a:r>
            <a:r>
              <a:rPr lang="zh-CN" altLang="en-US" baseline="0" dirty="0"/>
              <a:t> </a:t>
            </a:r>
            <a:r>
              <a:rPr lang="en-US" altLang="zh-CN" baseline="0" dirty="0"/>
              <a:t>not</a:t>
            </a:r>
            <a:r>
              <a:rPr lang="zh-CN" altLang="en-US" baseline="0" dirty="0"/>
              <a:t> </a:t>
            </a:r>
            <a:r>
              <a:rPr lang="en-US" altLang="zh-CN" baseline="0" dirty="0"/>
              <a:t>take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data</a:t>
            </a:r>
            <a:r>
              <a:rPr lang="zh-CN" altLang="en-US" baseline="0" dirty="0"/>
              <a:t> </a:t>
            </a:r>
            <a:r>
              <a:rPr lang="en-US" altLang="zh-CN" baseline="0" dirty="0"/>
              <a:t>into</a:t>
            </a:r>
            <a:r>
              <a:rPr lang="zh-CN" altLang="en-US" baseline="0" dirty="0"/>
              <a:t> </a:t>
            </a:r>
            <a:r>
              <a:rPr lang="en-US" altLang="zh-CN" baseline="0" dirty="0"/>
              <a:t>account.</a:t>
            </a:r>
            <a:r>
              <a:rPr lang="zh-CN" altLang="en-US" baseline="0" dirty="0"/>
              <a:t> </a:t>
            </a:r>
            <a:r>
              <a:rPr lang="en-US" altLang="zh-CN" baseline="0" dirty="0"/>
              <a:t>Thus,</a:t>
            </a:r>
            <a:r>
              <a:rPr lang="zh-CN" altLang="en-US" baseline="0" dirty="0"/>
              <a:t> </a:t>
            </a:r>
            <a:r>
              <a:rPr lang="en-US" altLang="zh-CN" baseline="0" dirty="0"/>
              <a:t>it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generate 【tick】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cluttered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time-</a:t>
            </a:r>
            <a:r>
              <a:rPr lang="en-US" altLang="zh-CN" baseline="0" dirty="0" err="1"/>
              <a:t>slicings</a:t>
            </a:r>
            <a:r>
              <a:rPr lang="zh-CN" altLang="en-US" baseline="0" dirty="0"/>
              <a:t> </a:t>
            </a:r>
            <a:r>
              <a:rPr lang="en-US" altLang="zh-CN" baseline="0" dirty="0"/>
              <a:t>with</a:t>
            </a:r>
            <a:r>
              <a:rPr lang="zh-CN" altLang="en-US" baseline="0" dirty="0"/>
              <a:t> </a:t>
            </a:r>
            <a:r>
              <a:rPr lang="en-US" altLang="zh-CN" baseline="0" dirty="0"/>
              <a:t>…..</a:t>
            </a:r>
            <a:r>
              <a:rPr lang="zh-CN" altLang="en-US" baseline="0" dirty="0"/>
              <a:t> </a:t>
            </a:r>
            <a:r>
              <a:rPr lang="en-US" altLang="zh-CN" baseline="0" dirty="0"/>
              <a:t>【Tick】</a:t>
            </a:r>
          </a:p>
          <a:p>
            <a:r>
              <a:rPr lang="en-US" altLang="zh-CN" baseline="0" dirty="0"/>
              <a:t>Given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limited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budget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number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intervals.</a:t>
            </a:r>
            <a:r>
              <a:rPr lang="zh-CN" altLang="en-US" baseline="0" dirty="0"/>
              <a:t> </a:t>
            </a:r>
            <a:r>
              <a:rPr lang="en-US" altLang="zh-CN" baseline="0" dirty="0"/>
              <a:t>It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often</a:t>
            </a:r>
            <a:r>
              <a:rPr lang="zh-CN" altLang="en-US" baseline="0" dirty="0"/>
              <a:t> </a:t>
            </a:r>
            <a:r>
              <a:rPr lang="en-US" altLang="zh-CN" baseline="0" dirty="0"/>
              <a:t>hinders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users</a:t>
            </a:r>
            <a:r>
              <a:rPr lang="zh-CN" altLang="en-US" baseline="0" dirty="0"/>
              <a:t> </a:t>
            </a:r>
            <a:r>
              <a:rPr lang="en-US" altLang="zh-CN" baseline="0" dirty="0"/>
              <a:t>from</a:t>
            </a:r>
            <a:r>
              <a:rPr lang="zh-CN" altLang="en-US" baseline="0" dirty="0"/>
              <a:t> </a:t>
            </a:r>
            <a:r>
              <a:rPr lang="en-US" altLang="zh-CN" baseline="0" dirty="0"/>
              <a:t>fully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exploring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details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dynamic</a:t>
            </a:r>
            <a:r>
              <a:rPr lang="zh-CN" altLang="en-US" baseline="0" dirty="0"/>
              <a:t> </a:t>
            </a:r>
            <a:r>
              <a:rPr lang="en-US" altLang="zh-CN" baseline="0" dirty="0"/>
              <a:t>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paper,</a:t>
            </a:r>
            <a:r>
              <a:rPr lang="en-US" baseline="0" dirty="0"/>
              <a:t> we propose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en-US" baseline="0" dirty="0"/>
              <a:t> nonuniform </a:t>
            </a:r>
            <a:r>
              <a:rPr lang="en-US" baseline="0" dirty="0" err="1"/>
              <a:t>timeslicng</a:t>
            </a:r>
            <a:r>
              <a:rPr lang="en-US" baseline="0" dirty="0"/>
              <a:t> </a:t>
            </a:r>
            <a:r>
              <a:rPr lang="en-US" altLang="zh-CN" baseline="0" dirty="0"/>
              <a:t>approach</a:t>
            </a:r>
            <a:r>
              <a:rPr lang="zh-CN" altLang="en-US" baseline="0" dirty="0"/>
              <a:t> </a:t>
            </a:r>
            <a:r>
              <a:rPr lang="en-US" baseline="0" dirty="0"/>
              <a:t>to create </a:t>
            </a:r>
            <a:r>
              <a:rPr lang="en-US" altLang="zh-CN" sz="1200" dirty="0" err="1">
                <a:latin typeface="Arial" charset="0"/>
                <a:ea typeface="Arial" charset="0"/>
                <a:cs typeface="Arial" charset="0"/>
              </a:rPr>
              <a:t>timeslices</a:t>
            </a:r>
            <a:r>
              <a:rPr lang="zh-CN" altLang="en-US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2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200" dirty="0">
                <a:latin typeface="Arial" charset="0"/>
                <a:ea typeface="Arial" charset="0"/>
                <a:cs typeface="Arial" charset="0"/>
              </a:rPr>
              <a:t>similar</a:t>
            </a:r>
            <a:r>
              <a:rPr lang="zh-CN" altLang="en-US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complexity,</a:t>
            </a:r>
            <a:r>
              <a:rPr lang="is-IS" baseline="0" dirty="0"/>
              <a:t> instead of timeslices with equal time range.</a:t>
            </a:r>
          </a:p>
          <a:p>
            <a:r>
              <a:rPr lang="en-US" altLang="zh-CN" baseline="0" dirty="0"/>
              <a:t>Here,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simple</a:t>
            </a:r>
            <a:r>
              <a:rPr lang="zh-CN" altLang="en-US" baseline="0" dirty="0"/>
              <a:t> </a:t>
            </a:r>
            <a:r>
              <a:rPr lang="en-US" altLang="zh-CN" baseline="0" dirty="0"/>
              <a:t>definition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visual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complexity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graphs: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number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edges,</a:t>
            </a:r>
            <a:r>
              <a:rPr lang="zh-CN" altLang="en-US" baseline="0" dirty="0"/>
              <a:t> 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Specifically,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nonuniform</a:t>
            </a:r>
            <a:r>
              <a:rPr lang="zh-CN" altLang="en-US" dirty="0"/>
              <a:t> </a:t>
            </a:r>
            <a:r>
              <a:rPr lang="en-US" altLang="zh-CN" dirty="0" err="1"/>
              <a:t>timeslicing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histogram</a:t>
            </a:r>
            <a:r>
              <a:rPr lang="zh-CN" altLang="en-US" dirty="0"/>
              <a:t> </a:t>
            </a:r>
            <a:r>
              <a:rPr lang="en-US" altLang="zh-CN" dirty="0"/>
              <a:t>equalization, </a:t>
            </a:r>
            <a:r>
              <a:rPr lang="en-US" baseline="0" dirty="0"/>
              <a:t>a classical technique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baseline="0" dirty="0"/>
              <a:t>enhanc</a:t>
            </a:r>
            <a:r>
              <a:rPr lang="en-US" altLang="zh-CN" baseline="0" dirty="0"/>
              <a:t>ing</a:t>
            </a:r>
            <a:r>
              <a:rPr lang="en-US" baseline="0" dirty="0"/>
              <a:t> image contrast</a:t>
            </a:r>
            <a:r>
              <a:rPr lang="en-US" altLang="zh-CN" baseline="0" dirty="0"/>
              <a:t>.</a:t>
            </a:r>
            <a:r>
              <a:rPr lang="en-US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you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see,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right</a:t>
            </a:r>
            <a:r>
              <a:rPr lang="zh-CN" altLang="en-US" baseline="0" dirty="0"/>
              <a:t> </a:t>
            </a:r>
            <a:r>
              <a:rPr lang="en-US" altLang="zh-CN" baseline="0" dirty="0"/>
              <a:t>figure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bit</a:t>
            </a:r>
            <a:r>
              <a:rPr lang="zh-CN" altLang="en-US" baseline="0" dirty="0"/>
              <a:t> </a:t>
            </a:r>
            <a:r>
              <a:rPr lang="en-US" altLang="zh-CN" baseline="0" dirty="0"/>
              <a:t>darker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its</a:t>
            </a:r>
            <a:r>
              <a:rPr lang="zh-CN" altLang="en-US" baseline="0" dirty="0"/>
              <a:t> </a:t>
            </a:r>
            <a:r>
              <a:rPr lang="en-US" altLang="zh-CN" baseline="0" dirty="0"/>
              <a:t>color</a:t>
            </a:r>
            <a:r>
              <a:rPr lang="zh-CN" altLang="en-US" baseline="0" dirty="0"/>
              <a:t> </a:t>
            </a:r>
            <a:r>
              <a:rPr lang="en-US" altLang="zh-CN" baseline="0" dirty="0"/>
              <a:t>bins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highest</a:t>
            </a:r>
            <a:r>
              <a:rPr lang="zh-CN" altLang="en-US" baseline="0" dirty="0"/>
              <a:t> </a:t>
            </a:r>
            <a:r>
              <a:rPr lang="en-US" altLang="zh-CN" baseline="0" dirty="0"/>
              <a:t>frequencies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range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【Tick】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</a:t>
            </a:r>
            <a:r>
              <a:rPr lang="en-US" altLang="zh-CN" baseline="0" dirty="0"/>
              <a:t>50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100.</a:t>
            </a:r>
            <a:r>
              <a:rPr lang="zh-CN" altLang="en-US" baseline="0" dirty="0"/>
              <a:t> </a:t>
            </a:r>
            <a:r>
              <a:rPr lang="en-US" altLang="zh-CN" baseline="0" dirty="0"/>
              <a:t>After</a:t>
            </a:r>
            <a:r>
              <a:rPr lang="zh-CN" altLang="en-US" baseline="0" dirty="0"/>
              <a:t> </a:t>
            </a:r>
            <a:r>
              <a:rPr lang="en-US" altLang="zh-CN" baseline="0" dirty="0"/>
              <a:t>applying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histogram</a:t>
            </a:r>
            <a:r>
              <a:rPr lang="zh-CN" altLang="en-US" baseline="0" dirty="0"/>
              <a:t> </a:t>
            </a:r>
            <a:r>
              <a:rPr lang="en-US" altLang="zh-CN" baseline="0" dirty="0"/>
              <a:t>equalization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【Tick】</a:t>
            </a:r>
          </a:p>
          <a:p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re-distributing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color</a:t>
            </a:r>
            <a:r>
              <a:rPr lang="zh-CN" altLang="en-US" baseline="0" dirty="0"/>
              <a:t> </a:t>
            </a:r>
            <a:r>
              <a:rPr lang="en-US" altLang="zh-CN" baseline="0" dirty="0"/>
              <a:t>bins,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overall</a:t>
            </a:r>
            <a:r>
              <a:rPr lang="zh-CN" altLang="en-US" baseline="0" dirty="0"/>
              <a:t> </a:t>
            </a:r>
            <a:r>
              <a:rPr lang="en-US" altLang="zh-CN" baseline="0" dirty="0"/>
              <a:t>color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contrast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image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enhanced.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project,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dirty="0"/>
              <a:t>Image </a:t>
            </a:r>
            <a:r>
              <a:rPr lang="en-US" altLang="zh-CN" dirty="0"/>
              <a:t>contrast</a:t>
            </a:r>
            <a:r>
              <a:rPr lang="zh-CN" altLang="en-US" dirty="0"/>
              <a:t> </a:t>
            </a:r>
            <a:r>
              <a:rPr lang="en-US" altLang="zh-CN" dirty="0"/>
              <a:t>enhancement</a:t>
            </a:r>
            <a:r>
              <a:rPr lang="is-IS" dirty="0"/>
              <a:t> and timeslicing</a:t>
            </a:r>
            <a:r>
              <a:rPr lang="is-IS" baseline="0" dirty="0"/>
              <a:t> of </a:t>
            </a:r>
            <a:r>
              <a:rPr lang="en-US" altLang="zh-CN" baseline="0" dirty="0"/>
              <a:t>dynamic</a:t>
            </a:r>
            <a:r>
              <a:rPr lang="zh-CN" altLang="en-US" baseline="0" dirty="0"/>
              <a:t> </a:t>
            </a:r>
            <a:r>
              <a:rPr lang="en-US" altLang="zh-CN" baseline="0" dirty="0"/>
              <a:t>graph</a:t>
            </a:r>
            <a:r>
              <a:rPr lang="zh-CN" altLang="en-US" baseline="0" dirty="0"/>
              <a:t> </a:t>
            </a:r>
            <a:r>
              <a:rPr lang="en-US" altLang="zh-CN" baseline="0" dirty="0"/>
              <a:t>visualization</a:t>
            </a:r>
            <a:r>
              <a:rPr lang="is-IS" baseline="0" dirty="0"/>
              <a:t> </a:t>
            </a:r>
            <a:r>
              <a:rPr lang="en-US" altLang="zh-CN" baseline="0" dirty="0"/>
              <a:t>s</a:t>
            </a:r>
            <a:r>
              <a:rPr lang="is-IS" baseline="0" dirty="0"/>
              <a:t>hare </a:t>
            </a:r>
            <a:r>
              <a:rPr lang="en-US" altLang="zh-CN" baseline="0" dirty="0"/>
              <a:t>some</a:t>
            </a:r>
            <a:r>
              <a:rPr lang="zh-CN" altLang="en-US" baseline="0" dirty="0"/>
              <a:t> </a:t>
            </a:r>
            <a:r>
              <a:rPr lang="is-IS" baseline="0" dirty="0"/>
              <a:t>similarities. </a:t>
            </a:r>
          </a:p>
          <a:p>
            <a:r>
              <a:rPr lang="is-IS" baseline="0" dirty="0"/>
              <a:t>For example, the low </a:t>
            </a:r>
            <a:r>
              <a:rPr lang="en-US" altLang="zh-CN" baseline="0" dirty="0"/>
              <a:t>color</a:t>
            </a:r>
            <a:r>
              <a:rPr lang="is-IS" baseline="0" dirty="0"/>
              <a:t> contrast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images</a:t>
            </a:r>
            <a:r>
              <a:rPr lang="is-IS" baseline="0" dirty="0"/>
              <a:t> is </a:t>
            </a:r>
            <a:r>
              <a:rPr lang="en-US" altLang="zh-CN" baseline="0" dirty="0"/>
              <a:t>due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is-IS" baseline="0" dirty="0"/>
              <a:t>the color converge</a:t>
            </a:r>
            <a:r>
              <a:rPr lang="en-US" altLang="zh-CN" baseline="0" dirty="0" err="1"/>
              <a:t>nce</a:t>
            </a:r>
            <a:r>
              <a:rPr lang="is-IS" baseline="0" dirty="0"/>
              <a:t> in certain color range. </a:t>
            </a:r>
            <a:r>
              <a:rPr lang="en-US" baseline="0" dirty="0"/>
              <a:t>W</a:t>
            </a:r>
            <a:r>
              <a:rPr lang="is-IS" baseline="0" dirty="0"/>
              <a:t>hile the visual clutter in timeslices of dynamic graphs is due to the bursting edges in some timeslices. </a:t>
            </a:r>
          </a:p>
          <a:p>
            <a:r>
              <a:rPr lang="is-IS" baseline="0" dirty="0"/>
              <a:t>The solution for image contrast is to re-distribute color bins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equal</a:t>
            </a:r>
            <a:r>
              <a:rPr lang="zh-CN" altLang="en-US" baseline="0" dirty="0"/>
              <a:t> </a:t>
            </a:r>
            <a:r>
              <a:rPr lang="en-US" altLang="zh-CN" baseline="0" dirty="0"/>
              <a:t>distribution.</a:t>
            </a:r>
            <a:r>
              <a:rPr lang="zh-CN" altLang="en-US" baseline="0" dirty="0"/>
              <a:t> 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3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9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nonuniform</a:t>
            </a:r>
            <a:r>
              <a:rPr lang="zh-CN" altLang="en-US" dirty="0"/>
              <a:t> </a:t>
            </a:r>
            <a:r>
              <a:rPr lang="en-US" altLang="zh-CN" dirty="0" err="1"/>
              <a:t>timeslicng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trouble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interval.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baseline="0" dirty="0"/>
              <a:t>【</a:t>
            </a:r>
            <a:r>
              <a:rPr lang="en-US" altLang="zh-CN" baseline="0" dirty="0" err="1"/>
              <a:t>Tick】</a:t>
            </a:r>
            <a:r>
              <a:rPr lang="en-US" altLang="zh-CN" dirty="0" err="1"/>
              <a:t>we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explicit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legend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snapshot,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blue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</a:t>
            </a:r>
            <a:r>
              <a:rPr lang="zh-CN" altLang="en-US" dirty="0"/>
              <a:t> </a:t>
            </a:r>
            <a:r>
              <a:rPr lang="en-US" altLang="zh-CN" dirty="0"/>
              <a:t>color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indicates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line-chart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integrated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frequencies.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20A2-F36C-7A4D-BCA6-96FBB58C52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B526-B575-EE4E-881C-319E9222C11E}" type="datetime1">
              <a:rPr lang="en-HK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180C-564A-B742-A03D-C26462E20935}" type="datetime1">
              <a:rPr lang="en-HK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FAF-FFAE-A140-A1BA-95D3E9948C24}" type="datetime1">
              <a:rPr lang="en-HK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217-45B7-3E46-94C2-FDDC08609221}" type="datetime1">
              <a:rPr lang="en-HK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599C-6AA6-FD48-8885-EEC4C26CD513}" type="datetime1">
              <a:rPr lang="en-HK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E6-0806-4A45-BB82-0E29524B487C}" type="datetime1">
              <a:rPr lang="en-HK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8C3-EC86-0D43-BBAF-7AF717F5C9E9}" type="datetime1">
              <a:rPr lang="en-HK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82DC-6875-7F47-A103-AA3B39568821}" type="datetime1">
              <a:rPr lang="en-HK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F1A9-EDA5-AF49-B104-F5760131B4AF}" type="datetime1">
              <a:rPr lang="en-HK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859C-F26C-5647-9AF7-43DFD3410938}" type="datetime1">
              <a:rPr lang="en-HK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3CAB-B9A6-7A42-B24E-E589794F56C9}" type="datetime1">
              <a:rPr lang="en-HK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0CFF-300C-B544-8865-24E9FEB33AF7}" type="datetime1">
              <a:rPr lang="en-HK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7F42-01BB-EC42-87EF-9DD0C0F1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yong-wang.org/proj/nu_timeslicing.html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09.003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yong-wang.org/proj/nu_timeslicing.html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torialspoint.com/dip/histogram_equalization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3" y="1990740"/>
            <a:ext cx="11320462" cy="2387600"/>
          </a:xfrm>
        </p:spPr>
        <p:txBody>
          <a:bodyPr>
            <a:normAutofit/>
          </a:bodyPr>
          <a:lstStyle/>
          <a:p>
            <a:r>
              <a:rPr lang="en-US" altLang="zh-CN" sz="4800" b="1" i="1" dirty="0" err="1">
                <a:latin typeface="Geeza Pro" charset="-78"/>
                <a:ea typeface="Geeza Pro" charset="-78"/>
                <a:cs typeface="Geeza Pro" charset="-78"/>
              </a:rPr>
              <a:t>Nonuniform</a:t>
            </a:r>
            <a:r>
              <a:rPr lang="en-US" altLang="zh-CN" sz="4800" b="1" i="1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altLang="zh-CN" sz="4800" b="1" i="1" dirty="0" err="1">
                <a:latin typeface="Geeza Pro" charset="-78"/>
                <a:ea typeface="Geeza Pro" charset="-78"/>
                <a:cs typeface="Geeza Pro" charset="-78"/>
              </a:rPr>
              <a:t>Timeslicing</a:t>
            </a:r>
            <a:r>
              <a:rPr lang="en-US" altLang="zh-CN" sz="4800" b="1" i="1" dirty="0">
                <a:latin typeface="Geeza Pro" charset="-78"/>
                <a:ea typeface="Geeza Pro" charset="-78"/>
                <a:cs typeface="Geeza Pro" charset="-78"/>
              </a:rPr>
              <a:t> of Dynamic Graphs Based on Visual Complexity</a:t>
            </a:r>
            <a:endParaRPr lang="en-US" sz="4800" b="1" i="1" dirty="0">
              <a:latin typeface="Geeza Pro" charset="-78"/>
              <a:ea typeface="Geeza Pro" charset="-78"/>
              <a:cs typeface="Geeza Pro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62" y="4504530"/>
            <a:ext cx="12015537" cy="1655762"/>
          </a:xfrm>
        </p:spPr>
        <p:txBody>
          <a:bodyPr>
            <a:normAutofit/>
          </a:bodyPr>
          <a:lstStyle/>
          <a:p>
            <a:r>
              <a:rPr lang="en-US" sz="2200" b="1" dirty="0">
                <a:ea typeface="Geeza Pro" charset="-78"/>
                <a:cs typeface="Geeza Pro" charset="-78"/>
              </a:rPr>
              <a:t>Yong Wang</a:t>
            </a:r>
            <a:r>
              <a:rPr lang="en-US" sz="2200" b="1" baseline="30000" dirty="0">
                <a:ea typeface="Geeza Pro" charset="-78"/>
                <a:cs typeface="Geeza Pro" charset="-78"/>
              </a:rPr>
              <a:t>1</a:t>
            </a:r>
            <a:r>
              <a:rPr lang="en-US" sz="2200" dirty="0">
                <a:ea typeface="Geeza Pro" charset="-78"/>
                <a:cs typeface="Geeza Pro" charset="-78"/>
              </a:rPr>
              <a:t>,</a:t>
            </a:r>
            <a:r>
              <a:rPr lang="zh-CN" altLang="en-US" sz="2200" dirty="0">
                <a:ea typeface="Geeza Pro" charset="-78"/>
                <a:cs typeface="Geeza Pro" charset="-78"/>
              </a:rPr>
              <a:t> </a:t>
            </a:r>
            <a:r>
              <a:rPr lang="en-US" sz="2200" dirty="0">
                <a:ea typeface="Geeza Pro" charset="-78"/>
                <a:cs typeface="Geeza Pro" charset="-78"/>
              </a:rPr>
              <a:t>Daniel Archambault</a:t>
            </a:r>
            <a:r>
              <a:rPr lang="en-US" sz="2200" baseline="30000" dirty="0">
                <a:ea typeface="Geeza Pro" charset="-78"/>
                <a:cs typeface="Geeza Pro" charset="-78"/>
              </a:rPr>
              <a:t>2</a:t>
            </a:r>
            <a:r>
              <a:rPr lang="en-US" sz="2200" dirty="0">
                <a:ea typeface="Geeza Pro" charset="-78"/>
                <a:cs typeface="Geeza Pro" charset="-78"/>
              </a:rPr>
              <a:t>, </a:t>
            </a:r>
            <a:r>
              <a:rPr lang="en-US" altLang="zh-CN" sz="2200" dirty="0">
                <a:ea typeface="Geeza Pro" charset="-78"/>
                <a:cs typeface="Geeza Pro" charset="-78"/>
              </a:rPr>
              <a:t>Hammad Haleem</a:t>
            </a:r>
            <a:r>
              <a:rPr lang="en-US" sz="2200" baseline="30000" dirty="0">
                <a:ea typeface="Geeza Pro" charset="-78"/>
                <a:cs typeface="Geeza Pro" charset="-78"/>
              </a:rPr>
              <a:t>1</a:t>
            </a:r>
            <a:r>
              <a:rPr lang="en-US" altLang="zh-CN" sz="2200" dirty="0">
                <a:ea typeface="Geeza Pro" charset="-78"/>
                <a:cs typeface="Geeza Pro" charset="-78"/>
              </a:rPr>
              <a:t>,</a:t>
            </a:r>
            <a:r>
              <a:rPr lang="en-US" sz="2200" dirty="0">
                <a:ea typeface="Geeza Pro" charset="-78"/>
                <a:cs typeface="Geeza Pro" charset="-78"/>
              </a:rPr>
              <a:t> </a:t>
            </a:r>
            <a:r>
              <a:rPr lang="en-US" sz="2200" dirty="0" err="1">
                <a:ea typeface="Geeza Pro" charset="-78"/>
                <a:cs typeface="Geeza Pro" charset="-78"/>
              </a:rPr>
              <a:t>Yanhong</a:t>
            </a:r>
            <a:r>
              <a:rPr lang="en-US" sz="2200" dirty="0">
                <a:ea typeface="Geeza Pro" charset="-78"/>
                <a:cs typeface="Geeza Pro" charset="-78"/>
              </a:rPr>
              <a:t> Wu</a:t>
            </a:r>
            <a:r>
              <a:rPr lang="en-US" sz="2200" baseline="30000" dirty="0">
                <a:ea typeface="Geeza Pro" charset="-78"/>
                <a:cs typeface="Geeza Pro" charset="-78"/>
              </a:rPr>
              <a:t>3</a:t>
            </a:r>
            <a:r>
              <a:rPr lang="en-US" sz="2200" dirty="0">
                <a:ea typeface="Geeza Pro" charset="-78"/>
                <a:cs typeface="Geeza Pro" charset="-78"/>
              </a:rPr>
              <a:t>,</a:t>
            </a:r>
            <a:r>
              <a:rPr lang="zh-CN" altLang="en-US" sz="2200" dirty="0">
                <a:ea typeface="Geeza Pro" charset="-78"/>
                <a:cs typeface="Geeza Pro" charset="-78"/>
              </a:rPr>
              <a:t> </a:t>
            </a:r>
            <a:r>
              <a:rPr lang="en-US" altLang="zh-CN" sz="2200" dirty="0" err="1">
                <a:ea typeface="Geeza Pro" charset="-78"/>
                <a:cs typeface="Geeza Pro" charset="-78"/>
              </a:rPr>
              <a:t>Torsten</a:t>
            </a:r>
            <a:r>
              <a:rPr lang="en-US" altLang="zh-CN" sz="2200" dirty="0">
                <a:ea typeface="Geeza Pro" charset="-78"/>
                <a:cs typeface="Geeza Pro" charset="-78"/>
              </a:rPr>
              <a:t> Moeller</a:t>
            </a:r>
            <a:r>
              <a:rPr lang="en-US" altLang="zh-CN" sz="2200" baseline="30000" dirty="0">
                <a:ea typeface="Geeza Pro" charset="-78"/>
                <a:cs typeface="Geeza Pro" charset="-78"/>
              </a:rPr>
              <a:t>4</a:t>
            </a:r>
            <a:r>
              <a:rPr lang="en-US" altLang="zh-CN" sz="2200" dirty="0">
                <a:ea typeface="Geeza Pro" charset="-78"/>
                <a:cs typeface="Geeza Pro" charset="-78"/>
              </a:rPr>
              <a:t>,</a:t>
            </a:r>
            <a:r>
              <a:rPr lang="en-US" sz="2200" dirty="0">
                <a:ea typeface="Geeza Pro" charset="-78"/>
                <a:cs typeface="Geeza Pro" charset="-78"/>
              </a:rPr>
              <a:t> </a:t>
            </a:r>
            <a:r>
              <a:rPr lang="en-US" sz="2200" dirty="0" err="1">
                <a:ea typeface="Geeza Pro" charset="-78"/>
                <a:cs typeface="Geeza Pro" charset="-78"/>
              </a:rPr>
              <a:t>Huamin</a:t>
            </a:r>
            <a:r>
              <a:rPr lang="en-US" sz="2200" dirty="0">
                <a:ea typeface="Geeza Pro" charset="-78"/>
                <a:cs typeface="Geeza Pro" charset="-78"/>
              </a:rPr>
              <a:t> Qu</a:t>
            </a:r>
            <a:r>
              <a:rPr lang="en-US" sz="2200" baseline="30000" dirty="0">
                <a:ea typeface="Geeza Pro" charset="-78"/>
                <a:cs typeface="Geeza Pro" charset="-78"/>
              </a:rPr>
              <a:t>1</a:t>
            </a:r>
            <a:r>
              <a:rPr lang="en-US" sz="2200" dirty="0">
                <a:ea typeface="Geeza Pro" charset="-78"/>
                <a:cs typeface="Geeza Pro" charset="-78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6801" y="5606999"/>
            <a:ext cx="3182610" cy="1135175"/>
            <a:chOff x="1764948" y="5606999"/>
            <a:chExt cx="3182610" cy="1135175"/>
          </a:xfrm>
        </p:grpSpPr>
        <p:pic>
          <p:nvPicPr>
            <p:cNvPr id="6" name="Picture 5" descr="UST4C_L4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370" y="5702417"/>
              <a:ext cx="3022188" cy="103975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64948" y="5606999"/>
              <a:ext cx="320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44935" y="5561979"/>
            <a:ext cx="1909328" cy="1229502"/>
            <a:chOff x="5993470" y="5561979"/>
            <a:chExt cx="1909328" cy="1229502"/>
          </a:xfrm>
        </p:grpSpPr>
        <p:pic>
          <p:nvPicPr>
            <p:cNvPr id="7" name="Picture 6" descr="LogoSwanse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970" y="5695002"/>
              <a:ext cx="1881828" cy="10964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93470" y="5561979"/>
              <a:ext cx="320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81239" y="4421204"/>
            <a:ext cx="3466656" cy="3466656"/>
            <a:chOff x="8664664" y="4421204"/>
            <a:chExt cx="3466656" cy="3466656"/>
          </a:xfrm>
        </p:grpSpPr>
        <p:pic>
          <p:nvPicPr>
            <p:cNvPr id="5" name="Picture 2" descr="mage result for visa research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664" y="4421204"/>
              <a:ext cx="3466656" cy="3466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705993" y="5561979"/>
              <a:ext cx="320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0" y="73222"/>
            <a:ext cx="4523037" cy="29454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271866" y="5377545"/>
            <a:ext cx="2888893" cy="1440831"/>
            <a:chOff x="9369840" y="5344887"/>
            <a:chExt cx="2888893" cy="1440831"/>
          </a:xfrm>
        </p:grpSpPr>
        <p:pic>
          <p:nvPicPr>
            <p:cNvPr id="1028" name="Picture 4" descr="mage result for university of vienna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072" y="5344887"/>
              <a:ext cx="2881661" cy="144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369840" y="5530797"/>
              <a:ext cx="178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4</a:t>
              </a: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49900" y="528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9F031-737F-C848-A996-495A0ABEAF05}"/>
              </a:ext>
            </a:extLst>
          </p:cNvPr>
          <p:cNvSpPr txBox="1"/>
          <p:nvPr/>
        </p:nvSpPr>
        <p:spPr>
          <a:xfrm>
            <a:off x="2644105" y="490122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>
                <a:hlinkClick r:id="rId8"/>
              </a:rPr>
              <a:t>http://yong-wang.org/proj/nu_timeslicing.html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8DE3F4-76B7-7549-BAF5-27B149607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4226" y="39624"/>
            <a:ext cx="1216534" cy="12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94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Graphs</a:t>
            </a:r>
            <a:endParaRPr lang="en-US" sz="4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1056" y="1253387"/>
            <a:ext cx="5651500" cy="2393689"/>
            <a:chOff x="3201056" y="732687"/>
            <a:chExt cx="5651500" cy="2393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056" y="744832"/>
              <a:ext cx="5651500" cy="2381544"/>
            </a:xfrm>
            <a:prstGeom prst="rect">
              <a:avLst/>
            </a:prstGeom>
          </p:spPr>
        </p:pic>
        <p:sp>
          <p:nvSpPr>
            <p:cNvPr id="6" name="Oval 5"/>
            <p:cNvSpPr>
              <a:spLocks/>
            </p:cNvSpPr>
            <p:nvPr/>
          </p:nvSpPr>
          <p:spPr>
            <a:xfrm>
              <a:off x="3454395" y="732687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Oval 6"/>
            <p:cNvSpPr>
              <a:spLocks/>
            </p:cNvSpPr>
            <p:nvPr/>
          </p:nvSpPr>
          <p:spPr>
            <a:xfrm>
              <a:off x="3780964" y="739945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Oval 7"/>
            <p:cNvSpPr>
              <a:spLocks/>
            </p:cNvSpPr>
            <p:nvPr/>
          </p:nvSpPr>
          <p:spPr>
            <a:xfrm>
              <a:off x="4136561" y="739948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Oval 8"/>
            <p:cNvSpPr>
              <a:spLocks/>
            </p:cNvSpPr>
            <p:nvPr/>
          </p:nvSpPr>
          <p:spPr>
            <a:xfrm>
              <a:off x="4564731" y="747208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5232387" y="747208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Oval 10"/>
            <p:cNvSpPr>
              <a:spLocks/>
            </p:cNvSpPr>
            <p:nvPr/>
          </p:nvSpPr>
          <p:spPr>
            <a:xfrm>
              <a:off x="6313695" y="761722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4363" y="4489183"/>
            <a:ext cx="5688205" cy="2383200"/>
            <a:chOff x="4065873" y="3463638"/>
            <a:chExt cx="5688205" cy="2383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73" y="3463638"/>
              <a:ext cx="5688205" cy="2383200"/>
            </a:xfrm>
            <a:prstGeom prst="rect">
              <a:avLst/>
            </a:prstGeom>
          </p:spPr>
        </p:pic>
        <p:sp>
          <p:nvSpPr>
            <p:cNvPr id="14" name="Oval 13"/>
            <p:cNvSpPr>
              <a:spLocks/>
            </p:cNvSpPr>
            <p:nvPr/>
          </p:nvSpPr>
          <p:spPr>
            <a:xfrm>
              <a:off x="4666332" y="3570220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5551700" y="3570223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Oval 15"/>
            <p:cNvSpPr>
              <a:spLocks/>
            </p:cNvSpPr>
            <p:nvPr/>
          </p:nvSpPr>
          <p:spPr>
            <a:xfrm>
              <a:off x="6429812" y="3577483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>
              <a:off x="7293409" y="3577486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Oval 17"/>
            <p:cNvSpPr>
              <a:spLocks/>
            </p:cNvSpPr>
            <p:nvPr/>
          </p:nvSpPr>
          <p:spPr>
            <a:xfrm>
              <a:off x="8193292" y="3570230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Oval 18"/>
            <p:cNvSpPr>
              <a:spLocks/>
            </p:cNvSpPr>
            <p:nvPr/>
          </p:nvSpPr>
          <p:spPr>
            <a:xfrm>
              <a:off x="9129461" y="3584747"/>
              <a:ext cx="180000" cy="180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92" y="943356"/>
            <a:ext cx="2003527" cy="2160000"/>
          </a:xfrm>
          <a:prstGeom prst="rect">
            <a:avLst/>
          </a:prstGeom>
          <a:ln w="19050">
            <a:solidFill>
              <a:schemeClr val="accent3"/>
            </a:solidFill>
            <a:prstDash val="dash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22" y="4105447"/>
            <a:ext cx="2105073" cy="2160000"/>
          </a:xfrm>
          <a:prstGeom prst="rect">
            <a:avLst/>
          </a:prstGeom>
          <a:ln w="19050">
            <a:solidFill>
              <a:schemeClr val="accent3"/>
            </a:solidFill>
            <a:prstDash val="dash"/>
          </a:ln>
        </p:spPr>
      </p:pic>
      <p:sp>
        <p:nvSpPr>
          <p:cNvPr id="22" name="Oval 21"/>
          <p:cNvSpPr/>
          <p:nvPr/>
        </p:nvSpPr>
        <p:spPr>
          <a:xfrm>
            <a:off x="3544395" y="3242129"/>
            <a:ext cx="90000" cy="9434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82138" y="3321957"/>
            <a:ext cx="0" cy="399143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738" y="3721100"/>
            <a:ext cx="914400" cy="36982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933466" y="1887730"/>
            <a:ext cx="1439826" cy="984286"/>
            <a:chOff x="6933466" y="1887730"/>
            <a:chExt cx="1439826" cy="984286"/>
          </a:xfrm>
        </p:grpSpPr>
        <p:sp>
          <p:nvSpPr>
            <p:cNvPr id="25" name="Oval 24"/>
            <p:cNvSpPr/>
            <p:nvPr/>
          </p:nvSpPr>
          <p:spPr>
            <a:xfrm>
              <a:off x="6933466" y="2777674"/>
              <a:ext cx="90000" cy="9434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7030004" y="1887730"/>
              <a:ext cx="1343288" cy="905867"/>
            </a:xfrm>
            <a:prstGeom prst="line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800190" y="3437156"/>
            <a:ext cx="9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time</a:t>
            </a:r>
            <a:endParaRPr lang="en-US" sz="1400" dirty="0">
              <a:latin typeface="Adobe Arabic" charset="0"/>
              <a:ea typeface="Adobe Arabic" charset="0"/>
              <a:cs typeface="Adobe Arab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302" y="6640351"/>
            <a:ext cx="9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time</a:t>
            </a:r>
            <a:endParaRPr lang="en-US" sz="1400" dirty="0">
              <a:latin typeface="Adobe Arabic" charset="0"/>
              <a:ea typeface="Adobe Arabic" charset="0"/>
              <a:cs typeface="Adobe Arabic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2321641" y="1979916"/>
            <a:ext cx="151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Edge</a:t>
            </a:r>
            <a:r>
              <a:rPr lang="zh-CN" altLang="en-US" sz="1400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event</a:t>
            </a:r>
            <a:r>
              <a:rPr lang="zh-CN" altLang="en-US" sz="1400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frequency</a:t>
            </a:r>
            <a:endParaRPr lang="en-US" sz="1400" dirty="0">
              <a:latin typeface="Adobe Arabic" charset="0"/>
              <a:ea typeface="Adobe Arabic" charset="0"/>
              <a:cs typeface="Adobe Arabic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290998" y="5535081"/>
            <a:ext cx="151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Edge</a:t>
            </a:r>
            <a:r>
              <a:rPr lang="zh-CN" altLang="en-US" sz="1400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event</a:t>
            </a:r>
            <a:r>
              <a:rPr lang="zh-CN" altLang="en-US" sz="1400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sz="1400" dirty="0">
                <a:latin typeface="Adobe Arabic" charset="0"/>
                <a:ea typeface="Adobe Arabic" charset="0"/>
                <a:cs typeface="Adobe Arabic" charset="0"/>
              </a:rPr>
              <a:t>frequency</a:t>
            </a:r>
            <a:endParaRPr lang="en-US" sz="1400" dirty="0">
              <a:latin typeface="Adobe Arabic" charset="0"/>
              <a:ea typeface="Adobe Arabic" charset="0"/>
              <a:cs typeface="Adobe Arabic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654731" y="3753658"/>
            <a:ext cx="254791" cy="760925"/>
          </a:xfrm>
          <a:prstGeom prst="downArrow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05878" y="3969252"/>
            <a:ext cx="199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Histogram</a:t>
            </a:r>
            <a:r>
              <a:rPr lang="zh-CN" altLang="en-US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equalization</a:t>
            </a:r>
            <a:endParaRPr lang="en-US" dirty="0">
              <a:latin typeface="Adobe Arabic" charset="0"/>
              <a:ea typeface="Adobe Arabic" charset="0"/>
              <a:cs typeface="Adobe Arabic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10800000">
            <a:off x="7171959" y="3700367"/>
            <a:ext cx="254791" cy="760925"/>
          </a:xfrm>
          <a:prstGeom prst="downArrow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352737" y="3969948"/>
            <a:ext cx="199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Map</a:t>
            </a:r>
            <a:r>
              <a:rPr lang="zh-CN" altLang="en-US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to</a:t>
            </a:r>
            <a:r>
              <a:rPr lang="zh-CN" altLang="en-US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the</a:t>
            </a:r>
            <a:r>
              <a:rPr lang="zh-CN" altLang="en-US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original</a:t>
            </a:r>
            <a:r>
              <a:rPr lang="zh-CN" altLang="en-US" dirty="0">
                <a:latin typeface="Adobe Arabic" charset="0"/>
                <a:ea typeface="Adobe Arabic" charset="0"/>
                <a:cs typeface="Adobe Arabic" charset="0"/>
              </a:rPr>
              <a:t> </a:t>
            </a:r>
            <a:r>
              <a:rPr lang="en-US" altLang="zh-CN" dirty="0">
                <a:latin typeface="Adobe Arabic" charset="0"/>
                <a:ea typeface="Adobe Arabic" charset="0"/>
                <a:cs typeface="Adobe Arabic" charset="0"/>
              </a:rPr>
              <a:t>bins</a:t>
            </a:r>
            <a:endParaRPr lang="en-US" dirty="0">
              <a:latin typeface="Adobe Arabic" charset="0"/>
              <a:ea typeface="Adobe Arabic" charset="0"/>
              <a:cs typeface="Adobe Arabic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10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9199" y="1421235"/>
            <a:ext cx="270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zh-CN" altLang="en-US" sz="3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000" b="1" dirty="0">
                <a:latin typeface="Arial" charset="0"/>
                <a:ea typeface="Arial" charset="0"/>
                <a:cs typeface="Arial" charset="0"/>
              </a:rPr>
              <a:t>example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Qualitative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Case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Study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8752B6-0020-8843-95C1-6972EAD4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2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Rugby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dataset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---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uniform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timeslicing</a:t>
            </a:r>
            <a:endParaRPr lang="en-US" altLang="zh-CN" sz="3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55DA1-F27C-0242-B2EC-67EB218CC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7" y="1855927"/>
            <a:ext cx="10124685" cy="342041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169893-62C5-7E4D-BFCE-16B74ADB0F28}"/>
              </a:ext>
            </a:extLst>
          </p:cNvPr>
          <p:cNvSpPr/>
          <p:nvPr/>
        </p:nvSpPr>
        <p:spPr>
          <a:xfrm>
            <a:off x="1033656" y="1775401"/>
            <a:ext cx="5046947" cy="1760633"/>
          </a:xfrm>
          <a:prstGeom prst="round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1ACE0E-EDED-284A-82D2-AE9DB04C15FF}"/>
              </a:ext>
            </a:extLst>
          </p:cNvPr>
          <p:cNvGrpSpPr/>
          <p:nvPr/>
        </p:nvGrpSpPr>
        <p:grpSpPr>
          <a:xfrm>
            <a:off x="10825918" y="3654842"/>
            <a:ext cx="527881" cy="305255"/>
            <a:chOff x="3551023" y="228326"/>
            <a:chExt cx="527881" cy="3052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8C1DA1-8CEF-F140-94E2-CFD5E0861A96}"/>
                </a:ext>
              </a:extLst>
            </p:cNvPr>
            <p:cNvSpPr txBox="1"/>
            <p:nvPr/>
          </p:nvSpPr>
          <p:spPr>
            <a:xfrm>
              <a:off x="3551023" y="256582"/>
              <a:ext cx="527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Times" pitchFamily="2" charset="0"/>
                </a:rPr>
                <a:t>12</a:t>
              </a:r>
              <a:endParaRPr lang="en-US" sz="1200" i="1" dirty="0">
                <a:latin typeface="Times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5F1B22-0A4D-F144-8DA0-0173172C1FFE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D73E98-7344-E041-A7D3-0E04584710D6}"/>
              </a:ext>
            </a:extLst>
          </p:cNvPr>
          <p:cNvGrpSpPr/>
          <p:nvPr/>
        </p:nvGrpSpPr>
        <p:grpSpPr>
          <a:xfrm>
            <a:off x="2124604" y="1827979"/>
            <a:ext cx="527881" cy="338554"/>
            <a:chOff x="3580997" y="195849"/>
            <a:chExt cx="527881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6C2A7-11CB-5143-8939-DFF4C7E6FC9D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1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7DC221-73B0-3349-9691-8A26AA435DFC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C4CDE0-5E15-FF47-9889-12F204EEB248}"/>
              </a:ext>
            </a:extLst>
          </p:cNvPr>
          <p:cNvGrpSpPr/>
          <p:nvPr/>
        </p:nvGrpSpPr>
        <p:grpSpPr>
          <a:xfrm>
            <a:off x="9090517" y="3647837"/>
            <a:ext cx="527881" cy="305255"/>
            <a:chOff x="3551023" y="228326"/>
            <a:chExt cx="527881" cy="3052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15AF9F-1DC4-1D47-B68E-C1A6724B1B3F}"/>
                </a:ext>
              </a:extLst>
            </p:cNvPr>
            <p:cNvSpPr txBox="1"/>
            <p:nvPr/>
          </p:nvSpPr>
          <p:spPr>
            <a:xfrm>
              <a:off x="3551023" y="256582"/>
              <a:ext cx="527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Times" pitchFamily="2" charset="0"/>
                </a:rPr>
                <a:t>11</a:t>
              </a:r>
              <a:endParaRPr lang="en-US" sz="1200" i="1" dirty="0">
                <a:latin typeface="Times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DBEC2A-E14F-E84F-BC15-A671CB44104A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A7A8BA-B819-0E49-B4A9-46C8C4275454}"/>
              </a:ext>
            </a:extLst>
          </p:cNvPr>
          <p:cNvGrpSpPr/>
          <p:nvPr/>
        </p:nvGrpSpPr>
        <p:grpSpPr>
          <a:xfrm>
            <a:off x="7366155" y="3661964"/>
            <a:ext cx="527881" cy="276999"/>
            <a:chOff x="3551683" y="228326"/>
            <a:chExt cx="527881" cy="2769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21F238-7DFF-9346-986D-38DA9FB64597}"/>
                </a:ext>
              </a:extLst>
            </p:cNvPr>
            <p:cNvSpPr txBox="1"/>
            <p:nvPr/>
          </p:nvSpPr>
          <p:spPr>
            <a:xfrm>
              <a:off x="3551683" y="228326"/>
              <a:ext cx="527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Times" pitchFamily="2" charset="0"/>
                </a:rPr>
                <a:t>10</a:t>
              </a:r>
              <a:endParaRPr lang="en-US" sz="1200" i="1" dirty="0">
                <a:latin typeface="Times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1DA46E3-9A35-2349-ABCA-CDBDCD2ED950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AA202F-733F-E947-9E99-745AF16B93ED}"/>
              </a:ext>
            </a:extLst>
          </p:cNvPr>
          <p:cNvGrpSpPr/>
          <p:nvPr/>
        </p:nvGrpSpPr>
        <p:grpSpPr>
          <a:xfrm>
            <a:off x="5700421" y="3636931"/>
            <a:ext cx="527881" cy="369332"/>
            <a:chOff x="3580997" y="182159"/>
            <a:chExt cx="527881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596C9F-6431-B449-B1C8-E16E649EF141}"/>
                </a:ext>
              </a:extLst>
            </p:cNvPr>
            <p:cNvSpPr txBox="1"/>
            <p:nvPr/>
          </p:nvSpPr>
          <p:spPr>
            <a:xfrm>
              <a:off x="3580997" y="182159"/>
              <a:ext cx="527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9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8730A69-C858-A146-95AA-581FE6E5D6E7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3B99D1-5308-4B42-905B-15F767CF4ACD}"/>
              </a:ext>
            </a:extLst>
          </p:cNvPr>
          <p:cNvGrpSpPr/>
          <p:nvPr/>
        </p:nvGrpSpPr>
        <p:grpSpPr>
          <a:xfrm>
            <a:off x="4047747" y="1821898"/>
            <a:ext cx="527881" cy="338554"/>
            <a:chOff x="3580997" y="195849"/>
            <a:chExt cx="527881" cy="3385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A74E35-2CE1-1F45-8EBD-C59EAFE4F964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2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0E537D-3C01-9348-9FBE-14BC649FA109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099701-7524-DF41-BC7B-ED360EEB54CE}"/>
              </a:ext>
            </a:extLst>
          </p:cNvPr>
          <p:cNvGrpSpPr/>
          <p:nvPr/>
        </p:nvGrpSpPr>
        <p:grpSpPr>
          <a:xfrm>
            <a:off x="5717329" y="1821898"/>
            <a:ext cx="527881" cy="338554"/>
            <a:chOff x="3580997" y="195849"/>
            <a:chExt cx="527881" cy="3385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7ED5E2-1D51-F54A-BC6E-9AB736F49DAD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3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2D2EEE-E99A-C745-BD23-91A81DC4A5DC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68B08-FFBD-CB40-B2D0-80E04549751D}"/>
              </a:ext>
            </a:extLst>
          </p:cNvPr>
          <p:cNvGrpSpPr/>
          <p:nvPr/>
        </p:nvGrpSpPr>
        <p:grpSpPr>
          <a:xfrm>
            <a:off x="7405848" y="1818641"/>
            <a:ext cx="527881" cy="338554"/>
            <a:chOff x="3580997" y="195849"/>
            <a:chExt cx="527881" cy="3385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7A73AC-E32B-224E-BB15-1DC19FB12DAB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4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43297F-69F4-294F-8597-BABCA098BFE9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54ACDA-BA0F-6E4F-A53A-A73FB66FCB0F}"/>
              </a:ext>
            </a:extLst>
          </p:cNvPr>
          <p:cNvGrpSpPr/>
          <p:nvPr/>
        </p:nvGrpSpPr>
        <p:grpSpPr>
          <a:xfrm>
            <a:off x="9093061" y="1815384"/>
            <a:ext cx="527881" cy="338554"/>
            <a:chOff x="3580997" y="195849"/>
            <a:chExt cx="527881" cy="3385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8D40CA-5B22-1E42-9DA0-582A5B8F44E2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5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1A01408-A899-9A4C-980E-ABB80A864B73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1992E9-3404-E84C-A402-DD0470CB1FC7}"/>
              </a:ext>
            </a:extLst>
          </p:cNvPr>
          <p:cNvGrpSpPr/>
          <p:nvPr/>
        </p:nvGrpSpPr>
        <p:grpSpPr>
          <a:xfrm>
            <a:off x="10946186" y="1815384"/>
            <a:ext cx="527881" cy="338554"/>
            <a:chOff x="3580997" y="195849"/>
            <a:chExt cx="527881" cy="3385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B895C2-5C6F-ED47-BEB3-5C81DB8F2AA0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6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FCF2956-C177-0A4E-A5B8-4A1D542BBC43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A87E46-BA04-0447-85EE-2F6B8EF8884D}"/>
              </a:ext>
            </a:extLst>
          </p:cNvPr>
          <p:cNvGrpSpPr/>
          <p:nvPr/>
        </p:nvGrpSpPr>
        <p:grpSpPr>
          <a:xfrm>
            <a:off x="2309661" y="3568511"/>
            <a:ext cx="527881" cy="338554"/>
            <a:chOff x="3580997" y="195849"/>
            <a:chExt cx="527881" cy="3385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F9443C-0DFB-544D-BFC5-4CD0A0C82AF6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7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657CE9-CED1-9642-AEA8-39F529B47BBC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102C40-E95B-274F-A816-B2F7523D8E4B}"/>
              </a:ext>
            </a:extLst>
          </p:cNvPr>
          <p:cNvGrpSpPr/>
          <p:nvPr/>
        </p:nvGrpSpPr>
        <p:grpSpPr>
          <a:xfrm>
            <a:off x="4024303" y="3614538"/>
            <a:ext cx="527881" cy="338554"/>
            <a:chOff x="3580997" y="195849"/>
            <a:chExt cx="527881" cy="3385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50FDA9-C0E3-0E41-BD90-EBC04E55C155}"/>
                </a:ext>
              </a:extLst>
            </p:cNvPr>
            <p:cNvSpPr txBox="1"/>
            <p:nvPr/>
          </p:nvSpPr>
          <p:spPr>
            <a:xfrm>
              <a:off x="3580997" y="195849"/>
              <a:ext cx="527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" pitchFamily="2" charset="0"/>
                </a:rPr>
                <a:t>8</a:t>
              </a:r>
              <a:endParaRPr lang="en-US" sz="1600" i="1" dirty="0">
                <a:latin typeface="Times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E15360-5DBD-3E45-AC93-68DAFE194827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158B4A5-6BBA-434A-BF60-0F5BB1DD2387}"/>
              </a:ext>
            </a:extLst>
          </p:cNvPr>
          <p:cNvSpPr/>
          <p:nvPr/>
        </p:nvSpPr>
        <p:spPr>
          <a:xfrm>
            <a:off x="4360564" y="3614538"/>
            <a:ext cx="1720040" cy="1661807"/>
          </a:xfrm>
          <a:prstGeom prst="round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FA6C180-F9CF-5C41-BA94-9F5C1E65984F}"/>
              </a:ext>
            </a:extLst>
          </p:cNvPr>
          <p:cNvSpPr/>
          <p:nvPr/>
        </p:nvSpPr>
        <p:spPr>
          <a:xfrm>
            <a:off x="7750579" y="3536034"/>
            <a:ext cx="3469703" cy="174031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FD7C3-96CC-5C48-85B0-6C72DB7175DE}"/>
              </a:ext>
            </a:extLst>
          </p:cNvPr>
          <p:cNvSpPr txBox="1"/>
          <p:nvPr/>
        </p:nvSpPr>
        <p:spPr>
          <a:xfrm>
            <a:off x="722088" y="5515429"/>
            <a:ext cx="11469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Intervals1,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endParaRPr lang="en-HK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edges,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hindering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8A281-6FEF-A149-8666-338B307FF0EA}"/>
              </a:ext>
            </a:extLst>
          </p:cNvPr>
          <p:cNvSpPr txBox="1"/>
          <p:nvPr/>
        </p:nvSpPr>
        <p:spPr>
          <a:xfrm>
            <a:off x="12701" y="6598364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000" dirty="0">
                <a:hlinkClick r:id="rId4"/>
              </a:rPr>
              <a:t>https://arxiv.org/abs/1709.00372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94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Qualitative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Case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Study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8752B6-0020-8843-95C1-6972EAD4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2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Rugby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dataset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---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timeslicing</a:t>
            </a:r>
            <a:endParaRPr lang="en-US" altLang="zh-CN" sz="3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 picture containing sky, outdoor, boat, track&#10;&#10;Description automatically generated">
            <a:extLst>
              <a:ext uri="{FF2B5EF4-FFF2-40B4-BE49-F238E27FC236}">
                <a16:creationId xmlns:a16="http://schemas.microsoft.com/office/drawing/2014/main" id="{72CF02C3-38C9-7D4A-B99B-F7F95D5A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46" y="1874908"/>
            <a:ext cx="10059740" cy="346440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260D0A5-07D7-114A-8560-4066BE54E48B}"/>
              </a:ext>
            </a:extLst>
          </p:cNvPr>
          <p:cNvSpPr/>
          <p:nvPr/>
        </p:nvSpPr>
        <p:spPr>
          <a:xfrm>
            <a:off x="2274739" y="2028696"/>
            <a:ext cx="274320" cy="2736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3466E-8DCF-2F4D-A58C-240FFE3B7E10}"/>
              </a:ext>
            </a:extLst>
          </p:cNvPr>
          <p:cNvSpPr txBox="1"/>
          <p:nvPr/>
        </p:nvSpPr>
        <p:spPr>
          <a:xfrm>
            <a:off x="2261130" y="1980830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" pitchFamily="2" charset="0"/>
              </a:rPr>
              <a:t>1</a:t>
            </a:r>
            <a:endParaRPr lang="en-US" i="1" dirty="0">
              <a:latin typeface="Times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3A3B5-06B7-D74E-AF4A-021A142E9DE2}"/>
              </a:ext>
            </a:extLst>
          </p:cNvPr>
          <p:cNvGrpSpPr/>
          <p:nvPr/>
        </p:nvGrpSpPr>
        <p:grpSpPr>
          <a:xfrm>
            <a:off x="3919841" y="1932964"/>
            <a:ext cx="274320" cy="369332"/>
            <a:chOff x="3580997" y="180460"/>
            <a:chExt cx="274320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1F212F-08E1-C642-A4DB-8B12DA84E67C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2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DD9D5AC-3D4D-EB4C-AC5C-28EF0F7102F6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1B20EF-42A4-BE45-8AED-617351664919}"/>
              </a:ext>
            </a:extLst>
          </p:cNvPr>
          <p:cNvGrpSpPr/>
          <p:nvPr/>
        </p:nvGrpSpPr>
        <p:grpSpPr>
          <a:xfrm>
            <a:off x="5693992" y="1927489"/>
            <a:ext cx="274320" cy="369332"/>
            <a:chOff x="3580997" y="180460"/>
            <a:chExt cx="274320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C86FE0-A760-344E-ACD8-85E56727FA81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3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A2030-C01D-254C-8AB0-57009E6EFCA2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0A105C-D267-3A4F-843C-17571A2BEBED}"/>
              </a:ext>
            </a:extLst>
          </p:cNvPr>
          <p:cNvGrpSpPr/>
          <p:nvPr/>
        </p:nvGrpSpPr>
        <p:grpSpPr>
          <a:xfrm>
            <a:off x="7352703" y="1902024"/>
            <a:ext cx="274320" cy="369332"/>
            <a:chOff x="3580997" y="180460"/>
            <a:chExt cx="274320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9AA0F7-CF97-E346-BF07-B1D132173217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4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5E82199-10E5-9048-B8AD-70C4AA898BE0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C6378D-AC99-F84F-86D2-98CCFDCFFA4A}"/>
              </a:ext>
            </a:extLst>
          </p:cNvPr>
          <p:cNvGrpSpPr/>
          <p:nvPr/>
        </p:nvGrpSpPr>
        <p:grpSpPr>
          <a:xfrm>
            <a:off x="9011414" y="1902024"/>
            <a:ext cx="274320" cy="369332"/>
            <a:chOff x="3580997" y="180460"/>
            <a:chExt cx="274320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574813-8B57-1E4E-8DD9-60473D301477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5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4CA2B3-114A-384D-BEB0-0F5D59F46236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9ED0A0-A7E4-5D4F-94EB-CFAB55EB530C}"/>
              </a:ext>
            </a:extLst>
          </p:cNvPr>
          <p:cNvGrpSpPr/>
          <p:nvPr/>
        </p:nvGrpSpPr>
        <p:grpSpPr>
          <a:xfrm>
            <a:off x="10812547" y="1879623"/>
            <a:ext cx="274320" cy="369332"/>
            <a:chOff x="3580997" y="180460"/>
            <a:chExt cx="274320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6B3824-4C8F-B84A-ADE9-DD927CCAF339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6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964D504-6425-7F43-9492-5621DF2E5404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B4164F-53D1-4C49-BD13-E182048F4F95}"/>
              </a:ext>
            </a:extLst>
          </p:cNvPr>
          <p:cNvGrpSpPr/>
          <p:nvPr/>
        </p:nvGrpSpPr>
        <p:grpSpPr>
          <a:xfrm>
            <a:off x="2274739" y="3684004"/>
            <a:ext cx="274320" cy="369332"/>
            <a:chOff x="3580997" y="180460"/>
            <a:chExt cx="274320" cy="3693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E88FBE-12B4-BD4B-BF49-F4623878825B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7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98552A-A6C1-A34E-A298-749D44297EE6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E90A23-C875-BB49-87A8-1B383DC28FBF}"/>
              </a:ext>
            </a:extLst>
          </p:cNvPr>
          <p:cNvGrpSpPr/>
          <p:nvPr/>
        </p:nvGrpSpPr>
        <p:grpSpPr>
          <a:xfrm>
            <a:off x="3919841" y="3658406"/>
            <a:ext cx="274320" cy="369332"/>
            <a:chOff x="3580997" y="180460"/>
            <a:chExt cx="274320" cy="369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228E28-C3F2-AC4A-AD50-052740D6FA8C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8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AE0FEC-78A4-E04E-9BCA-D0DD32B4A595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758814-33C3-454D-8F79-E144F1123D5A}"/>
              </a:ext>
            </a:extLst>
          </p:cNvPr>
          <p:cNvGrpSpPr/>
          <p:nvPr/>
        </p:nvGrpSpPr>
        <p:grpSpPr>
          <a:xfrm>
            <a:off x="5693992" y="3684004"/>
            <a:ext cx="274320" cy="369332"/>
            <a:chOff x="3580997" y="180460"/>
            <a:chExt cx="274320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F1A19B-E413-0A4C-90A3-218A6EB944D9}"/>
                </a:ext>
              </a:extLst>
            </p:cNvPr>
            <p:cNvSpPr txBox="1"/>
            <p:nvPr/>
          </p:nvSpPr>
          <p:spPr>
            <a:xfrm>
              <a:off x="3580997" y="180460"/>
              <a:ext cx="27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" pitchFamily="2" charset="0"/>
                </a:rPr>
                <a:t>9</a:t>
              </a:r>
              <a:endParaRPr lang="en-US" i="1" dirty="0">
                <a:latin typeface="Times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964DF9-0313-6241-A79E-C44AF789AB11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06D7EF-21C5-354A-9780-522C22172167}"/>
              </a:ext>
            </a:extLst>
          </p:cNvPr>
          <p:cNvGrpSpPr/>
          <p:nvPr/>
        </p:nvGrpSpPr>
        <p:grpSpPr>
          <a:xfrm>
            <a:off x="7302574" y="3727141"/>
            <a:ext cx="411534" cy="307777"/>
            <a:chOff x="3544477" y="208716"/>
            <a:chExt cx="411534" cy="3077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72A9D0-F1B2-9145-808F-4783F19CC87E}"/>
                </a:ext>
              </a:extLst>
            </p:cNvPr>
            <p:cNvSpPr txBox="1"/>
            <p:nvPr/>
          </p:nvSpPr>
          <p:spPr>
            <a:xfrm>
              <a:off x="3544477" y="208716"/>
              <a:ext cx="411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" pitchFamily="2" charset="0"/>
                </a:rPr>
                <a:t>10</a:t>
              </a:r>
              <a:endParaRPr lang="en-US" sz="1400" i="1" dirty="0">
                <a:latin typeface="Times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4FF90F3-CF39-A144-8B3F-55FFE3BD0526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5BF5B8-96F3-4144-9B74-59C99E7FE834}"/>
              </a:ext>
            </a:extLst>
          </p:cNvPr>
          <p:cNvGrpSpPr/>
          <p:nvPr/>
        </p:nvGrpSpPr>
        <p:grpSpPr>
          <a:xfrm>
            <a:off x="9011414" y="3730818"/>
            <a:ext cx="411534" cy="287275"/>
            <a:chOff x="3580997" y="228326"/>
            <a:chExt cx="411534" cy="2872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F4EC78-BA17-9848-B189-AFB0609E8E40}"/>
                </a:ext>
              </a:extLst>
            </p:cNvPr>
            <p:cNvSpPr txBox="1"/>
            <p:nvPr/>
          </p:nvSpPr>
          <p:spPr>
            <a:xfrm>
              <a:off x="3580997" y="238602"/>
              <a:ext cx="411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Times" pitchFamily="2" charset="0"/>
                </a:rPr>
                <a:t>11</a:t>
              </a:r>
              <a:endParaRPr lang="en-US" sz="1200" i="1" dirty="0">
                <a:latin typeface="Times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42CB4-DA6A-C24E-96F1-8C1E50628F5D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F244A6-CDC2-C746-AEF6-EA8571370A0A}"/>
              </a:ext>
            </a:extLst>
          </p:cNvPr>
          <p:cNvGrpSpPr/>
          <p:nvPr/>
        </p:nvGrpSpPr>
        <p:grpSpPr>
          <a:xfrm>
            <a:off x="10795945" y="3698885"/>
            <a:ext cx="527881" cy="305255"/>
            <a:chOff x="3551023" y="228326"/>
            <a:chExt cx="527881" cy="3052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85952E-4CAE-3249-8929-D9B398E4A338}"/>
                </a:ext>
              </a:extLst>
            </p:cNvPr>
            <p:cNvSpPr txBox="1"/>
            <p:nvPr/>
          </p:nvSpPr>
          <p:spPr>
            <a:xfrm>
              <a:off x="3551023" y="256582"/>
              <a:ext cx="527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i="1" dirty="0">
                  <a:latin typeface="Times" pitchFamily="2" charset="0"/>
                </a:rPr>
                <a:t>12</a:t>
              </a:r>
              <a:endParaRPr lang="en-US" sz="1200" i="1" dirty="0">
                <a:latin typeface="Times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4E0D71-D0E5-FC48-BE72-77691F069A4A}"/>
                </a:ext>
              </a:extLst>
            </p:cNvPr>
            <p:cNvSpPr/>
            <p:nvPr/>
          </p:nvSpPr>
          <p:spPr>
            <a:xfrm>
              <a:off x="3580997" y="228326"/>
              <a:ext cx="274320" cy="2736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D419DD-063C-204A-B843-E8D34CFC78EC}"/>
              </a:ext>
            </a:extLst>
          </p:cNvPr>
          <p:cNvSpPr txBox="1"/>
          <p:nvPr/>
        </p:nvSpPr>
        <p:spPr>
          <a:xfrm>
            <a:off x="722087" y="5515429"/>
            <a:ext cx="128342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(summer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August)</a:t>
            </a:r>
          </a:p>
          <a:p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9-12: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begins)</a:t>
            </a:r>
          </a:p>
          <a:p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details: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26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interacted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457200" indent="-457200">
              <a:buFontTx/>
              <a:buChar char="-"/>
            </a:pP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A8443515-7038-8A44-82BF-74E342E34894}"/>
              </a:ext>
            </a:extLst>
          </p:cNvPr>
          <p:cNvSpPr/>
          <p:nvPr/>
        </p:nvSpPr>
        <p:spPr>
          <a:xfrm>
            <a:off x="2676646" y="3633991"/>
            <a:ext cx="1544091" cy="1705321"/>
          </a:xfrm>
          <a:prstGeom prst="round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9EE08C9-98A7-C147-8858-90EF5A204BFE}"/>
              </a:ext>
            </a:extLst>
          </p:cNvPr>
          <p:cNvSpPr/>
          <p:nvPr/>
        </p:nvSpPr>
        <p:spPr>
          <a:xfrm>
            <a:off x="4333811" y="3594090"/>
            <a:ext cx="6871958" cy="174522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1AE4C0-CEF3-8147-8F1F-F1925392EA91}"/>
              </a:ext>
            </a:extLst>
          </p:cNvPr>
          <p:cNvSpPr/>
          <p:nvPr/>
        </p:nvSpPr>
        <p:spPr>
          <a:xfrm rot="2618819">
            <a:off x="4641153" y="3642177"/>
            <a:ext cx="335151" cy="12472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D7AC0E-A68E-6743-800E-33AB6297EE04}"/>
              </a:ext>
            </a:extLst>
          </p:cNvPr>
          <p:cNvSpPr/>
          <p:nvPr/>
        </p:nvSpPr>
        <p:spPr>
          <a:xfrm rot="7187402">
            <a:off x="7031464" y="3521052"/>
            <a:ext cx="335151" cy="12472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2621B61-7EF2-1748-9313-A9431282EB7F}"/>
              </a:ext>
            </a:extLst>
          </p:cNvPr>
          <p:cNvSpPr/>
          <p:nvPr/>
        </p:nvSpPr>
        <p:spPr>
          <a:xfrm rot="10971777">
            <a:off x="8365834" y="3748685"/>
            <a:ext cx="335151" cy="12472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Summary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Discussion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286"/>
            <a:ext cx="11061701" cy="4933113"/>
          </a:xfrm>
        </p:spPr>
        <p:txBody>
          <a:bodyPr>
            <a:normAutofit lnSpcReduction="10000"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Compared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uniform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proposed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achieve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Balance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complexity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across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intervals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Reveal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details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intervals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bursting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edges</a:t>
            </a:r>
          </a:p>
          <a:p>
            <a:pPr marL="0" indent="0">
              <a:buNone/>
            </a:pPr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Limitations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Scalability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issues: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clutter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reduced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removed</a:t>
            </a:r>
          </a:p>
          <a:p>
            <a:pPr marL="0" indent="0">
              <a:buNone/>
            </a:pP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Application: more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suitable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graphs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edge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event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variations</a:t>
            </a:r>
          </a:p>
          <a:p>
            <a:pPr marL="0" indent="0">
              <a:buNone/>
            </a:pPr>
            <a:endParaRPr lang="en-US" altLang="zh-CN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92732-483C-764A-90D9-6C5A8A30C267}"/>
              </a:ext>
            </a:extLst>
          </p:cNvPr>
          <p:cNvSpPr txBox="1"/>
          <p:nvPr/>
        </p:nvSpPr>
        <p:spPr>
          <a:xfrm>
            <a:off x="-73152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3" y="1990740"/>
            <a:ext cx="11320462" cy="2387600"/>
          </a:xfrm>
        </p:spPr>
        <p:txBody>
          <a:bodyPr>
            <a:normAutofit/>
          </a:bodyPr>
          <a:lstStyle/>
          <a:p>
            <a:r>
              <a:rPr lang="en-US" altLang="zh-CN" sz="4800" b="1" i="1" dirty="0" err="1">
                <a:latin typeface="Geeza Pro" charset="-78"/>
                <a:ea typeface="Geeza Pro" charset="-78"/>
                <a:cs typeface="Geeza Pro" charset="-78"/>
              </a:rPr>
              <a:t>Nonuniform</a:t>
            </a:r>
            <a:r>
              <a:rPr lang="en-US" altLang="zh-CN" sz="4800" b="1" i="1" dirty="0">
                <a:latin typeface="Geeza Pro" charset="-78"/>
                <a:ea typeface="Geeza Pro" charset="-78"/>
                <a:cs typeface="Geeza Pro" charset="-78"/>
              </a:rPr>
              <a:t> </a:t>
            </a:r>
            <a:r>
              <a:rPr lang="en-US" altLang="zh-CN" sz="4800" b="1" i="1" dirty="0" err="1">
                <a:latin typeface="Geeza Pro" charset="-78"/>
                <a:ea typeface="Geeza Pro" charset="-78"/>
                <a:cs typeface="Geeza Pro" charset="-78"/>
              </a:rPr>
              <a:t>Timeslicing</a:t>
            </a:r>
            <a:r>
              <a:rPr lang="en-US" altLang="zh-CN" sz="4800" b="1" i="1" dirty="0">
                <a:latin typeface="Geeza Pro" charset="-78"/>
                <a:ea typeface="Geeza Pro" charset="-78"/>
                <a:cs typeface="Geeza Pro" charset="-78"/>
              </a:rPr>
              <a:t> of Dynamic Graphs Based on Visual Complexity</a:t>
            </a:r>
            <a:endParaRPr lang="en-US" sz="4800" b="1" i="1" dirty="0">
              <a:latin typeface="Geeza Pro" charset="-78"/>
              <a:ea typeface="Geeza Pro" charset="-78"/>
              <a:cs typeface="Geeza Pro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62" y="4504530"/>
            <a:ext cx="12015537" cy="1655762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0000"/>
                </a:solidFill>
                <a:ea typeface="Geeza Pro" charset="-78"/>
                <a:cs typeface="Geeza Pro" charset="-78"/>
              </a:rPr>
              <a:t>Yong Wang</a:t>
            </a:r>
            <a:r>
              <a:rPr lang="en-US" sz="2200" b="1" baseline="30000" dirty="0">
                <a:solidFill>
                  <a:srgbClr val="FF0000"/>
                </a:solidFill>
                <a:ea typeface="Geeza Pro" charset="-78"/>
                <a:cs typeface="Geeza Pro" charset="-78"/>
              </a:rPr>
              <a:t>1</a:t>
            </a:r>
            <a:r>
              <a:rPr lang="en-US" sz="2200" dirty="0">
                <a:ea typeface="Geeza Pro" charset="-78"/>
                <a:cs typeface="Geeza Pro" charset="-78"/>
              </a:rPr>
              <a:t>,</a:t>
            </a:r>
            <a:r>
              <a:rPr lang="zh-CN" altLang="en-US" sz="2200" dirty="0">
                <a:ea typeface="Geeza Pro" charset="-78"/>
                <a:cs typeface="Geeza Pro" charset="-78"/>
              </a:rPr>
              <a:t> </a:t>
            </a:r>
            <a:r>
              <a:rPr lang="en-US" sz="2200" dirty="0">
                <a:ea typeface="Geeza Pro" charset="-78"/>
                <a:cs typeface="Geeza Pro" charset="-78"/>
              </a:rPr>
              <a:t>Daniel Archambault</a:t>
            </a:r>
            <a:r>
              <a:rPr lang="en-US" sz="2200" baseline="30000" dirty="0">
                <a:ea typeface="Geeza Pro" charset="-78"/>
                <a:cs typeface="Geeza Pro" charset="-78"/>
              </a:rPr>
              <a:t>2</a:t>
            </a:r>
            <a:r>
              <a:rPr lang="en-US" sz="2200" dirty="0">
                <a:ea typeface="Geeza Pro" charset="-78"/>
                <a:cs typeface="Geeza Pro" charset="-78"/>
              </a:rPr>
              <a:t>, </a:t>
            </a:r>
            <a:r>
              <a:rPr lang="en-US" altLang="zh-CN" sz="2200" dirty="0">
                <a:ea typeface="Geeza Pro" charset="-78"/>
                <a:cs typeface="Geeza Pro" charset="-78"/>
              </a:rPr>
              <a:t>Hammad Haleem</a:t>
            </a:r>
            <a:r>
              <a:rPr lang="en-US" sz="2200" baseline="30000" dirty="0">
                <a:ea typeface="Geeza Pro" charset="-78"/>
                <a:cs typeface="Geeza Pro" charset="-78"/>
              </a:rPr>
              <a:t>1</a:t>
            </a:r>
            <a:r>
              <a:rPr lang="en-US" altLang="zh-CN" sz="2200" dirty="0">
                <a:ea typeface="Geeza Pro" charset="-78"/>
                <a:cs typeface="Geeza Pro" charset="-78"/>
              </a:rPr>
              <a:t>,</a:t>
            </a:r>
            <a:r>
              <a:rPr lang="en-US" sz="2200" dirty="0">
                <a:ea typeface="Geeza Pro" charset="-78"/>
                <a:cs typeface="Geeza Pro" charset="-78"/>
              </a:rPr>
              <a:t> </a:t>
            </a:r>
            <a:r>
              <a:rPr lang="en-US" sz="2200" dirty="0" err="1">
                <a:ea typeface="Geeza Pro" charset="-78"/>
                <a:cs typeface="Geeza Pro" charset="-78"/>
              </a:rPr>
              <a:t>Yanhong</a:t>
            </a:r>
            <a:r>
              <a:rPr lang="en-US" sz="2200" dirty="0">
                <a:ea typeface="Geeza Pro" charset="-78"/>
                <a:cs typeface="Geeza Pro" charset="-78"/>
              </a:rPr>
              <a:t> Wu</a:t>
            </a:r>
            <a:r>
              <a:rPr lang="en-US" sz="2200" baseline="30000" dirty="0">
                <a:ea typeface="Geeza Pro" charset="-78"/>
                <a:cs typeface="Geeza Pro" charset="-78"/>
              </a:rPr>
              <a:t>3</a:t>
            </a:r>
            <a:r>
              <a:rPr lang="en-US" sz="2200" dirty="0">
                <a:ea typeface="Geeza Pro" charset="-78"/>
                <a:cs typeface="Geeza Pro" charset="-78"/>
              </a:rPr>
              <a:t>,</a:t>
            </a:r>
            <a:r>
              <a:rPr lang="zh-CN" altLang="en-US" sz="2200" dirty="0">
                <a:ea typeface="Geeza Pro" charset="-78"/>
                <a:cs typeface="Geeza Pro" charset="-78"/>
              </a:rPr>
              <a:t> </a:t>
            </a:r>
            <a:r>
              <a:rPr lang="en-US" altLang="zh-CN" sz="2200" dirty="0" err="1">
                <a:ea typeface="Geeza Pro" charset="-78"/>
                <a:cs typeface="Geeza Pro" charset="-78"/>
              </a:rPr>
              <a:t>Torsten</a:t>
            </a:r>
            <a:r>
              <a:rPr lang="en-US" altLang="zh-CN" sz="2200" dirty="0">
                <a:ea typeface="Geeza Pro" charset="-78"/>
                <a:cs typeface="Geeza Pro" charset="-78"/>
              </a:rPr>
              <a:t> Moeller</a:t>
            </a:r>
            <a:r>
              <a:rPr lang="en-US" altLang="zh-CN" sz="2200" baseline="30000" dirty="0">
                <a:ea typeface="Geeza Pro" charset="-78"/>
                <a:cs typeface="Geeza Pro" charset="-78"/>
              </a:rPr>
              <a:t>4</a:t>
            </a:r>
            <a:r>
              <a:rPr lang="en-US" altLang="zh-CN" sz="2200" dirty="0">
                <a:ea typeface="Geeza Pro" charset="-78"/>
                <a:cs typeface="Geeza Pro" charset="-78"/>
              </a:rPr>
              <a:t>,</a:t>
            </a:r>
            <a:r>
              <a:rPr lang="en-US" sz="2200" dirty="0">
                <a:ea typeface="Geeza Pro" charset="-78"/>
                <a:cs typeface="Geeza Pro" charset="-78"/>
              </a:rPr>
              <a:t> </a:t>
            </a:r>
            <a:r>
              <a:rPr lang="en-US" sz="2200" dirty="0" err="1">
                <a:ea typeface="Geeza Pro" charset="-78"/>
                <a:cs typeface="Geeza Pro" charset="-78"/>
              </a:rPr>
              <a:t>Huamin</a:t>
            </a:r>
            <a:r>
              <a:rPr lang="en-US" sz="2200" dirty="0">
                <a:ea typeface="Geeza Pro" charset="-78"/>
                <a:cs typeface="Geeza Pro" charset="-78"/>
              </a:rPr>
              <a:t> Qu</a:t>
            </a:r>
            <a:r>
              <a:rPr lang="en-US" sz="2200" baseline="30000" dirty="0">
                <a:ea typeface="Geeza Pro" charset="-78"/>
                <a:cs typeface="Geeza Pro" charset="-78"/>
              </a:rPr>
              <a:t>1</a:t>
            </a:r>
            <a:r>
              <a:rPr lang="en-US" sz="2200" dirty="0">
                <a:ea typeface="Geeza Pro" charset="-78"/>
                <a:cs typeface="Geeza Pro" charset="-78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6801" y="5606999"/>
            <a:ext cx="3182610" cy="1135175"/>
            <a:chOff x="1764948" y="5606999"/>
            <a:chExt cx="3182610" cy="1135175"/>
          </a:xfrm>
        </p:grpSpPr>
        <p:pic>
          <p:nvPicPr>
            <p:cNvPr id="6" name="Picture 5" descr="UST4C_L4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370" y="5702417"/>
              <a:ext cx="3022188" cy="103975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64948" y="5606999"/>
              <a:ext cx="320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44935" y="5561979"/>
            <a:ext cx="1909328" cy="1229502"/>
            <a:chOff x="5993470" y="5561979"/>
            <a:chExt cx="1909328" cy="1229502"/>
          </a:xfrm>
        </p:grpSpPr>
        <p:pic>
          <p:nvPicPr>
            <p:cNvPr id="7" name="Picture 6" descr="LogoSwanse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970" y="5695002"/>
              <a:ext cx="1881828" cy="10964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93470" y="5561979"/>
              <a:ext cx="320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81239" y="4421204"/>
            <a:ext cx="3466656" cy="3466656"/>
            <a:chOff x="8664664" y="4421204"/>
            <a:chExt cx="3466656" cy="3466656"/>
          </a:xfrm>
        </p:grpSpPr>
        <p:pic>
          <p:nvPicPr>
            <p:cNvPr id="5" name="Picture 2" descr="mage result for visa research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664" y="4421204"/>
              <a:ext cx="3466656" cy="3466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705993" y="5561979"/>
              <a:ext cx="320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0" y="73222"/>
            <a:ext cx="4523037" cy="294548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271866" y="5377545"/>
            <a:ext cx="2888893" cy="1440831"/>
            <a:chOff x="9369840" y="5344887"/>
            <a:chExt cx="2888893" cy="1440831"/>
          </a:xfrm>
        </p:grpSpPr>
        <p:pic>
          <p:nvPicPr>
            <p:cNvPr id="1028" name="Picture 4" descr="mage result for university of vienna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072" y="5344887"/>
              <a:ext cx="2881661" cy="144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369840" y="5530797"/>
              <a:ext cx="178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4</a:t>
              </a:r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49900" y="528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9F031-737F-C848-A996-495A0ABEAF05}"/>
              </a:ext>
            </a:extLst>
          </p:cNvPr>
          <p:cNvSpPr txBox="1"/>
          <p:nvPr/>
        </p:nvSpPr>
        <p:spPr>
          <a:xfrm>
            <a:off x="2644105" y="490122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>
                <a:hlinkClick r:id="rId8"/>
              </a:rPr>
              <a:t>http://yong-wang.org/proj/nu_timeslicing.html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8DE3F4-76B7-7549-BAF5-27B149607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4226" y="39624"/>
            <a:ext cx="1216534" cy="12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0934701" cy="521432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graph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sequence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graph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snapshots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defined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over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an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edge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stream</a:t>
            </a:r>
          </a:p>
          <a:p>
            <a:endParaRPr lang="en-US" altLang="zh-CN" sz="3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Uniform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divides time into equal intervals and is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usually used in dynamic graph visualization for convenience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simplicity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8" y="2369910"/>
            <a:ext cx="5453742" cy="27663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graph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visualization,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uniform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0" indent="0">
              <a:buNone/>
            </a:pP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Does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take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account</a:t>
            </a:r>
          </a:p>
          <a:p>
            <a:pPr marL="0" indent="0">
              <a:buNone/>
            </a:pP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generate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cluttered</a:t>
            </a:r>
            <a:r>
              <a:rPr lang="zh-CN" alt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timeslices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bursting edges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empty</a:t>
            </a:r>
            <a:r>
              <a:rPr lang="zh-CN" altLang="en-US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timeslices</a:t>
            </a:r>
            <a:r>
              <a:rPr lang="zh-CN" altLang="en-US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few</a:t>
            </a:r>
            <a:r>
              <a:rPr lang="zh-CN" altLang="en-US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edges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91DEE9-3D98-5E41-A190-268720E00CAA}"/>
              </a:ext>
            </a:extLst>
          </p:cNvPr>
          <p:cNvGrpSpPr/>
          <p:nvPr/>
        </p:nvGrpSpPr>
        <p:grpSpPr>
          <a:xfrm>
            <a:off x="711711" y="3363665"/>
            <a:ext cx="10515601" cy="3401351"/>
            <a:chOff x="207243" y="3434043"/>
            <a:chExt cx="11692657" cy="36283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9D5B49-FF49-B540-98C5-3DF570F60A7D}"/>
                </a:ext>
              </a:extLst>
            </p:cNvPr>
            <p:cNvGrpSpPr/>
            <p:nvPr/>
          </p:nvGrpSpPr>
          <p:grpSpPr>
            <a:xfrm>
              <a:off x="207243" y="3509728"/>
              <a:ext cx="3653676" cy="3552674"/>
              <a:chOff x="1271752" y="924910"/>
              <a:chExt cx="3570193" cy="361768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4040245-8246-FC4A-9F0C-184CEF1B6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0165" y="1113590"/>
                <a:ext cx="3281780" cy="3429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D675E18-9578-CA49-9D85-EABA8FFFBC7D}"/>
                  </a:ext>
                </a:extLst>
              </p:cNvPr>
              <p:cNvSpPr/>
              <p:nvPr/>
            </p:nvSpPr>
            <p:spPr>
              <a:xfrm>
                <a:off x="1271752" y="924910"/>
                <a:ext cx="830317" cy="388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A382C9-7B07-0848-B4C6-FBB1BEE97831}"/>
                  </a:ext>
                </a:extLst>
              </p:cNvPr>
              <p:cNvSpPr txBox="1"/>
              <p:nvPr/>
            </p:nvSpPr>
            <p:spPr>
              <a:xfrm>
                <a:off x="2585545" y="935421"/>
                <a:ext cx="1847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729D44-CB6A-2C4B-BE23-10C5601B9C01}"/>
                  </a:ext>
                </a:extLst>
              </p:cNvPr>
              <p:cNvSpPr/>
              <p:nvPr/>
            </p:nvSpPr>
            <p:spPr>
              <a:xfrm>
                <a:off x="3568290" y="925476"/>
                <a:ext cx="830317" cy="388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755E40-CDE2-7E47-A135-48D42B5FDB52}"/>
                </a:ext>
              </a:extLst>
            </p:cNvPr>
            <p:cNvGrpSpPr/>
            <p:nvPr/>
          </p:nvGrpSpPr>
          <p:grpSpPr>
            <a:xfrm>
              <a:off x="8540458" y="3434043"/>
              <a:ext cx="3359442" cy="3509350"/>
              <a:chOff x="4102714" y="703421"/>
              <a:chExt cx="3003033" cy="342268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0A98B7C-756E-3745-8E26-C6F19A0BC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9476" y="910294"/>
                <a:ext cx="2976271" cy="321581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4E107A-A0A5-7748-AAEE-7D6396631E76}"/>
                  </a:ext>
                </a:extLst>
              </p:cNvPr>
              <p:cNvSpPr/>
              <p:nvPr/>
            </p:nvSpPr>
            <p:spPr>
              <a:xfrm>
                <a:off x="4102714" y="839095"/>
                <a:ext cx="753021" cy="3425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879101-154F-874F-BD5F-A8FDF0D90A82}"/>
                  </a:ext>
                </a:extLst>
              </p:cNvPr>
              <p:cNvSpPr/>
              <p:nvPr/>
            </p:nvSpPr>
            <p:spPr>
              <a:xfrm>
                <a:off x="5904300" y="703421"/>
                <a:ext cx="753021" cy="3425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F6E7358-132A-FA44-B2D5-15DC5A7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605" y="4293858"/>
              <a:ext cx="2818715" cy="26495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57AA81-7AA9-AE49-AAB4-8353DF726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7098" y="4293858"/>
              <a:ext cx="3048000" cy="24892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944498" y="3564770"/>
            <a:ext cx="3161751" cy="316873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27642B0-6C7D-224F-93A5-063ABC46B3AE}"/>
              </a:ext>
            </a:extLst>
          </p:cNvPr>
          <p:cNvSpPr/>
          <p:nvPr/>
        </p:nvSpPr>
        <p:spPr>
          <a:xfrm>
            <a:off x="8237583" y="3498825"/>
            <a:ext cx="3116217" cy="320769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2552" y="3564770"/>
            <a:ext cx="3690412" cy="3141749"/>
          </a:xfrm>
          <a:prstGeom prst="round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Research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>
                <a:latin typeface="Arial" charset="0"/>
                <a:ea typeface="Arial" charset="0"/>
                <a:cs typeface="Arial" charset="0"/>
              </a:rPr>
              <a:t>Problem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make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full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use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limited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number of </a:t>
            </a:r>
            <a:r>
              <a:rPr lang="en-US" altLang="zh-CN" sz="3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timeslices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 to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show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meaningful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information?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provide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better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perception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graph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(especially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periods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bursting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edges)?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2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err="1">
                <a:latin typeface="Arial" charset="0"/>
                <a:ea typeface="Arial" charset="0"/>
                <a:cs typeface="Arial" charset="0"/>
              </a:rPr>
              <a:t>Timeslicing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Goal: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create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timeslices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similar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complexity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3E02E-9EB7-3849-9972-7EEF1C1C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" t="688" r="10735" b="-688"/>
          <a:stretch/>
        </p:blipFill>
        <p:spPr>
          <a:xfrm rot="16200000">
            <a:off x="2408763" y="1553303"/>
            <a:ext cx="2921392" cy="394858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88BC4-1F0E-5843-B31D-55C7E2246B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4" b="1760"/>
          <a:stretch/>
        </p:blipFill>
        <p:spPr>
          <a:xfrm>
            <a:off x="6456534" y="2066899"/>
            <a:ext cx="3907544" cy="2919164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5CD88-8CC7-794F-B42C-58A2F421D747}"/>
              </a:ext>
            </a:extLst>
          </p:cNvPr>
          <p:cNvSpPr txBox="1"/>
          <p:nvPr/>
        </p:nvSpPr>
        <p:spPr>
          <a:xfrm>
            <a:off x="1056966" y="5325906"/>
            <a:ext cx="10296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Arial" charset="0"/>
                <a:ea typeface="Arial" charset="0"/>
                <a:cs typeface="Arial" charset="0"/>
              </a:rPr>
              <a:t>A simple definition of visual</a:t>
            </a:r>
            <a:r>
              <a:rPr lang="zh-CN" alt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000" dirty="0">
                <a:latin typeface="Arial" charset="0"/>
                <a:ea typeface="Arial" charset="0"/>
                <a:cs typeface="Arial" charset="0"/>
              </a:rPr>
              <a:t>complexity:</a:t>
            </a:r>
            <a:r>
              <a:rPr lang="zh-CN" altLang="en-US" sz="3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000" dirty="0">
                <a:latin typeface="Arial" charset="0"/>
                <a:ea typeface="Arial" charset="0"/>
                <a:cs typeface="Arial" charset="0"/>
              </a:rPr>
              <a:t>number of edges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6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err="1">
                <a:latin typeface="Arial" charset="0"/>
                <a:ea typeface="Arial" charset="0"/>
                <a:cs typeface="Arial" charset="0"/>
              </a:rPr>
              <a:t>Timeslicing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Solution: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based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histogram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equalization,</a:t>
            </a:r>
            <a:r>
              <a:rPr lang="zh-CN" altLang="en-US" sz="3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HK" altLang="zh-CN" sz="3400" dirty="0">
                <a:latin typeface="Arial" charset="0"/>
                <a:ea typeface="Arial" charset="0"/>
                <a:cs typeface="Arial" charset="0"/>
              </a:rPr>
              <a:t>a technique for enhancing image contrast</a:t>
            </a:r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mage result for histogram equa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99" y="2362201"/>
            <a:ext cx="5127733" cy="41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15134" y="4523898"/>
            <a:ext cx="457261" cy="173720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891749" y="3147202"/>
            <a:ext cx="625314" cy="35274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5DE51-6DC4-6D4C-B771-BCD7E6F95669}"/>
              </a:ext>
            </a:extLst>
          </p:cNvPr>
          <p:cNvSpPr/>
          <p:nvPr/>
        </p:nvSpPr>
        <p:spPr>
          <a:xfrm>
            <a:off x="2474531" y="6537608"/>
            <a:ext cx="8274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1400" dirty="0">
                <a:hlinkClick r:id="rId4"/>
              </a:rPr>
              <a:t>https://www.tutorialspoint.com/dip/histogram_equalization.htm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68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/>
          <a:lstStyle/>
          <a:p>
            <a:r>
              <a:rPr lang="en-US" altLang="zh-CN" b="1" i="1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i="1" dirty="0" err="1">
                <a:latin typeface="Arial" charset="0"/>
                <a:ea typeface="Arial" charset="0"/>
                <a:cs typeface="Arial" charset="0"/>
              </a:rPr>
              <a:t>Timeslicing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Image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contrast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enhancement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vs.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graph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visualization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73940"/>
              </p:ext>
            </p:extLst>
          </p:nvPr>
        </p:nvGraphicFramePr>
        <p:xfrm>
          <a:off x="2019300" y="2665498"/>
          <a:ext cx="93345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7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Image</a:t>
                      </a:r>
                      <a:r>
                        <a:rPr lang="zh-CN" altLang="en-US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Contrast</a:t>
                      </a:r>
                      <a:r>
                        <a:rPr lang="zh-CN" altLang="en-US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Enhancement</a:t>
                      </a:r>
                      <a:endParaRPr lang="en-US" sz="2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Dynamic</a:t>
                      </a:r>
                      <a:r>
                        <a:rPr lang="zh-CN" altLang="en-US" sz="20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Graph</a:t>
                      </a:r>
                      <a:r>
                        <a:rPr lang="zh-CN" altLang="en-US" sz="20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Visualization</a:t>
                      </a:r>
                      <a:endParaRPr lang="en-US" sz="20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Low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color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contrast</a:t>
                      </a:r>
                      <a:endParaRPr lang="en-US" sz="2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Visual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clutter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in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some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timeslices</a:t>
                      </a:r>
                      <a:endParaRPr lang="en-US" sz="2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Color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convergence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in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certain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color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range</a:t>
                      </a:r>
                      <a:endParaRPr lang="en-US" sz="2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Edge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bursting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in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certain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time</a:t>
                      </a:r>
                      <a:r>
                        <a:rPr lang="zh-CN" altLang="en-US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range</a:t>
                      </a:r>
                      <a:endParaRPr lang="en-US" sz="2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1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Re-distribute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color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bins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for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equal</a:t>
                      </a:r>
                      <a:r>
                        <a:rPr lang="zh-CN" alt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distribution</a:t>
                      </a:r>
                      <a:endParaRPr lang="en-US" sz="20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i="0" baseline="0" dirty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2000" b="0" i="0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6900" y="30353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Problems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900" y="34163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Causes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900" y="3822700"/>
            <a:ext cx="12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Solutions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8B6ED-7833-644F-9F2F-3A8E387B5E4D}"/>
              </a:ext>
            </a:extLst>
          </p:cNvPr>
          <p:cNvSpPr txBox="1"/>
          <p:nvPr/>
        </p:nvSpPr>
        <p:spPr>
          <a:xfrm>
            <a:off x="7665310" y="4353686"/>
            <a:ext cx="245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zh-CN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94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Graphs</a:t>
            </a:r>
            <a:endParaRPr lang="en-US" sz="4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Adapt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histogram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equalization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redistribute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edge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counts across time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1" y="1967385"/>
            <a:ext cx="4815591" cy="2896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96" y="5503432"/>
            <a:ext cx="2033782" cy="6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8" y="5193267"/>
            <a:ext cx="1040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 err="1">
                <a:latin typeface="Times New Roman" charset="0"/>
                <a:ea typeface="Times New Roman" charset="0"/>
                <a:cs typeface="Times New Roman" charset="0"/>
              </a:rPr>
              <a:t>i-th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bin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original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time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series,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histogram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equalization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transform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bin: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6109102"/>
            <a:ext cx="1307881" cy="375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0295" y="6110639"/>
                <a:ext cx="10401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Where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                 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,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T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is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the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total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time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range,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is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the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number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of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edge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events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in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b="0" dirty="0">
                    <a:latin typeface="Arial" charset="0"/>
                    <a:ea typeface="Arial" charset="0"/>
                    <a:cs typeface="Arial" charset="0"/>
                  </a:rPr>
                  <a:t>the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i-th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bin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and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𝐸</m:t>
                    </m:r>
                  </m:oMath>
                </a14:m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is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the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total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number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of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edge</a:t>
                </a:r>
                <a:r>
                  <a:rPr lang="zh-CN" alt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events.</a:t>
                </a:r>
                <a:r>
                  <a:rPr lang="zh-CN" altLang="en-US" b="0" dirty="0">
                    <a:latin typeface="Arial" charset="0"/>
                    <a:ea typeface="Arial" charset="0"/>
                    <a:cs typeface="Arial" charset="0"/>
                  </a:rPr>
                  <a:t>  </a:t>
                </a:r>
                <a:endParaRPr lang="en-US" altLang="zh-CN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95" y="6110639"/>
                <a:ext cx="1040130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23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7986"/>
            <a:ext cx="11061701" cy="4933113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Visual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hint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time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information</a:t>
            </a:r>
          </a:p>
          <a:p>
            <a:pPr marL="0" indent="0">
              <a:buNone/>
            </a:pP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An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explicit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time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legend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graph</a:t>
            </a:r>
            <a:r>
              <a:rPr lang="zh-CN" altLang="en-US" sz="3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400" dirty="0">
                <a:latin typeface="Arial" charset="0"/>
                <a:ea typeface="Arial" charset="0"/>
                <a:cs typeface="Arial" charset="0"/>
              </a:rPr>
              <a:t>snapshot</a:t>
            </a: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5594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CN" sz="4000" b="1" i="1" dirty="0" err="1">
                <a:latin typeface="Arial" charset="0"/>
                <a:ea typeface="Arial" charset="0"/>
                <a:cs typeface="Arial" charset="0"/>
              </a:rPr>
              <a:t>Nonuniform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 err="1">
                <a:latin typeface="Arial" charset="0"/>
                <a:ea typeface="Arial" charset="0"/>
                <a:cs typeface="Arial" charset="0"/>
              </a:rPr>
              <a:t>Timeslicing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40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b="1" i="1" dirty="0">
                <a:latin typeface="Arial" charset="0"/>
                <a:ea typeface="Arial" charset="0"/>
                <a:cs typeface="Arial" charset="0"/>
              </a:rPr>
              <a:t>Graphs</a:t>
            </a:r>
            <a:endParaRPr lang="en-US" sz="4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7F42-01BB-EC42-87EF-9DD0C0F1E0E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95" y="2937688"/>
            <a:ext cx="3349564" cy="3611161"/>
          </a:xfrm>
          <a:prstGeom prst="rect">
            <a:avLst/>
          </a:prstGeom>
          <a:ln w="19050">
            <a:solidFill>
              <a:schemeClr val="accent3"/>
            </a:solidFill>
            <a:prstDash val="dash"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D98309B-6A18-594B-8EC9-091A78ED243E}"/>
              </a:ext>
            </a:extLst>
          </p:cNvPr>
          <p:cNvSpPr/>
          <p:nvPr/>
        </p:nvSpPr>
        <p:spPr>
          <a:xfrm>
            <a:off x="4241095" y="2973563"/>
            <a:ext cx="2476339" cy="45543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10033</TotalTime>
  <Words>1308</Words>
  <Application>Microsoft Macintosh PowerPoint</Application>
  <PresentationFormat>Widescreen</PresentationFormat>
  <Paragraphs>235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Arabic</vt:lpstr>
      <vt:lpstr>Arial</vt:lpstr>
      <vt:lpstr>Calibri</vt:lpstr>
      <vt:lpstr>Calibri Light</vt:lpstr>
      <vt:lpstr>Cambria Math</vt:lpstr>
      <vt:lpstr>Geeza Pro</vt:lpstr>
      <vt:lpstr>Times</vt:lpstr>
      <vt:lpstr>Times New Roman</vt:lpstr>
      <vt:lpstr>Office Theme</vt:lpstr>
      <vt:lpstr>Nonuniform Timeslicing of Dynamic Graphs Based on Visual Complexity</vt:lpstr>
      <vt:lpstr>Background</vt:lpstr>
      <vt:lpstr>Background</vt:lpstr>
      <vt:lpstr>Research Problem</vt:lpstr>
      <vt:lpstr>Nonuniform Timeslicing</vt:lpstr>
      <vt:lpstr>Nonuniform Timeslicing</vt:lpstr>
      <vt:lpstr>Nonuniform Timeslicing</vt:lpstr>
      <vt:lpstr>Nonuniform Timeslicing For Dynamic Graphs</vt:lpstr>
      <vt:lpstr>Nonuniform Timeslicing For Dynamic Graphs</vt:lpstr>
      <vt:lpstr>Nonuniform Timeslicing For Dynamic Graphs</vt:lpstr>
      <vt:lpstr>Evaluation – Qualitative Case Study</vt:lpstr>
      <vt:lpstr>Evaluation – Qualitative Case Study</vt:lpstr>
      <vt:lpstr>Summary and Discussion</vt:lpstr>
      <vt:lpstr>Nonuniform Timeslicing of Dynamic Graphs Based on Visual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AmbiguityVis: Visualization of Ambiguity in Graph Layouts </dc:title>
  <dc:creator>Yong WANG</dc:creator>
  <cp:lastModifiedBy>Yong WANG</cp:lastModifiedBy>
  <cp:revision>1139</cp:revision>
  <cp:lastPrinted>2019-11-03T03:39:59Z</cp:lastPrinted>
  <dcterms:created xsi:type="dcterms:W3CDTF">2015-10-21T00:49:27Z</dcterms:created>
  <dcterms:modified xsi:type="dcterms:W3CDTF">2019-11-03T03:40:04Z</dcterms:modified>
</cp:coreProperties>
</file>