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378" r:id="rId2"/>
    <p:sldId id="417" r:id="rId3"/>
    <p:sldId id="420" r:id="rId4"/>
    <p:sldId id="421" r:id="rId5"/>
    <p:sldId id="379" r:id="rId6"/>
    <p:sldId id="380" r:id="rId7"/>
    <p:sldId id="423" r:id="rId8"/>
    <p:sldId id="381" r:id="rId9"/>
    <p:sldId id="383" r:id="rId10"/>
    <p:sldId id="382" r:id="rId11"/>
    <p:sldId id="385" r:id="rId12"/>
    <p:sldId id="429" r:id="rId13"/>
    <p:sldId id="384" r:id="rId14"/>
    <p:sldId id="424" r:id="rId15"/>
    <p:sldId id="425" r:id="rId16"/>
    <p:sldId id="426" r:id="rId17"/>
    <p:sldId id="427" r:id="rId18"/>
    <p:sldId id="388" r:id="rId19"/>
    <p:sldId id="390" r:id="rId20"/>
    <p:sldId id="389" r:id="rId21"/>
    <p:sldId id="391" r:id="rId22"/>
    <p:sldId id="392" r:id="rId23"/>
    <p:sldId id="393" r:id="rId24"/>
    <p:sldId id="394" r:id="rId25"/>
    <p:sldId id="395" r:id="rId26"/>
    <p:sldId id="430" r:id="rId27"/>
    <p:sldId id="399" r:id="rId28"/>
    <p:sldId id="400" r:id="rId29"/>
    <p:sldId id="401" r:id="rId30"/>
    <p:sldId id="402" r:id="rId31"/>
    <p:sldId id="412" r:id="rId32"/>
    <p:sldId id="4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p:restoredTop sz="83129"/>
  </p:normalViewPr>
  <p:slideViewPr>
    <p:cSldViewPr snapToGrid="0" snapToObjects="1">
      <p:cViewPr varScale="1">
        <p:scale>
          <a:sx n="105" d="100"/>
          <a:sy n="105" d="100"/>
        </p:scale>
        <p:origin x="13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CF26B-7F37-6A41-89AD-9363DCF37076}" type="datetimeFigureOut">
              <a:rPr lang="en-US" smtClean="0"/>
              <a:t>11/3/19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62368-7B97-D24D-BF7B-E7A4889CB9BC}" type="slidenum">
              <a:rPr lang="en-US" smtClean="0"/>
              <a:t>‹#›</a:t>
            </a:fld>
            <a:endParaRPr lang="en-US"/>
          </a:p>
        </p:txBody>
      </p:sp>
    </p:spTree>
    <p:extLst>
      <p:ext uri="{BB962C8B-B14F-4D97-AF65-F5344CB8AC3E}">
        <p14:creationId xmlns:p14="http://schemas.microsoft.com/office/powerpoint/2010/main" val="83697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Hello,</a:t>
            </a:r>
            <a:r>
              <a:rPr lang="zh-CN" altLang="en-US" dirty="0"/>
              <a:t> </a:t>
            </a:r>
            <a:r>
              <a:rPr lang="en-US" altLang="zh-CN" dirty="0"/>
              <a:t>everyone,</a:t>
            </a:r>
            <a:r>
              <a:rPr lang="zh-CN" altLang="en-US" dirty="0"/>
              <a:t> </a:t>
            </a:r>
            <a:r>
              <a:rPr lang="en-US" altLang="zh-CN" dirty="0"/>
              <a:t>welcome</a:t>
            </a:r>
            <a:r>
              <a:rPr lang="zh-CN" altLang="en-US" dirty="0"/>
              <a:t> </a:t>
            </a:r>
            <a:r>
              <a:rPr lang="en-US" altLang="zh-CN" dirty="0"/>
              <a:t>to</a:t>
            </a:r>
            <a:r>
              <a:rPr lang="zh-CN" altLang="en-US" dirty="0"/>
              <a:t> </a:t>
            </a:r>
            <a:r>
              <a:rPr lang="en-US" altLang="zh-CN" dirty="0"/>
              <a:t>my</a:t>
            </a:r>
            <a:r>
              <a:rPr lang="zh-CN" altLang="en-US" dirty="0"/>
              <a:t> </a:t>
            </a:r>
            <a:r>
              <a:rPr lang="en-US" altLang="zh-CN" dirty="0"/>
              <a:t>talk</a:t>
            </a:r>
            <a:r>
              <a:rPr lang="zh-CN" altLang="en-US" dirty="0"/>
              <a:t> </a:t>
            </a:r>
            <a:r>
              <a:rPr lang="en-US" altLang="zh-CN" dirty="0"/>
              <a:t>today.</a:t>
            </a:r>
            <a:r>
              <a:rPr lang="zh-CN" altLang="en-US" dirty="0"/>
              <a:t> </a:t>
            </a:r>
            <a:r>
              <a:rPr lang="en-US" altLang="zh-CN" dirty="0"/>
              <a:t>I</a:t>
            </a:r>
            <a:r>
              <a:rPr lang="zh-CN" altLang="en-US" dirty="0"/>
              <a:t> </a:t>
            </a:r>
            <a:r>
              <a:rPr lang="en-US" altLang="zh-CN" dirty="0"/>
              <a:t>am</a:t>
            </a:r>
            <a:r>
              <a:rPr lang="zh-CN" altLang="en-US" dirty="0"/>
              <a:t> </a:t>
            </a:r>
            <a:r>
              <a:rPr lang="en-US" altLang="zh-CN" dirty="0"/>
              <a:t>Yong</a:t>
            </a:r>
            <a:r>
              <a:rPr lang="zh-CN" altLang="en-US" dirty="0"/>
              <a:t> </a:t>
            </a:r>
            <a:r>
              <a:rPr lang="en-US" altLang="zh-CN" dirty="0"/>
              <a:t>Wang,</a:t>
            </a:r>
            <a:r>
              <a:rPr lang="zh-CN" altLang="en-US" dirty="0"/>
              <a:t> </a:t>
            </a:r>
            <a:r>
              <a:rPr lang="en-US" altLang="zh-CN" dirty="0"/>
              <a:t>from HKUST.</a:t>
            </a:r>
            <a:r>
              <a:rPr lang="zh-CN" altLang="en-US" dirty="0"/>
              <a:t> </a:t>
            </a:r>
            <a:endParaRPr lang="en-US" dirty="0"/>
          </a:p>
        </p:txBody>
      </p:sp>
      <p:sp>
        <p:nvSpPr>
          <p:cNvPr id="4" name="Slide Number Placeholder 3"/>
          <p:cNvSpPr>
            <a:spLocks noGrp="1"/>
          </p:cNvSpPr>
          <p:nvPr>
            <p:ph type="sldNum" sz="quarter" idx="10"/>
          </p:nvPr>
        </p:nvSpPr>
        <p:spPr/>
        <p:txBody>
          <a:bodyPr/>
          <a:lstStyle/>
          <a:p>
            <a:fld id="{99E62368-7B97-D24D-BF7B-E7A4889CB9BC}" type="slidenum">
              <a:rPr lang="en-US" smtClean="0"/>
              <a:t>1</a:t>
            </a:fld>
            <a:endParaRPr lang="en-US"/>
          </a:p>
        </p:txBody>
      </p:sp>
    </p:spTree>
    <p:extLst>
      <p:ext uri="{BB962C8B-B14F-4D97-AF65-F5344CB8AC3E}">
        <p14:creationId xmlns:p14="http://schemas.microsoft.com/office/powerpoint/2010/main" val="387355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10</a:t>
            </a:fld>
            <a:endParaRPr lang="en-US"/>
          </a:p>
        </p:txBody>
      </p:sp>
    </p:spTree>
    <p:extLst>
      <p:ext uri="{BB962C8B-B14F-4D97-AF65-F5344CB8AC3E}">
        <p14:creationId xmlns:p14="http://schemas.microsoft.com/office/powerpoint/2010/main" val="736067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zh-CN" sz="1200" dirty="0">
                <a:latin typeface="Calibri" panose="020F0502020204030204" pitchFamily="34" charset="0"/>
                <a:ea typeface="Arial Hebrew" charset="-79"/>
                <a:cs typeface="Calibri" panose="020F0502020204030204" pitchFamily="34" charset="0"/>
              </a:rPr>
              <a:t>So in this paper, we target at handling the above three challenges and propose a deep learning based approach for graph drawing, which we call it </a:t>
            </a:r>
            <a:r>
              <a:rPr lang="en-US" altLang="zh-CN" sz="1200" dirty="0" err="1">
                <a:latin typeface="Calibri" panose="020F0502020204030204" pitchFamily="34" charset="0"/>
                <a:ea typeface="Arial Hebrew" charset="-79"/>
                <a:cs typeface="Calibri" panose="020F0502020204030204" pitchFamily="34" charset="0"/>
              </a:rPr>
              <a:t>deepdrawing</a:t>
            </a:r>
            <a:r>
              <a:rPr lang="en-US" altLang="zh-CN" sz="1200" dirty="0">
                <a:latin typeface="Calibri" panose="020F0502020204030204" pitchFamily="34" charset="0"/>
                <a:ea typeface="Arial Hebrew" charset="-79"/>
                <a:cs typeface="Calibri" panose="020F0502020204030204" pitchFamily="34" charset="0"/>
              </a:rPr>
              <a:t>. </a:t>
            </a:r>
          </a:p>
          <a:p>
            <a:pPr marL="171450" indent="-171450">
              <a:buFontTx/>
              <a:buChar char="-"/>
            </a:pPr>
            <a:endParaRPr lang="en-US" altLang="zh-CN" sz="1200" dirty="0">
              <a:latin typeface="Calibri" panose="020F0502020204030204" pitchFamily="34" charset="0"/>
              <a:ea typeface="Arial Hebrew" charset="-79"/>
              <a:cs typeface="Calibri" panose="020F0502020204030204" pitchFamily="34" charset="0"/>
            </a:endParaRPr>
          </a:p>
          <a:p>
            <a:pPr marL="171450" indent="-171450">
              <a:buFontTx/>
              <a:buChar char="-"/>
            </a:pPr>
            <a:r>
              <a:rPr lang="en-US" altLang="zh-CN" sz="1200" dirty="0">
                <a:latin typeface="Calibri" panose="020F0502020204030204" pitchFamily="34" charset="0"/>
                <a:ea typeface="Arial Hebrew" charset="-79"/>
                <a:cs typeface="Calibri" panose="020F0502020204030204" pitchFamily="34" charset="0"/>
              </a:rPr>
              <a:t>Let me introduce our methods in detail from the perspective of model architecture, model input, loss function design and dataset generation.</a:t>
            </a:r>
          </a:p>
          <a:p>
            <a:pPr marL="171450" indent="-171450">
              <a:buFontTx/>
              <a:buChar char="-"/>
            </a:pPr>
            <a:endParaRPr lang="en-US" sz="1200" dirty="0">
              <a:latin typeface="Calibri" panose="020F0502020204030204" pitchFamily="34" charset="0"/>
              <a:cs typeface="Calibri" panose="020F0502020204030204" pitchFamily="34" charset="0"/>
            </a:endParaRPr>
          </a:p>
          <a:p>
            <a:pPr marL="171450" indent="-171450">
              <a:buFontTx/>
              <a:buChar char="-"/>
            </a:pPr>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11</a:t>
            </a:fld>
            <a:endParaRPr lang="en-US"/>
          </a:p>
        </p:txBody>
      </p:sp>
    </p:spTree>
    <p:extLst>
      <p:ext uri="{BB962C8B-B14F-4D97-AF65-F5344CB8AC3E}">
        <p14:creationId xmlns:p14="http://schemas.microsoft.com/office/powerpoint/2010/main" val="425086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dirty="0">
                <a:latin typeface="Calibri" panose="020F0502020204030204" pitchFamily="34" charset="0"/>
                <a:cs typeface="Calibri" panose="020F0502020204030204" pitchFamily="34" charset="0"/>
              </a:rPr>
              <a:t>To propose an appropriate model for graph drawing, we extensively surveyed existing graph neural networks and find that the majority of …., which is not suitable for graph Drawing.</a:t>
            </a:r>
          </a:p>
          <a:p>
            <a:pPr marL="171450" indent="-171450">
              <a:buFontTx/>
              <a:buChar char="-"/>
            </a:pPr>
            <a:endParaRPr lang="en-US" sz="1200" dirty="0">
              <a:latin typeface="Calibri" panose="020F0502020204030204" pitchFamily="34" charset="0"/>
              <a:cs typeface="Calibri" panose="020F0502020204030204" pitchFamily="34" charset="0"/>
            </a:endParaRPr>
          </a:p>
          <a:p>
            <a:pPr marL="171450" indent="-171450">
              <a:buFontTx/>
              <a:buChar char="-"/>
            </a:pPr>
            <a:r>
              <a:rPr lang="en-US" sz="1200" dirty="0">
                <a:latin typeface="Calibri" panose="020F0502020204030204" pitchFamily="34" charset="0"/>
                <a:cs typeface="Calibri" panose="020F0502020204030204" pitchFamily="34" charset="0"/>
              </a:rPr>
              <a:t>However, a recent study from </a:t>
            </a:r>
            <a:r>
              <a:rPr lang="en-US" sz="1200" dirty="0" err="1">
                <a:latin typeface="Calibri" panose="020F0502020204030204" pitchFamily="34" charset="0"/>
                <a:cs typeface="Calibri" panose="020F0502020204030204" pitchFamily="34" charset="0"/>
              </a:rPr>
              <a:t>stanford</a:t>
            </a:r>
            <a:r>
              <a:rPr lang="en-US" sz="1200" dirty="0">
                <a:latin typeface="Calibri" panose="020F0502020204030204" pitchFamily="34" charset="0"/>
                <a:cs typeface="Calibri" panose="020F0502020204030204" pitchFamily="34" charset="0"/>
              </a:rPr>
              <a:t> has shown that RNNs has the capability of modeling ….</a:t>
            </a:r>
          </a:p>
          <a:p>
            <a:pPr marL="171450" indent="-171450">
              <a:buFontTx/>
              <a:buChar char="-"/>
            </a:pPr>
            <a:endParaRPr lang="en-US" sz="1200" dirty="0">
              <a:latin typeface="Calibri" panose="020F0502020204030204" pitchFamily="34" charset="0"/>
              <a:cs typeface="Calibri" panose="020F0502020204030204" pitchFamily="34" charset="0"/>
            </a:endParaRPr>
          </a:p>
          <a:p>
            <a:pPr marL="171450" indent="-171450">
              <a:buFontTx/>
              <a:buChar char="-"/>
            </a:pPr>
            <a:r>
              <a:rPr lang="en-US" sz="1200" dirty="0">
                <a:latin typeface="Calibri" panose="020F0502020204030204" pitchFamily="34" charset="0"/>
                <a:cs typeface="Calibri" panose="020F0502020204030204" pitchFamily="34" charset="0"/>
              </a:rPr>
              <a:t>This gives us a great inspiration. </a:t>
            </a:r>
          </a:p>
        </p:txBody>
      </p:sp>
      <p:sp>
        <p:nvSpPr>
          <p:cNvPr id="4" name="Slide Number Placeholder 3"/>
          <p:cNvSpPr>
            <a:spLocks noGrp="1"/>
          </p:cNvSpPr>
          <p:nvPr>
            <p:ph type="sldNum" sz="quarter" idx="10"/>
          </p:nvPr>
        </p:nvSpPr>
        <p:spPr/>
        <p:txBody>
          <a:bodyPr/>
          <a:lstStyle/>
          <a:p>
            <a:fld id="{99E62368-7B97-D24D-BF7B-E7A4889CB9BC}" type="slidenum">
              <a:rPr lang="en-US" smtClean="0"/>
              <a:t>12</a:t>
            </a:fld>
            <a:endParaRPr lang="en-US"/>
          </a:p>
        </p:txBody>
      </p:sp>
    </p:spTree>
    <p:extLst>
      <p:ext uri="{BB962C8B-B14F-4D97-AF65-F5344CB8AC3E}">
        <p14:creationId xmlns:p14="http://schemas.microsoft.com/office/powerpoint/2010/main" val="291927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Inspired by this, we propose a bi-directional graph-LSTM based model for graph drawing. </a:t>
            </a:r>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13</a:t>
            </a:fld>
            <a:endParaRPr lang="en-US"/>
          </a:p>
        </p:txBody>
      </p:sp>
    </p:spTree>
    <p:extLst>
      <p:ext uri="{BB962C8B-B14F-4D97-AF65-F5344CB8AC3E}">
        <p14:creationId xmlns:p14="http://schemas.microsoft.com/office/powerpoint/2010/main" val="3313894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i="1" kern="1200" dirty="0">
                <a:solidFill>
                  <a:schemeClr val="tx1"/>
                </a:solidFill>
                <a:effectLst/>
                <a:latin typeface="+mn-lt"/>
                <a:ea typeface="+mn-ea"/>
                <a:cs typeface="+mn-cs"/>
              </a:rPr>
              <a:t>Let me introduce the details of the architecture, basically,  a RNN-based model requires an input sequence. So we use BFS to sort the graph nodes and transform it into a BSF-ordered sequence of nodes.</a:t>
            </a:r>
          </a:p>
          <a:p>
            <a:endParaRPr lang="en-US" sz="1200" i="1" kern="1200" dirty="0">
              <a:solidFill>
                <a:schemeClr val="tx1"/>
              </a:solidFill>
              <a:effectLst/>
              <a:latin typeface="+mn-lt"/>
              <a:ea typeface="+mn-ea"/>
              <a:cs typeface="+mn-cs"/>
            </a:endParaRPr>
          </a:p>
          <a:p>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14</a:t>
            </a:fld>
            <a:endParaRPr lang="en-US"/>
          </a:p>
        </p:txBody>
      </p:sp>
    </p:spTree>
    <p:extLst>
      <p:ext uri="{BB962C8B-B14F-4D97-AF65-F5344CB8AC3E}">
        <p14:creationId xmlns:p14="http://schemas.microsoft.com/office/powerpoint/2010/main" val="344792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i="0" kern="1200" dirty="0">
                <a:solidFill>
                  <a:schemeClr val="tx1"/>
                </a:solidFill>
                <a:effectLst/>
                <a:latin typeface="+mn-lt"/>
                <a:ea typeface="+mn-ea"/>
                <a:cs typeface="+mn-cs"/>
              </a:rPr>
              <a:t>For a LSTM model, the influence of all the prior nodes on subsequent nodes is reflected by the links between adjacent nodes, as shown by the dotted yellow arrows, which we call “fake edges” here.</a:t>
            </a:r>
          </a:p>
          <a:p>
            <a:endParaRPr lang="en-US" altLang="zh-CN" sz="1200" i="0" kern="1200" dirty="0">
              <a:solidFill>
                <a:schemeClr val="tx1"/>
              </a:solidFill>
              <a:effectLst/>
              <a:latin typeface="+mn-lt"/>
              <a:ea typeface="+mn-ea"/>
              <a:cs typeface="+mn-cs"/>
            </a:endParaRPr>
          </a:p>
          <a:p>
            <a:r>
              <a:rPr lang="en-US" altLang="zh-CN" sz="1200" i="0" kern="1200" dirty="0">
                <a:solidFill>
                  <a:schemeClr val="tx1"/>
                </a:solidFill>
                <a:effectLst/>
                <a:latin typeface="+mn-lt"/>
                <a:ea typeface="+mn-ea"/>
                <a:cs typeface="+mn-cs"/>
              </a:rPr>
              <a:t>However, graphs are not a sequence in essence. So we propose further adding the real edges of the graph, as shown by the green arrows, to the LSTM model. It can indicate the influence of all the prior directly-connected nodes on the current node. By such a way, it can delineate more details of the graph.</a:t>
            </a:r>
          </a:p>
          <a:p>
            <a:r>
              <a:rPr lang="en-US" altLang="zh-CN" sz="120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9E62368-7B97-D24D-BF7B-E7A4889CB9BC}" type="slidenum">
              <a:rPr lang="en-US" smtClean="0"/>
              <a:t>15</a:t>
            </a:fld>
            <a:endParaRPr lang="en-US"/>
          </a:p>
        </p:txBody>
      </p:sp>
    </p:spTree>
    <p:extLst>
      <p:ext uri="{BB962C8B-B14F-4D97-AF65-F5344CB8AC3E}">
        <p14:creationId xmlns:p14="http://schemas.microsoft.com/office/powerpoint/2010/main" val="627027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i="0" kern="1200" dirty="0">
                <a:solidFill>
                  <a:schemeClr val="tx1"/>
                </a:solidFill>
                <a:effectLst/>
                <a:latin typeface="+mn-lt"/>
                <a:ea typeface="+mn-ea"/>
                <a:cs typeface="+mn-cs"/>
              </a:rPr>
              <a:t>Another important consideration is that: when doing actual graph drawing, </a:t>
            </a:r>
            <a:r>
              <a:rPr lang="zh-CN" altLang="en-US" sz="1200" i="0" kern="1200" dirty="0">
                <a:solidFill>
                  <a:schemeClr val="tx1"/>
                </a:solidFill>
                <a:effectLst/>
                <a:latin typeface="+mn-lt"/>
                <a:ea typeface="+mn-ea"/>
                <a:cs typeface="+mn-cs"/>
              </a:rPr>
              <a:t> </a:t>
            </a:r>
            <a:r>
              <a:rPr lang="en-HK" sz="1200" i="0" kern="1200" dirty="0">
                <a:solidFill>
                  <a:schemeClr val="tx1"/>
                </a:solidFill>
                <a:effectLst/>
                <a:latin typeface="+mn-lt"/>
                <a:ea typeface="+mn-ea"/>
                <a:cs typeface="+mn-cs"/>
              </a:rPr>
              <a:t>the latter nodes in the sequence can also influence the positions of the former nodes. To reflect such a property of graph drawing, we make the whole model architecture bi-directional.</a:t>
            </a:r>
            <a:endParaRPr lang="en-HK" i="0" dirty="0"/>
          </a:p>
        </p:txBody>
      </p:sp>
      <p:sp>
        <p:nvSpPr>
          <p:cNvPr id="4" name="Slide Number Placeholder 3"/>
          <p:cNvSpPr>
            <a:spLocks noGrp="1"/>
          </p:cNvSpPr>
          <p:nvPr>
            <p:ph type="sldNum" sz="quarter" idx="10"/>
          </p:nvPr>
        </p:nvSpPr>
        <p:spPr/>
        <p:txBody>
          <a:bodyPr/>
          <a:lstStyle/>
          <a:p>
            <a:fld id="{99E62368-7B97-D24D-BF7B-E7A4889CB9BC}" type="slidenum">
              <a:rPr lang="en-US" smtClean="0"/>
              <a:t>16</a:t>
            </a:fld>
            <a:endParaRPr lang="en-US"/>
          </a:p>
        </p:txBody>
      </p:sp>
    </p:spTree>
    <p:extLst>
      <p:ext uri="{BB962C8B-B14F-4D97-AF65-F5344CB8AC3E}">
        <p14:creationId xmlns:p14="http://schemas.microsoft.com/office/powerpoint/2010/main" val="2067397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Then the inner states of forward and backward directions will be combined to predict the final positions of the graph nodes.</a:t>
            </a:r>
          </a:p>
        </p:txBody>
      </p:sp>
      <p:sp>
        <p:nvSpPr>
          <p:cNvPr id="4" name="Slide Number Placeholder 3"/>
          <p:cNvSpPr>
            <a:spLocks noGrp="1"/>
          </p:cNvSpPr>
          <p:nvPr>
            <p:ph type="sldNum" sz="quarter" idx="10"/>
          </p:nvPr>
        </p:nvSpPr>
        <p:spPr/>
        <p:txBody>
          <a:bodyPr/>
          <a:lstStyle/>
          <a:p>
            <a:fld id="{99E62368-7B97-D24D-BF7B-E7A4889CB9BC}" type="slidenum">
              <a:rPr lang="en-US" smtClean="0"/>
              <a:t>17</a:t>
            </a:fld>
            <a:endParaRPr lang="en-US"/>
          </a:p>
        </p:txBody>
      </p:sp>
    </p:spTree>
    <p:extLst>
      <p:ext uri="{BB962C8B-B14F-4D97-AF65-F5344CB8AC3E}">
        <p14:creationId xmlns:p14="http://schemas.microsoft.com/office/powerpoint/2010/main" val="1418274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If we check the details of the transition function of our model, it is easy to find that compared with the general LSTM model, we mainly further considered the information of the nodes directly connected to the current node in the graph, as highlighted by the dotted red rectangles.</a:t>
            </a:r>
          </a:p>
        </p:txBody>
      </p:sp>
      <p:sp>
        <p:nvSpPr>
          <p:cNvPr id="4" name="Slide Number Placeholder 3"/>
          <p:cNvSpPr>
            <a:spLocks noGrp="1"/>
          </p:cNvSpPr>
          <p:nvPr>
            <p:ph type="sldNum" sz="quarter" idx="10"/>
          </p:nvPr>
        </p:nvSpPr>
        <p:spPr/>
        <p:txBody>
          <a:bodyPr/>
          <a:lstStyle/>
          <a:p>
            <a:fld id="{99E62368-7B97-D24D-BF7B-E7A4889CB9BC}" type="slidenum">
              <a:rPr lang="en-US" smtClean="0"/>
              <a:t>18</a:t>
            </a:fld>
            <a:endParaRPr lang="en-US"/>
          </a:p>
        </p:txBody>
      </p:sp>
    </p:spTree>
    <p:extLst>
      <p:ext uri="{BB962C8B-B14F-4D97-AF65-F5344CB8AC3E}">
        <p14:creationId xmlns:p14="http://schemas.microsoft.com/office/powerpoint/2010/main" val="3744061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19</a:t>
            </a:fld>
            <a:endParaRPr lang="en-US"/>
          </a:p>
        </p:txBody>
      </p:sp>
    </p:spTree>
    <p:extLst>
      <p:ext uri="{BB962C8B-B14F-4D97-AF65-F5344CB8AC3E}">
        <p14:creationId xmlns:p14="http://schemas.microsoft.com/office/powerpoint/2010/main" val="375532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E62368-7B97-D24D-BF7B-E7A4889CB9BC}" type="slidenum">
              <a:rPr lang="en-US" smtClean="0"/>
              <a:t>2</a:t>
            </a:fld>
            <a:endParaRPr lang="en-US"/>
          </a:p>
        </p:txBody>
      </p:sp>
    </p:spTree>
    <p:extLst>
      <p:ext uri="{BB962C8B-B14F-4D97-AF65-F5344CB8AC3E}">
        <p14:creationId xmlns:p14="http://schemas.microsoft.com/office/powerpoint/2010/main" val="400364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So, the node ordering is a critical issue here. As mentioned above, we use BFS-ordering to sort the nodes. So Why not directly using the random ordering of graph nodes? the reasons are two-folds. First, if we use random ordering, the possible ordering …. Can be very large. If we use </a:t>
            </a:r>
            <a:r>
              <a:rPr lang="en-US" altLang="zh-CN" sz="1200" kern="1200" dirty="0" err="1">
                <a:solidFill>
                  <a:schemeClr val="tx1"/>
                </a:solidFill>
                <a:effectLst/>
                <a:latin typeface="+mn-lt"/>
                <a:ea typeface="+mn-ea"/>
                <a:cs typeface="+mn-cs"/>
              </a:rPr>
              <a:t>bfs</a:t>
            </a:r>
            <a:r>
              <a:rPr lang="en-US" altLang="zh-CN" sz="1200" kern="1200" dirty="0">
                <a:solidFill>
                  <a:schemeClr val="tx1"/>
                </a:solidFill>
                <a:effectLst/>
                <a:latin typeface="+mn-lt"/>
                <a:ea typeface="+mn-ea"/>
                <a:cs typeface="+mn-cs"/>
              </a:rPr>
              <a:t>-ordering, it can avoid …., reducing the searching space for the model training. </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Second, it has been proved that there is an upper bound ….. This means that we can empirically set a reasonable small length for the feature vector.</a:t>
            </a:r>
          </a:p>
          <a:p>
            <a:endParaRPr lang="en-US" altLang="zh-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E62368-7B97-D24D-BF7B-E7A4889CB9BC}" type="slidenum">
              <a:rPr lang="en-US" smtClean="0"/>
              <a:t>20</a:t>
            </a:fld>
            <a:endParaRPr lang="en-US"/>
          </a:p>
        </p:txBody>
      </p:sp>
    </p:spTree>
    <p:extLst>
      <p:ext uri="{BB962C8B-B14F-4D97-AF65-F5344CB8AC3E}">
        <p14:creationId xmlns:p14="http://schemas.microsoft.com/office/powerpoint/2010/main" val="89833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Therefore, we finally got this graph-LSTM based model </a:t>
            </a:r>
            <a:r>
              <a:rPr lang="en-US" altLang="zh-CN" sz="1200" kern="1200" dirty="0" err="1">
                <a:solidFill>
                  <a:schemeClr val="tx1"/>
                </a:solidFill>
                <a:effectLst/>
                <a:latin typeface="+mn-lt"/>
                <a:ea typeface="+mn-ea"/>
                <a:cs typeface="+mn-cs"/>
              </a:rPr>
              <a:t>architechure</a:t>
            </a:r>
            <a:r>
              <a:rPr lang="en-US" altLang="zh-CN" sz="1200" kern="1200" dirty="0">
                <a:solidFill>
                  <a:schemeClr val="tx1"/>
                </a:solidFill>
                <a:effectLst/>
                <a:latin typeface="+mn-lt"/>
                <a:ea typeface="+mn-ea"/>
                <a:cs typeface="+mn-cs"/>
              </a:rPr>
              <a:t>. </a:t>
            </a:r>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21</a:t>
            </a:fld>
            <a:endParaRPr lang="en-US"/>
          </a:p>
        </p:txBody>
      </p:sp>
    </p:spTree>
    <p:extLst>
      <p:ext uri="{BB962C8B-B14F-4D97-AF65-F5344CB8AC3E}">
        <p14:creationId xmlns:p14="http://schemas.microsoft.com/office/powerpoint/2010/main" val="1875344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n-ea"/>
                <a:cs typeface="+mn-cs"/>
              </a:rPr>
              <a:t>The third important aspect of our approach is the loss function design. The overall requirement for a good loss function is that the  drawings predicted by the deep learning model should be similar to the drawings of the ground-truth.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it should be invariant to …. For example, the following two layouts look significantly different at first glance. But they are actually the same layout, layout b can simply be gained by translating, rotating and scaling Layout a. A good loss function should be able to recognize this.</a:t>
            </a:r>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22</a:t>
            </a:fld>
            <a:endParaRPr lang="en-US"/>
          </a:p>
        </p:txBody>
      </p:sp>
    </p:spTree>
    <p:extLst>
      <p:ext uri="{BB962C8B-B14F-4D97-AF65-F5344CB8AC3E}">
        <p14:creationId xmlns:p14="http://schemas.microsoft.com/office/powerpoint/2010/main" val="353778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So we propose using Procrustes statistic as the loss function. and its value is …</a:t>
            </a:r>
          </a:p>
        </p:txBody>
      </p:sp>
      <p:sp>
        <p:nvSpPr>
          <p:cNvPr id="4" name="Slide Number Placeholder 3"/>
          <p:cNvSpPr>
            <a:spLocks noGrp="1"/>
          </p:cNvSpPr>
          <p:nvPr>
            <p:ph type="sldNum" sz="quarter" idx="10"/>
          </p:nvPr>
        </p:nvSpPr>
        <p:spPr/>
        <p:txBody>
          <a:bodyPr/>
          <a:lstStyle/>
          <a:p>
            <a:fld id="{99E62368-7B97-D24D-BF7B-E7A4889CB9BC}" type="slidenum">
              <a:rPr lang="en-US" smtClean="0"/>
              <a:t>23</a:t>
            </a:fld>
            <a:endParaRPr lang="en-US"/>
          </a:p>
        </p:txBody>
      </p:sp>
    </p:spTree>
    <p:extLst>
      <p:ext uri="{BB962C8B-B14F-4D97-AF65-F5344CB8AC3E}">
        <p14:creationId xmlns:p14="http://schemas.microsoft.com/office/powerpoint/2010/main" val="114006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24</a:t>
            </a:fld>
            <a:endParaRPr lang="en-US"/>
          </a:p>
        </p:txBody>
      </p:sp>
    </p:spTree>
    <p:extLst>
      <p:ext uri="{BB962C8B-B14F-4D97-AF65-F5344CB8AC3E}">
        <p14:creationId xmlns:p14="http://schemas.microsoft.com/office/powerpoint/2010/main" val="400683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We extensively evaluated the proposed approach by comparing it with the ground truth drawings and the drawings by a 4-layer Bi-LSTM baseline model through both qualitative evaluations and quantitative evaluations.</a:t>
            </a:r>
          </a:p>
        </p:txBody>
      </p:sp>
      <p:sp>
        <p:nvSpPr>
          <p:cNvPr id="4" name="Slide Number Placeholder 3"/>
          <p:cNvSpPr>
            <a:spLocks noGrp="1"/>
          </p:cNvSpPr>
          <p:nvPr>
            <p:ph type="sldNum" sz="quarter" idx="10"/>
          </p:nvPr>
        </p:nvSpPr>
        <p:spPr/>
        <p:txBody>
          <a:bodyPr/>
          <a:lstStyle/>
          <a:p>
            <a:fld id="{99E62368-7B97-D24D-BF7B-E7A4889CB9BC}" type="slidenum">
              <a:rPr lang="en-US" smtClean="0"/>
              <a:t>25</a:t>
            </a:fld>
            <a:endParaRPr lang="en-US"/>
          </a:p>
        </p:txBody>
      </p:sp>
    </p:spTree>
    <p:extLst>
      <p:ext uri="{BB962C8B-B14F-4D97-AF65-F5344CB8AC3E}">
        <p14:creationId xmlns:p14="http://schemas.microsoft.com/office/powerpoint/2010/main" val="427352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zh-CN" altLang="en-US" dirty="0"/>
              <a:t> </a:t>
            </a:r>
            <a:r>
              <a:rPr lang="en-US" altLang="zh-CN" dirty="0"/>
              <a:t>the</a:t>
            </a:r>
            <a:r>
              <a:rPr lang="zh-CN" altLang="en-US" dirty="0"/>
              <a:t> </a:t>
            </a:r>
            <a:r>
              <a:rPr lang="en-US" altLang="zh-CN" dirty="0"/>
              <a:t>qualitative</a:t>
            </a:r>
            <a:r>
              <a:rPr lang="zh-CN" altLang="en-US" dirty="0"/>
              <a:t> </a:t>
            </a:r>
            <a:r>
              <a:rPr lang="en-US" altLang="zh-CN" dirty="0"/>
              <a:t>evaluation,</a:t>
            </a:r>
            <a:r>
              <a:rPr lang="zh-CN" altLang="en-US" dirty="0"/>
              <a:t> </a:t>
            </a:r>
            <a:r>
              <a:rPr lang="en-US" dirty="0"/>
              <a:t>It shows that </a:t>
            </a:r>
            <a:r>
              <a:rPr lang="en-US" altLang="zh-CN" dirty="0"/>
              <a:t>the</a:t>
            </a:r>
            <a:r>
              <a:rPr lang="zh-CN" altLang="en-US" dirty="0"/>
              <a:t> </a:t>
            </a:r>
            <a:r>
              <a:rPr lang="en-US" altLang="zh-CN" dirty="0"/>
              <a:t>drawings</a:t>
            </a:r>
            <a:r>
              <a:rPr lang="zh-CN" altLang="en-US" dirty="0"/>
              <a:t> </a:t>
            </a:r>
            <a:r>
              <a:rPr lang="en-US" altLang="zh-CN" dirty="0"/>
              <a:t>by</a:t>
            </a:r>
            <a:r>
              <a:rPr lang="zh-CN" altLang="en-US" dirty="0"/>
              <a:t> </a:t>
            </a:r>
            <a:r>
              <a:rPr lang="en-US" altLang="zh-CN" dirty="0"/>
              <a:t>our</a:t>
            </a:r>
            <a:r>
              <a:rPr lang="zh-CN" altLang="en-US" dirty="0"/>
              <a:t> </a:t>
            </a:r>
            <a:r>
              <a:rPr lang="en-US" altLang="zh-CN" dirty="0"/>
              <a:t>approach</a:t>
            </a:r>
            <a:r>
              <a:rPr lang="zh-CN" altLang="en-US" dirty="0"/>
              <a:t> </a:t>
            </a:r>
            <a:r>
              <a:rPr lang="en-US" altLang="zh-CN" dirty="0"/>
              <a:t>is</a:t>
            </a:r>
            <a:r>
              <a:rPr lang="zh-CN" altLang="en-US" dirty="0"/>
              <a:t> </a:t>
            </a:r>
            <a:r>
              <a:rPr lang="en-US" altLang="zh-CN" dirty="0"/>
              <a:t>quite</a:t>
            </a:r>
            <a:r>
              <a:rPr lang="zh-CN" altLang="en-US" dirty="0"/>
              <a:t> </a:t>
            </a:r>
            <a:r>
              <a:rPr lang="en-US" altLang="zh-CN" dirty="0"/>
              <a:t>similar</a:t>
            </a:r>
            <a:r>
              <a:rPr lang="zh-CN" altLang="en-US" dirty="0"/>
              <a:t> </a:t>
            </a:r>
            <a:r>
              <a:rPr lang="en-US" altLang="zh-CN" dirty="0"/>
              <a:t>to</a:t>
            </a:r>
            <a:r>
              <a:rPr lang="zh-CN" altLang="en-US" dirty="0"/>
              <a:t> </a:t>
            </a:r>
            <a:r>
              <a:rPr lang="en-US" altLang="zh-CN" dirty="0"/>
              <a:t>the</a:t>
            </a:r>
            <a:r>
              <a:rPr lang="zh-CN" altLang="en-US" dirty="0"/>
              <a:t> </a:t>
            </a:r>
            <a:r>
              <a:rPr lang="en-US" altLang="zh-CN" dirty="0"/>
              <a:t>ground</a:t>
            </a:r>
            <a:r>
              <a:rPr lang="zh-CN" altLang="en-US" dirty="0"/>
              <a:t> </a:t>
            </a:r>
            <a:r>
              <a:rPr lang="en-US" altLang="zh-CN" dirty="0"/>
              <a:t>truth</a:t>
            </a:r>
            <a:r>
              <a:rPr lang="zh-CN" altLang="en-US" dirty="0"/>
              <a:t> </a:t>
            </a:r>
            <a:r>
              <a:rPr lang="en-US" altLang="zh-CN" dirty="0"/>
              <a:t>drawings.</a:t>
            </a:r>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26</a:t>
            </a:fld>
            <a:endParaRPr lang="en-US"/>
          </a:p>
        </p:txBody>
      </p:sp>
    </p:spTree>
    <p:extLst>
      <p:ext uri="{BB962C8B-B14F-4D97-AF65-F5344CB8AC3E}">
        <p14:creationId xmlns:p14="http://schemas.microsoft.com/office/powerpoint/2010/main" val="1599876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27</a:t>
            </a:fld>
            <a:endParaRPr lang="en-US"/>
          </a:p>
        </p:txBody>
      </p:sp>
    </p:spTree>
    <p:extLst>
      <p:ext uri="{BB962C8B-B14F-4D97-AF65-F5344CB8AC3E}">
        <p14:creationId xmlns:p14="http://schemas.microsoft.com/office/powerpoint/2010/main" val="4216038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We further evaluated the running speed of our approach on both CPU and </a:t>
            </a:r>
            <a:r>
              <a:rPr lang="en-US" altLang="zh-CN" dirty="0"/>
              <a:t>G</a:t>
            </a:r>
            <a:r>
              <a:rPr lang="en-HK" dirty="0"/>
              <a:t>PU modes. </a:t>
            </a:r>
          </a:p>
          <a:p>
            <a:endParaRPr lang="en-HK" dirty="0"/>
          </a:p>
          <a:p>
            <a:r>
              <a:rPr lang="en-HK" dirty="0"/>
              <a:t>When running on CPU, both ... and the ... is ....</a:t>
            </a:r>
          </a:p>
          <a:p>
            <a:endParaRPr lang="en-HK" dirty="0"/>
          </a:p>
          <a:p>
            <a:r>
              <a:rPr lang="en-HK" dirty="0"/>
              <a:t>When running on GPU, our .... One possible explanation is that the 4 layer Bi-LSTM model is directly implemented based on the </a:t>
            </a:r>
            <a:r>
              <a:rPr lang="en-HK" dirty="0" err="1"/>
              <a:t>pytorch</a:t>
            </a:r>
            <a:r>
              <a:rPr lang="en-HK" dirty="0"/>
              <a:t> LSTM model, which has been extensively optimized by using </a:t>
            </a:r>
            <a:r>
              <a:rPr lang="en-HK" dirty="0" err="1"/>
              <a:t>cudnn</a:t>
            </a:r>
            <a:r>
              <a:rPr lang="en-HK" dirty="0"/>
              <a:t>. </a:t>
            </a:r>
          </a:p>
        </p:txBody>
      </p:sp>
      <p:sp>
        <p:nvSpPr>
          <p:cNvPr id="4" name="Slide Number Placeholder 3"/>
          <p:cNvSpPr>
            <a:spLocks noGrp="1"/>
          </p:cNvSpPr>
          <p:nvPr>
            <p:ph type="sldNum" sz="quarter" idx="10"/>
          </p:nvPr>
        </p:nvSpPr>
        <p:spPr/>
        <p:txBody>
          <a:bodyPr/>
          <a:lstStyle/>
          <a:p>
            <a:fld id="{99E62368-7B97-D24D-BF7B-E7A4889CB9BC}" type="slidenum">
              <a:rPr lang="en-US" smtClean="0"/>
              <a:t>28</a:t>
            </a:fld>
            <a:endParaRPr lang="en-US"/>
          </a:p>
        </p:txBody>
      </p:sp>
    </p:spTree>
    <p:extLst>
      <p:ext uri="{BB962C8B-B14F-4D97-AF65-F5344CB8AC3E}">
        <p14:creationId xmlns:p14="http://schemas.microsoft.com/office/powerpoint/2010/main" val="2265194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We also compare the training convergence speed in terms of the number of training epochs.</a:t>
            </a:r>
          </a:p>
          <a:p>
            <a:r>
              <a:rPr lang="en-HK" dirty="0"/>
              <a:t>The right figure shows that our approach can converge much faster than the 4 layer Bi-LSTM model.</a:t>
            </a:r>
          </a:p>
        </p:txBody>
      </p:sp>
      <p:sp>
        <p:nvSpPr>
          <p:cNvPr id="4" name="Slide Number Placeholder 3"/>
          <p:cNvSpPr>
            <a:spLocks noGrp="1"/>
          </p:cNvSpPr>
          <p:nvPr>
            <p:ph type="sldNum" sz="quarter" idx="10"/>
          </p:nvPr>
        </p:nvSpPr>
        <p:spPr/>
        <p:txBody>
          <a:bodyPr/>
          <a:lstStyle/>
          <a:p>
            <a:fld id="{99E62368-7B97-D24D-BF7B-E7A4889CB9BC}" type="slidenum">
              <a:rPr lang="en-US" smtClean="0"/>
              <a:t>29</a:t>
            </a:fld>
            <a:endParaRPr lang="en-US"/>
          </a:p>
        </p:txBody>
      </p:sp>
    </p:spTree>
    <p:extLst>
      <p:ext uri="{BB962C8B-B14F-4D97-AF65-F5344CB8AC3E}">
        <p14:creationId xmlns:p14="http://schemas.microsoft.com/office/powerpoint/2010/main" val="897036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However, users often need to find a desirable graph layout through trial and error.</a:t>
            </a:r>
          </a:p>
          <a:p>
            <a:r>
              <a:rPr lang="en-US" sz="1200" b="0" i="0" kern="1200" dirty="0">
                <a:solidFill>
                  <a:schemeClr val="tx1"/>
                </a:solidFill>
                <a:effectLst/>
                <a:latin typeface="+mn-lt"/>
                <a:ea typeface="+mn-ea"/>
                <a:cs typeface="+mn-cs"/>
              </a:rPr>
              <a:t>Specifically, users need to Manually tune different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compare different drawing results.</a:t>
            </a:r>
          </a:p>
        </p:txBody>
      </p:sp>
      <p:sp>
        <p:nvSpPr>
          <p:cNvPr id="4" name="Slide Number Placeholder 3"/>
          <p:cNvSpPr>
            <a:spLocks noGrp="1"/>
          </p:cNvSpPr>
          <p:nvPr>
            <p:ph type="sldNum" sz="quarter" idx="10"/>
          </p:nvPr>
        </p:nvSpPr>
        <p:spPr/>
        <p:txBody>
          <a:bodyPr/>
          <a:lstStyle/>
          <a:p>
            <a:fld id="{99E62368-7B97-D24D-BF7B-E7A4889CB9BC}" type="slidenum">
              <a:rPr lang="en-US" smtClean="0"/>
              <a:t>3</a:t>
            </a:fld>
            <a:endParaRPr lang="en-US"/>
          </a:p>
        </p:txBody>
      </p:sp>
    </p:spTree>
    <p:extLst>
      <p:ext uri="{BB962C8B-B14F-4D97-AF65-F5344CB8AC3E}">
        <p14:creationId xmlns:p14="http://schemas.microsoft.com/office/powerpoint/2010/main" val="46103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Despite</a:t>
            </a:r>
            <a:r>
              <a:rPr lang="zh-CN" altLang="en-US" dirty="0"/>
              <a:t> </a:t>
            </a:r>
            <a:r>
              <a:rPr lang="en-US" altLang="zh-CN" dirty="0"/>
              <a:t>the</a:t>
            </a:r>
            <a:r>
              <a:rPr lang="zh-CN" altLang="en-US" dirty="0"/>
              <a:t> </a:t>
            </a:r>
            <a:r>
              <a:rPr lang="en-US" altLang="zh-CN" dirty="0"/>
              <a:t>good</a:t>
            </a:r>
            <a:r>
              <a:rPr lang="zh-CN" altLang="en-US" dirty="0"/>
              <a:t> </a:t>
            </a:r>
            <a:r>
              <a:rPr lang="en-US" altLang="zh-CN" dirty="0"/>
              <a:t>experiment</a:t>
            </a:r>
            <a:r>
              <a:rPr lang="zh-CN" altLang="en-US" dirty="0"/>
              <a:t> </a:t>
            </a:r>
            <a:r>
              <a:rPr lang="en-US" altLang="zh-CN" dirty="0"/>
              <a:t>results</a:t>
            </a:r>
            <a:r>
              <a:rPr lang="zh-CN" altLang="en-US" dirty="0"/>
              <a:t> </a:t>
            </a:r>
            <a:r>
              <a:rPr lang="en-US" altLang="zh-CN" dirty="0"/>
              <a:t>above,</a:t>
            </a:r>
            <a:r>
              <a:rPr lang="zh-CN" altLang="en-US" dirty="0"/>
              <a:t> </a:t>
            </a:r>
            <a:r>
              <a:rPr lang="en-HK" dirty="0"/>
              <a:t>Our approach is not without limitations. </a:t>
            </a:r>
          </a:p>
        </p:txBody>
      </p:sp>
      <p:sp>
        <p:nvSpPr>
          <p:cNvPr id="4" name="Slide Number Placeholder 3"/>
          <p:cNvSpPr>
            <a:spLocks noGrp="1"/>
          </p:cNvSpPr>
          <p:nvPr>
            <p:ph type="sldNum" sz="quarter" idx="10"/>
          </p:nvPr>
        </p:nvSpPr>
        <p:spPr/>
        <p:txBody>
          <a:bodyPr/>
          <a:lstStyle/>
          <a:p>
            <a:fld id="{99E62368-7B97-D24D-BF7B-E7A4889CB9BC}" type="slidenum">
              <a:rPr lang="en-US" smtClean="0"/>
              <a:t>30</a:t>
            </a:fld>
            <a:endParaRPr lang="en-US"/>
          </a:p>
        </p:txBody>
      </p:sp>
    </p:spTree>
    <p:extLst>
      <p:ext uri="{BB962C8B-B14F-4D97-AF65-F5344CB8AC3E}">
        <p14:creationId xmlns:p14="http://schemas.microsoft.com/office/powerpoint/2010/main" val="2997079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summary,</a:t>
            </a:r>
            <a:r>
              <a:rPr lang="zh-CN" altLang="en-US" dirty="0"/>
              <a:t> </a:t>
            </a:r>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31</a:t>
            </a:fld>
            <a:endParaRPr lang="en-US"/>
          </a:p>
        </p:txBody>
      </p:sp>
    </p:spTree>
    <p:extLst>
      <p:ext uri="{BB962C8B-B14F-4D97-AF65-F5344CB8AC3E}">
        <p14:creationId xmlns:p14="http://schemas.microsoft.com/office/powerpoint/2010/main" val="1634981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E62368-7B97-D24D-BF7B-E7A4889CB9BC}" type="slidenum">
              <a:rPr lang="en-US" smtClean="0"/>
              <a:t>32</a:t>
            </a:fld>
            <a:endParaRPr lang="en-US"/>
          </a:p>
        </p:txBody>
      </p:sp>
    </p:spTree>
    <p:extLst>
      <p:ext uri="{BB962C8B-B14F-4D97-AF65-F5344CB8AC3E}">
        <p14:creationId xmlns:p14="http://schemas.microsoft.com/office/powerpoint/2010/main" val="22826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Such a trial and error process is time-consuming and not user friendly, especially for non-expert users.</a:t>
            </a:r>
          </a:p>
        </p:txBody>
      </p:sp>
      <p:sp>
        <p:nvSpPr>
          <p:cNvPr id="4" name="Slide Number Placeholder 3"/>
          <p:cNvSpPr>
            <a:spLocks noGrp="1"/>
          </p:cNvSpPr>
          <p:nvPr>
            <p:ph type="sldNum" sz="quarter" idx="10"/>
          </p:nvPr>
        </p:nvSpPr>
        <p:spPr/>
        <p:txBody>
          <a:bodyPr/>
          <a:lstStyle/>
          <a:p>
            <a:fld id="{99E62368-7B97-D24D-BF7B-E7A4889CB9BC}" type="slidenum">
              <a:rPr lang="en-US" smtClean="0"/>
              <a:t>4</a:t>
            </a:fld>
            <a:endParaRPr lang="en-US"/>
          </a:p>
        </p:txBody>
      </p:sp>
    </p:spTree>
    <p:extLst>
      <p:ext uri="{BB962C8B-B14F-4D97-AF65-F5344CB8AC3E}">
        <p14:creationId xmlns:p14="http://schemas.microsoft.com/office/powerpoint/2010/main" val="52117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baseline="0" dirty="0"/>
          </a:p>
        </p:txBody>
      </p:sp>
      <p:sp>
        <p:nvSpPr>
          <p:cNvPr id="4" name="Slide Number Placeholder 3"/>
          <p:cNvSpPr>
            <a:spLocks noGrp="1"/>
          </p:cNvSpPr>
          <p:nvPr>
            <p:ph type="sldNum" sz="quarter" idx="10"/>
          </p:nvPr>
        </p:nvSpPr>
        <p:spPr/>
        <p:txBody>
          <a:bodyPr/>
          <a:lstStyle/>
          <a:p>
            <a:fld id="{99E62368-7B97-D24D-BF7B-E7A4889CB9BC}" type="slidenum">
              <a:rPr lang="en-US" smtClean="0"/>
              <a:t>5</a:t>
            </a:fld>
            <a:endParaRPr lang="en-US"/>
          </a:p>
        </p:txBody>
      </p:sp>
    </p:spTree>
    <p:extLst>
      <p:ext uri="{BB962C8B-B14F-4D97-AF65-F5344CB8AC3E}">
        <p14:creationId xmlns:p14="http://schemas.microsoft.com/office/powerpoint/2010/main" val="296339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rgbClr val="FF0000"/>
                </a:solidFill>
                <a:effectLst/>
                <a:latin typeface="+mn-lt"/>
                <a:ea typeface="+mn-ea"/>
                <a:cs typeface="+mn-cs"/>
              </a:rPr>
              <a:t>So an overall idea of using deep learning techniques for graph drawing is: first, given a set of graph drawing samples with desirable visual properties, we train a deep learning model on it. </a:t>
            </a:r>
          </a:p>
          <a:p>
            <a:endParaRPr lang="en-US" sz="1200" b="0" i="0" kern="1200" dirty="0">
              <a:solidFill>
                <a:srgbClr val="FF0000"/>
              </a:solidFill>
              <a:effectLst/>
              <a:latin typeface="+mn-lt"/>
              <a:ea typeface="+mn-ea"/>
              <a:cs typeface="+mn-cs"/>
            </a:endParaRPr>
          </a:p>
          <a:p>
            <a:r>
              <a:rPr lang="en-US" sz="1200" b="0" i="0" kern="1200" dirty="0">
                <a:solidFill>
                  <a:srgbClr val="FF0000"/>
                </a:solidFill>
                <a:effectLst/>
                <a:latin typeface="+mn-lt"/>
                <a:ea typeface="+mn-ea"/>
                <a:cs typeface="+mn-cs"/>
              </a:rPr>
              <a:t>Once the model is well trained, then given a input graph, the trained deep learning model can be used to predict the layout positions of each node.</a:t>
            </a:r>
          </a:p>
          <a:p>
            <a:endParaRPr lang="en-US" sz="1200" b="0" i="0" kern="1200" dirty="0">
              <a:solidFill>
                <a:srgbClr val="FF0000"/>
              </a:solidFill>
              <a:effectLst/>
              <a:latin typeface="+mn-lt"/>
              <a:ea typeface="+mn-ea"/>
              <a:cs typeface="+mn-cs"/>
            </a:endParaRPr>
          </a:p>
          <a:p>
            <a:r>
              <a:rPr lang="en-US" sz="1200" b="0" i="0" kern="1200" dirty="0">
                <a:solidFill>
                  <a:srgbClr val="FF0000"/>
                </a:solidFill>
                <a:effectLst/>
                <a:latin typeface="+mn-lt"/>
                <a:ea typeface="+mn-ea"/>
                <a:cs typeface="+mn-cs"/>
              </a:rPr>
              <a:t>This rough idea is quite straightforward,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FF0000"/>
                </a:solidFill>
                <a:effectLst/>
                <a:latin typeface="+mn-lt"/>
                <a:ea typeface="+mn-ea"/>
                <a:cs typeface="+mn-cs"/>
              </a:rPr>
              <a:t>But how to realize such a overall idea is actually very challenging.</a:t>
            </a:r>
          </a:p>
          <a:p>
            <a:endParaRPr lang="en-US" sz="1200" b="0" i="0" kern="1200" dirty="0">
              <a:solidFill>
                <a:srgbClr val="FF0000"/>
              </a:solidFill>
              <a:effectLst/>
              <a:latin typeface="+mn-lt"/>
              <a:ea typeface="+mn-ea"/>
              <a:cs typeface="+mn-cs"/>
            </a:endParaRPr>
          </a:p>
          <a:p>
            <a:endParaRPr lang="en-US" sz="1200" b="0" i="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E62368-7B97-D24D-BF7B-E7A4889CB9BC}" type="slidenum">
              <a:rPr lang="en-US" smtClean="0"/>
              <a:t>6</a:t>
            </a:fld>
            <a:endParaRPr lang="en-US"/>
          </a:p>
        </p:txBody>
      </p:sp>
    </p:spTree>
    <p:extLst>
      <p:ext uri="{BB962C8B-B14F-4D97-AF65-F5344CB8AC3E}">
        <p14:creationId xmlns:p14="http://schemas.microsoft.com/office/powerpoint/2010/main" val="44499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fld id="{99E62368-7B97-D24D-BF7B-E7A4889CB9BC}" type="slidenum">
              <a:rPr lang="en-US" smtClean="0"/>
              <a:t>7</a:t>
            </a:fld>
            <a:endParaRPr lang="en-US"/>
          </a:p>
        </p:txBody>
      </p:sp>
    </p:spTree>
    <p:extLst>
      <p:ext uri="{BB962C8B-B14F-4D97-AF65-F5344CB8AC3E}">
        <p14:creationId xmlns:p14="http://schemas.microsoft.com/office/powerpoint/2010/main" val="123221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E62368-7B97-D24D-BF7B-E7A4889CB9BC}" type="slidenum">
              <a:rPr lang="en-US" smtClean="0"/>
              <a:t>8</a:t>
            </a:fld>
            <a:endParaRPr lang="en-US"/>
          </a:p>
        </p:txBody>
      </p:sp>
    </p:spTree>
    <p:extLst>
      <p:ext uri="{BB962C8B-B14F-4D97-AF65-F5344CB8AC3E}">
        <p14:creationId xmlns:p14="http://schemas.microsoft.com/office/powerpoint/2010/main" val="19849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E62368-7B97-D24D-BF7B-E7A4889CB9BC}" type="slidenum">
              <a:rPr lang="en-US" smtClean="0"/>
              <a:t>9</a:t>
            </a:fld>
            <a:endParaRPr lang="en-US"/>
          </a:p>
        </p:txBody>
      </p:sp>
    </p:spTree>
    <p:extLst>
      <p:ext uri="{BB962C8B-B14F-4D97-AF65-F5344CB8AC3E}">
        <p14:creationId xmlns:p14="http://schemas.microsoft.com/office/powerpoint/2010/main" val="89371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D299F2-A3F9-504A-9771-4AE8FB17D968}" type="datetime1">
              <a:rPr lang="en-HK"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186886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55C10-5898-E347-9723-FB3A9994BB0C}" type="datetime1">
              <a:rPr lang="en-HK"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208527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25FBC3-432C-4F41-964D-3C5D3D4A8C32}" type="datetime1">
              <a:rPr lang="en-HK"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30815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E1FAD3-E73C-F748-860A-94F9C8CDF0E4}" type="datetime1">
              <a:rPr lang="en-HK"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108325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12C740-2C24-674C-9790-A47480ECDFB0}" type="datetime1">
              <a:rPr lang="en-HK"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196767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F63FB8-0869-F541-8DF6-4E08F191DB41}" type="datetime1">
              <a:rPr lang="en-HK"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1575447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C86842-A689-6E4F-B4BC-DC8EFDD0A765}" type="datetime1">
              <a:rPr lang="en-HK"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742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3283B2-5DB9-A24B-A8D5-92C2369030A5}" type="datetime1">
              <a:rPr lang="en-HK"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13100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0965E-2C5F-CE4B-BBA4-C4D3927C8005}" type="datetime1">
              <a:rPr lang="en-HK"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71323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1C3EFE-9F1A-2E48-AB6F-5ED44F79A25F}" type="datetime1">
              <a:rPr lang="en-HK"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16037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F18E10-FB88-E445-9952-666009BEF247}" type="datetime1">
              <a:rPr lang="en-HK"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C7F42-01BB-EC42-87EF-9DD0C0F1E0E3}" type="slidenum">
              <a:rPr lang="en-US" smtClean="0"/>
              <a:t>‹#›</a:t>
            </a:fld>
            <a:endParaRPr lang="en-US"/>
          </a:p>
        </p:txBody>
      </p:sp>
    </p:spTree>
    <p:extLst>
      <p:ext uri="{BB962C8B-B14F-4D97-AF65-F5344CB8AC3E}">
        <p14:creationId xmlns:p14="http://schemas.microsoft.com/office/powerpoint/2010/main" val="314446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82C39-AF1B-AF47-9869-4BA5AE506EAB}" type="datetime1">
              <a:rPr lang="en-HK" smtClean="0"/>
              <a:t>3/11/2019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C7F42-01BB-EC42-87EF-9DD0C0F1E0E3}" type="slidenum">
              <a:rPr lang="en-US" smtClean="0"/>
              <a:t>‹#›</a:t>
            </a:fld>
            <a:endParaRPr lang="en-US"/>
          </a:p>
        </p:txBody>
      </p:sp>
    </p:spTree>
    <p:extLst>
      <p:ext uri="{BB962C8B-B14F-4D97-AF65-F5344CB8AC3E}">
        <p14:creationId xmlns:p14="http://schemas.microsoft.com/office/powerpoint/2010/main" val="972620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yong-wang.org/proj/deepDrawing.html" TargetMode="External"/><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11" Type="http://schemas.openxmlformats.org/officeDocument/2006/relationships/image" Target="../media/image9.jpg"/><Relationship Id="rId5" Type="http://schemas.openxmlformats.org/officeDocument/2006/relationships/image" Target="../media/image3.tiff"/><Relationship Id="rId10" Type="http://schemas.openxmlformats.org/officeDocument/2006/relationships/image" Target="../media/image8.jpg"/><Relationship Id="rId4" Type="http://schemas.openxmlformats.org/officeDocument/2006/relationships/image" Target="../media/image2.tiff"/><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yong-wang.org/proj/deepDrawing.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yong-wang.org/proj/deepDrawing.html" TargetMode="External"/><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tiff"/><Relationship Id="rId11" Type="http://schemas.openxmlformats.org/officeDocument/2006/relationships/image" Target="../media/image9.jpg"/><Relationship Id="rId5" Type="http://schemas.openxmlformats.org/officeDocument/2006/relationships/image" Target="../media/image3.tiff"/><Relationship Id="rId10" Type="http://schemas.openxmlformats.org/officeDocument/2006/relationships/image" Target="../media/image8.jpg"/><Relationship Id="rId4" Type="http://schemas.openxmlformats.org/officeDocument/2006/relationships/image" Target="../media/image2.tiff"/><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32" y="-208718"/>
            <a:ext cx="12015536" cy="2017618"/>
          </a:xfrm>
        </p:spPr>
        <p:txBody>
          <a:bodyPr>
            <a:normAutofit/>
          </a:bodyPr>
          <a:lstStyle/>
          <a:p>
            <a:r>
              <a:rPr lang="en-US" altLang="zh-CN" sz="4800" b="1" i="1" dirty="0" err="1">
                <a:latin typeface="Geeza Pro" charset="-78"/>
                <a:ea typeface="Geeza Pro" charset="-78"/>
                <a:cs typeface="Geeza Pro" charset="-78"/>
              </a:rPr>
              <a:t>DeepDrawing</a:t>
            </a:r>
            <a:r>
              <a:rPr lang="en-US" altLang="zh-CN" sz="4800" b="1" i="1" dirty="0">
                <a:latin typeface="Geeza Pro" charset="-78"/>
                <a:ea typeface="Geeza Pro" charset="-78"/>
                <a:cs typeface="Geeza Pro" charset="-78"/>
              </a:rPr>
              <a:t>:</a:t>
            </a:r>
            <a:r>
              <a:rPr lang="zh-CN" altLang="en-US" sz="4800" b="1" i="1" dirty="0">
                <a:latin typeface="Geeza Pro" charset="-78"/>
                <a:ea typeface="Geeza Pro" charset="-78"/>
                <a:cs typeface="Geeza Pro" charset="-78"/>
              </a:rPr>
              <a:t> </a:t>
            </a:r>
            <a:r>
              <a:rPr lang="en-US" altLang="zh-CN" sz="4800" b="1" i="1" dirty="0">
                <a:latin typeface="Geeza Pro" charset="-78"/>
                <a:ea typeface="Geeza Pro" charset="-78"/>
                <a:cs typeface="Geeza Pro" charset="-78"/>
              </a:rPr>
              <a:t>A Deep Learning Approach to Graph Drawing</a:t>
            </a:r>
            <a:endParaRPr lang="en-US" sz="4800" b="1" i="1" dirty="0">
              <a:latin typeface="Geeza Pro" charset="-78"/>
              <a:ea typeface="Geeza Pro" charset="-78"/>
              <a:cs typeface="Geeza Pro" charset="-78"/>
            </a:endParaRPr>
          </a:p>
        </p:txBody>
      </p:sp>
      <p:sp>
        <p:nvSpPr>
          <p:cNvPr id="3" name="Subtitle 2"/>
          <p:cNvSpPr>
            <a:spLocks noGrp="1"/>
          </p:cNvSpPr>
          <p:nvPr>
            <p:ph type="subTitle" idx="1"/>
          </p:nvPr>
        </p:nvSpPr>
        <p:spPr>
          <a:xfrm>
            <a:off x="837766" y="4655834"/>
            <a:ext cx="11004796" cy="1655762"/>
          </a:xfrm>
        </p:spPr>
        <p:txBody>
          <a:bodyPr>
            <a:normAutofit/>
          </a:bodyPr>
          <a:lstStyle/>
          <a:p>
            <a:pPr algn="l"/>
            <a:r>
              <a:rPr lang="en-US" sz="2200" b="1" i="1" dirty="0">
                <a:ea typeface="Geeza Pro" charset="-78"/>
                <a:cs typeface="Geeza Pro" charset="-78"/>
              </a:rPr>
              <a:t>Yong Wang</a:t>
            </a:r>
            <a:r>
              <a:rPr lang="en-US" sz="2200" baseline="30000" dirty="0">
                <a:ea typeface="Geeza Pro" charset="-78"/>
                <a:cs typeface="Geeza Pro" charset="-78"/>
              </a:rPr>
              <a:t>1.   </a:t>
            </a:r>
            <a:r>
              <a:rPr lang="en-US" sz="2200" dirty="0">
                <a:ea typeface="Geeza Pro" charset="-78"/>
                <a:cs typeface="Geeza Pro" charset="-78"/>
              </a:rPr>
              <a:t>    </a:t>
            </a:r>
            <a:r>
              <a:rPr lang="en-US" sz="2200" dirty="0" err="1">
                <a:ea typeface="Geeza Pro" charset="-78"/>
                <a:cs typeface="Geeza Pro" charset="-78"/>
              </a:rPr>
              <a:t>Zhihua</a:t>
            </a:r>
            <a:r>
              <a:rPr lang="en-US" sz="2200" dirty="0">
                <a:ea typeface="Geeza Pro" charset="-78"/>
                <a:cs typeface="Geeza Pro" charset="-78"/>
              </a:rPr>
              <a:t> Jin</a:t>
            </a:r>
            <a:r>
              <a:rPr lang="en-US" sz="2200" baseline="30000" dirty="0">
                <a:ea typeface="Geeza Pro" charset="-78"/>
                <a:cs typeface="Geeza Pro" charset="-78"/>
              </a:rPr>
              <a:t>1,4   </a:t>
            </a:r>
            <a:r>
              <a:rPr lang="en-US" sz="2200" dirty="0">
                <a:ea typeface="Geeza Pro" charset="-78"/>
                <a:cs typeface="Geeza Pro" charset="-78"/>
              </a:rPr>
              <a:t> </a:t>
            </a:r>
            <a:r>
              <a:rPr lang="zh-CN" altLang="en-US" sz="2200" dirty="0">
                <a:ea typeface="Geeza Pro" charset="-78"/>
                <a:cs typeface="Geeza Pro" charset="-78"/>
              </a:rPr>
              <a:t> </a:t>
            </a:r>
            <a:r>
              <a:rPr lang="en-US" sz="2200" dirty="0" err="1">
                <a:ea typeface="Geeza Pro" charset="-78"/>
                <a:cs typeface="Geeza Pro" charset="-78"/>
              </a:rPr>
              <a:t>Qianwen</a:t>
            </a:r>
            <a:r>
              <a:rPr lang="en-US" sz="2200" dirty="0">
                <a:ea typeface="Geeza Pro" charset="-78"/>
                <a:cs typeface="Geeza Pro" charset="-78"/>
              </a:rPr>
              <a:t> Wang</a:t>
            </a:r>
            <a:r>
              <a:rPr lang="en-US" sz="2200" baseline="30000" dirty="0">
                <a:ea typeface="Geeza Pro" charset="-78"/>
                <a:cs typeface="Geeza Pro" charset="-78"/>
              </a:rPr>
              <a:t>1   </a:t>
            </a:r>
            <a:r>
              <a:rPr lang="en-US" sz="2200" dirty="0">
                <a:ea typeface="Geeza Pro" charset="-78"/>
                <a:cs typeface="Geeza Pro" charset="-78"/>
              </a:rPr>
              <a:t> Weiwei Cui</a:t>
            </a:r>
            <a:r>
              <a:rPr lang="en-US" sz="2200" baseline="30000" dirty="0">
                <a:ea typeface="Geeza Pro" charset="-78"/>
                <a:cs typeface="Geeza Pro" charset="-78"/>
              </a:rPr>
              <a:t>2.          </a:t>
            </a:r>
            <a:r>
              <a:rPr lang="en-US" sz="2200" dirty="0">
                <a:ea typeface="Geeza Pro" charset="-78"/>
                <a:cs typeface="Geeza Pro" charset="-78"/>
              </a:rPr>
              <a:t> </a:t>
            </a:r>
            <a:r>
              <a:rPr lang="en-US" sz="2200" dirty="0" err="1">
                <a:ea typeface="Geeza Pro" charset="-78"/>
                <a:cs typeface="Geeza Pro" charset="-78"/>
              </a:rPr>
              <a:t>Tengfei</a:t>
            </a:r>
            <a:r>
              <a:rPr lang="en-US" sz="2200" dirty="0">
                <a:ea typeface="Geeza Pro" charset="-78"/>
                <a:cs typeface="Geeza Pro" charset="-78"/>
              </a:rPr>
              <a:t> Ma</a:t>
            </a:r>
            <a:r>
              <a:rPr lang="en-US" sz="2200" baseline="30000" dirty="0">
                <a:ea typeface="Geeza Pro" charset="-78"/>
                <a:cs typeface="Geeza Pro" charset="-78"/>
              </a:rPr>
              <a:t>3.        </a:t>
            </a:r>
            <a:r>
              <a:rPr lang="en-US" sz="2200" dirty="0">
                <a:ea typeface="Geeza Pro" charset="-78"/>
                <a:cs typeface="Geeza Pro" charset="-78"/>
              </a:rPr>
              <a:t> </a:t>
            </a:r>
            <a:r>
              <a:rPr lang="en-US" sz="2200" dirty="0" err="1">
                <a:ea typeface="Geeza Pro" charset="-78"/>
                <a:cs typeface="Geeza Pro" charset="-78"/>
              </a:rPr>
              <a:t>Huamin</a:t>
            </a:r>
            <a:r>
              <a:rPr lang="en-US" sz="2200" dirty="0">
                <a:ea typeface="Geeza Pro" charset="-78"/>
                <a:cs typeface="Geeza Pro" charset="-78"/>
              </a:rPr>
              <a:t> Qu</a:t>
            </a:r>
            <a:r>
              <a:rPr lang="en-US" sz="2200" baseline="30000" dirty="0">
                <a:ea typeface="Geeza Pro" charset="-78"/>
                <a:cs typeface="Geeza Pro" charset="-78"/>
              </a:rPr>
              <a:t>1</a:t>
            </a:r>
            <a:r>
              <a:rPr lang="en-US" sz="2200" dirty="0">
                <a:ea typeface="Geeza Pro" charset="-78"/>
                <a:cs typeface="Geeza Pro" charset="-78"/>
              </a:rPr>
              <a:t> </a:t>
            </a:r>
          </a:p>
          <a:p>
            <a:pPr algn="l"/>
            <a:r>
              <a:rPr lang="zh-CN" altLang="en-US" sz="1800" dirty="0"/>
              <a:t>                                                                       </a:t>
            </a:r>
            <a:endParaRPr lang="en-US" sz="1800" b="1" i="1" dirty="0"/>
          </a:p>
          <a:p>
            <a:pPr algn="l"/>
            <a:endParaRPr lang="en-US" sz="1800" dirty="0"/>
          </a:p>
        </p:txBody>
      </p:sp>
      <p:pic>
        <p:nvPicPr>
          <p:cNvPr id="6" name="Picture 5" descr="UST4C_L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9" y="5625147"/>
            <a:ext cx="3248545" cy="1039757"/>
          </a:xfrm>
          <a:prstGeom prst="rect">
            <a:avLst/>
          </a:prstGeom>
        </p:spPr>
      </p:pic>
      <p:sp>
        <p:nvSpPr>
          <p:cNvPr id="11" name="TextBox 10"/>
          <p:cNvSpPr txBox="1"/>
          <p:nvPr/>
        </p:nvSpPr>
        <p:spPr>
          <a:xfrm>
            <a:off x="189018" y="5529729"/>
            <a:ext cx="320842" cy="369332"/>
          </a:xfrm>
          <a:prstGeom prst="rect">
            <a:avLst/>
          </a:prstGeom>
          <a:noFill/>
        </p:spPr>
        <p:txBody>
          <a:bodyPr wrap="square" rtlCol="0">
            <a:spAutoFit/>
          </a:bodyPr>
          <a:lstStyle/>
          <a:p>
            <a:r>
              <a:rPr lang="en-US"/>
              <a:t>1</a:t>
            </a:r>
          </a:p>
        </p:txBody>
      </p:sp>
      <p:sp>
        <p:nvSpPr>
          <p:cNvPr id="12" name="TextBox 11"/>
          <p:cNvSpPr txBox="1"/>
          <p:nvPr/>
        </p:nvSpPr>
        <p:spPr>
          <a:xfrm>
            <a:off x="3670781" y="5577021"/>
            <a:ext cx="320842" cy="369332"/>
          </a:xfrm>
          <a:prstGeom prst="rect">
            <a:avLst/>
          </a:prstGeom>
          <a:noFill/>
        </p:spPr>
        <p:txBody>
          <a:bodyPr wrap="square" rtlCol="0">
            <a:spAutoFit/>
          </a:bodyPr>
          <a:lstStyle/>
          <a:p>
            <a:r>
              <a:rPr lang="en-US" dirty="0"/>
              <a:t>2</a:t>
            </a:r>
          </a:p>
        </p:txBody>
      </p:sp>
      <p:sp>
        <p:nvSpPr>
          <p:cNvPr id="13" name="TextBox 12"/>
          <p:cNvSpPr txBox="1"/>
          <p:nvPr/>
        </p:nvSpPr>
        <p:spPr>
          <a:xfrm>
            <a:off x="6945122" y="5561433"/>
            <a:ext cx="320842" cy="369332"/>
          </a:xfrm>
          <a:prstGeom prst="rect">
            <a:avLst/>
          </a:prstGeom>
          <a:noFill/>
        </p:spPr>
        <p:txBody>
          <a:bodyPr wrap="square" rtlCol="0">
            <a:spAutoFit/>
          </a:bodyPr>
          <a:lstStyle/>
          <a:p>
            <a:r>
              <a:rPr lang="en-US" dirty="0"/>
              <a:t>3</a:t>
            </a:r>
          </a:p>
        </p:txBody>
      </p:sp>
      <p:sp>
        <p:nvSpPr>
          <p:cNvPr id="14" name="TextBox 13"/>
          <p:cNvSpPr txBox="1"/>
          <p:nvPr/>
        </p:nvSpPr>
        <p:spPr>
          <a:xfrm>
            <a:off x="10095696" y="5535953"/>
            <a:ext cx="320842" cy="369332"/>
          </a:xfrm>
          <a:prstGeom prst="rect">
            <a:avLst/>
          </a:prstGeom>
          <a:noFill/>
        </p:spPr>
        <p:txBody>
          <a:bodyPr wrap="square" rtlCol="0">
            <a:spAutoFit/>
          </a:bodyPr>
          <a:lstStyle/>
          <a:p>
            <a:r>
              <a:rPr lang="en-US" dirty="0"/>
              <a:t>4</a:t>
            </a:r>
          </a:p>
        </p:txBody>
      </p:sp>
      <p:pic>
        <p:nvPicPr>
          <p:cNvPr id="18" name="Picture 17">
            <a:extLst>
              <a:ext uri="{FF2B5EF4-FFF2-40B4-BE49-F238E27FC236}">
                <a16:creationId xmlns:a16="http://schemas.microsoft.com/office/drawing/2014/main" id="{50ACC05D-2A97-024C-B95A-C5751E2DAC13}"/>
              </a:ext>
            </a:extLst>
          </p:cNvPr>
          <p:cNvPicPr>
            <a:picLocks noChangeAspect="1"/>
          </p:cNvPicPr>
          <p:nvPr/>
        </p:nvPicPr>
        <p:blipFill>
          <a:blip r:embed="rId4"/>
          <a:stretch>
            <a:fillRect/>
          </a:stretch>
        </p:blipFill>
        <p:spPr>
          <a:xfrm>
            <a:off x="3977044" y="5636362"/>
            <a:ext cx="2609286" cy="1060022"/>
          </a:xfrm>
          <a:prstGeom prst="rect">
            <a:avLst/>
          </a:prstGeom>
        </p:spPr>
      </p:pic>
      <p:pic>
        <p:nvPicPr>
          <p:cNvPr id="19" name="Picture 18">
            <a:extLst>
              <a:ext uri="{FF2B5EF4-FFF2-40B4-BE49-F238E27FC236}">
                <a16:creationId xmlns:a16="http://schemas.microsoft.com/office/drawing/2014/main" id="{FD093EBC-5CDB-754F-A729-20C71634EE5D}"/>
              </a:ext>
            </a:extLst>
          </p:cNvPr>
          <p:cNvPicPr>
            <a:picLocks noChangeAspect="1"/>
          </p:cNvPicPr>
          <p:nvPr/>
        </p:nvPicPr>
        <p:blipFill>
          <a:blip r:embed="rId5"/>
          <a:stretch>
            <a:fillRect/>
          </a:stretch>
        </p:blipFill>
        <p:spPr>
          <a:xfrm>
            <a:off x="7212053" y="5706206"/>
            <a:ext cx="2616712" cy="1085534"/>
          </a:xfrm>
          <a:prstGeom prst="rect">
            <a:avLst/>
          </a:prstGeom>
        </p:spPr>
      </p:pic>
      <p:pic>
        <p:nvPicPr>
          <p:cNvPr id="21" name="Picture 20">
            <a:extLst>
              <a:ext uri="{FF2B5EF4-FFF2-40B4-BE49-F238E27FC236}">
                <a16:creationId xmlns:a16="http://schemas.microsoft.com/office/drawing/2014/main" id="{4462AD18-5730-1046-B868-129F7313BCB5}"/>
              </a:ext>
            </a:extLst>
          </p:cNvPr>
          <p:cNvPicPr>
            <a:picLocks noChangeAspect="1"/>
          </p:cNvPicPr>
          <p:nvPr/>
        </p:nvPicPr>
        <p:blipFill>
          <a:blip r:embed="rId6"/>
          <a:stretch>
            <a:fillRect/>
          </a:stretch>
        </p:blipFill>
        <p:spPr>
          <a:xfrm>
            <a:off x="10219463" y="5508315"/>
            <a:ext cx="1349685" cy="1349685"/>
          </a:xfrm>
          <a:prstGeom prst="rect">
            <a:avLst/>
          </a:prstGeom>
        </p:spPr>
      </p:pic>
      <p:grpSp>
        <p:nvGrpSpPr>
          <p:cNvPr id="24" name="Group 23">
            <a:extLst>
              <a:ext uri="{FF2B5EF4-FFF2-40B4-BE49-F238E27FC236}">
                <a16:creationId xmlns:a16="http://schemas.microsoft.com/office/drawing/2014/main" id="{5BEF7C63-8B88-134C-A4B3-5EED761D1D9C}"/>
              </a:ext>
            </a:extLst>
          </p:cNvPr>
          <p:cNvGrpSpPr/>
          <p:nvPr/>
        </p:nvGrpSpPr>
        <p:grpSpPr>
          <a:xfrm>
            <a:off x="837765" y="2076959"/>
            <a:ext cx="10731383" cy="2392118"/>
            <a:chOff x="798649" y="2111754"/>
            <a:chExt cx="10731383" cy="2392118"/>
          </a:xfrm>
        </p:grpSpPr>
        <p:pic>
          <p:nvPicPr>
            <p:cNvPr id="5" name="Picture 4" descr="A person wearing glasses and smiling at the camera&#10;&#10;Description automatically generated">
              <a:extLst>
                <a:ext uri="{FF2B5EF4-FFF2-40B4-BE49-F238E27FC236}">
                  <a16:creationId xmlns:a16="http://schemas.microsoft.com/office/drawing/2014/main" id="{206DE9E7-853B-2F4C-8F32-38D60A66C5FB}"/>
                </a:ext>
              </a:extLst>
            </p:cNvPr>
            <p:cNvPicPr>
              <a:picLocks noChangeAspect="1"/>
            </p:cNvPicPr>
            <p:nvPr/>
          </p:nvPicPr>
          <p:blipFill>
            <a:blip r:embed="rId7"/>
            <a:stretch>
              <a:fillRect/>
            </a:stretch>
          </p:blipFill>
          <p:spPr>
            <a:xfrm>
              <a:off x="798649" y="2111754"/>
              <a:ext cx="1705817" cy="2367518"/>
            </a:xfrm>
            <a:prstGeom prst="rect">
              <a:avLst/>
            </a:prstGeom>
          </p:spPr>
        </p:pic>
        <p:pic>
          <p:nvPicPr>
            <p:cNvPr id="8" name="Picture 7" descr="A young boy wearing a blue shirt and smiling at the camera&#10;&#10;Description automatically generated">
              <a:extLst>
                <a:ext uri="{FF2B5EF4-FFF2-40B4-BE49-F238E27FC236}">
                  <a16:creationId xmlns:a16="http://schemas.microsoft.com/office/drawing/2014/main" id="{3816AA3C-8249-9643-ABA5-B1FA4F7A5D4C}"/>
                </a:ext>
              </a:extLst>
            </p:cNvPr>
            <p:cNvPicPr>
              <a:picLocks/>
            </p:cNvPicPr>
            <p:nvPr/>
          </p:nvPicPr>
          <p:blipFill>
            <a:blip r:embed="rId8"/>
            <a:stretch>
              <a:fillRect/>
            </a:stretch>
          </p:blipFill>
          <p:spPr>
            <a:xfrm>
              <a:off x="2568608" y="2111754"/>
              <a:ext cx="1692000" cy="2368800"/>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A6948E08-0C26-5245-AAB9-64E0429A94A9}"/>
                </a:ext>
              </a:extLst>
            </p:cNvPr>
            <p:cNvPicPr>
              <a:picLocks/>
            </p:cNvPicPr>
            <p:nvPr/>
          </p:nvPicPr>
          <p:blipFill>
            <a:blip r:embed="rId9"/>
            <a:stretch>
              <a:fillRect/>
            </a:stretch>
          </p:blipFill>
          <p:spPr>
            <a:xfrm>
              <a:off x="4346962" y="2111754"/>
              <a:ext cx="1692000" cy="2367518"/>
            </a:xfrm>
            <a:prstGeom prst="rect">
              <a:avLst/>
            </a:prstGeom>
          </p:spPr>
        </p:pic>
        <p:pic>
          <p:nvPicPr>
            <p:cNvPr id="16" name="Picture 15" descr="A close up of a boy&#10;&#10;Description automatically generated">
              <a:extLst>
                <a:ext uri="{FF2B5EF4-FFF2-40B4-BE49-F238E27FC236}">
                  <a16:creationId xmlns:a16="http://schemas.microsoft.com/office/drawing/2014/main" id="{3E7F9587-8515-2846-BF72-595317F969C6}"/>
                </a:ext>
              </a:extLst>
            </p:cNvPr>
            <p:cNvPicPr>
              <a:picLocks/>
            </p:cNvPicPr>
            <p:nvPr/>
          </p:nvPicPr>
          <p:blipFill>
            <a:blip r:embed="rId10"/>
            <a:stretch>
              <a:fillRect/>
            </a:stretch>
          </p:blipFill>
          <p:spPr>
            <a:xfrm>
              <a:off x="6153040" y="2135072"/>
              <a:ext cx="1692000" cy="2368800"/>
            </a:xfrm>
            <a:prstGeom prst="rect">
              <a:avLst/>
            </a:prstGeom>
          </p:spPr>
        </p:pic>
        <p:pic>
          <p:nvPicPr>
            <p:cNvPr id="20" name="Picture 19" descr="A person smiling for the camera&#10;&#10;Description automatically generated">
              <a:extLst>
                <a:ext uri="{FF2B5EF4-FFF2-40B4-BE49-F238E27FC236}">
                  <a16:creationId xmlns:a16="http://schemas.microsoft.com/office/drawing/2014/main" id="{AFA1DC4D-E67F-C54D-B9ED-0EE690D6B565}"/>
                </a:ext>
              </a:extLst>
            </p:cNvPr>
            <p:cNvPicPr>
              <a:picLocks/>
            </p:cNvPicPr>
            <p:nvPr/>
          </p:nvPicPr>
          <p:blipFill>
            <a:blip r:embed="rId11"/>
            <a:stretch>
              <a:fillRect/>
            </a:stretch>
          </p:blipFill>
          <p:spPr>
            <a:xfrm>
              <a:off x="7995536" y="2135072"/>
              <a:ext cx="1692000" cy="2368800"/>
            </a:xfrm>
            <a:prstGeom prst="rect">
              <a:avLst/>
            </a:prstGeom>
          </p:spPr>
        </p:pic>
        <p:pic>
          <p:nvPicPr>
            <p:cNvPr id="23" name="Picture 22" descr="A person wearing a suit and tie&#10;&#10;Description automatically generated">
              <a:extLst>
                <a:ext uri="{FF2B5EF4-FFF2-40B4-BE49-F238E27FC236}">
                  <a16:creationId xmlns:a16="http://schemas.microsoft.com/office/drawing/2014/main" id="{13446856-6430-D640-B56A-DBDBBEA54846}"/>
                </a:ext>
              </a:extLst>
            </p:cNvPr>
            <p:cNvPicPr>
              <a:picLocks/>
            </p:cNvPicPr>
            <p:nvPr/>
          </p:nvPicPr>
          <p:blipFill>
            <a:blip r:embed="rId12"/>
            <a:stretch>
              <a:fillRect/>
            </a:stretch>
          </p:blipFill>
          <p:spPr>
            <a:xfrm>
              <a:off x="9838032" y="2135072"/>
              <a:ext cx="1692000" cy="2368800"/>
            </a:xfrm>
            <a:prstGeom prst="rect">
              <a:avLst/>
            </a:prstGeom>
          </p:spPr>
        </p:pic>
      </p:grpSp>
      <p:sp>
        <p:nvSpPr>
          <p:cNvPr id="25" name="TextBox 24">
            <a:extLst>
              <a:ext uri="{FF2B5EF4-FFF2-40B4-BE49-F238E27FC236}">
                <a16:creationId xmlns:a16="http://schemas.microsoft.com/office/drawing/2014/main" id="{FD6C9220-5D18-B840-85A0-21B54880F31F}"/>
              </a:ext>
            </a:extLst>
          </p:cNvPr>
          <p:cNvSpPr txBox="1"/>
          <p:nvPr/>
        </p:nvSpPr>
        <p:spPr>
          <a:xfrm>
            <a:off x="1584960" y="4958406"/>
            <a:ext cx="9521952" cy="369332"/>
          </a:xfrm>
          <a:prstGeom prst="rect">
            <a:avLst/>
          </a:prstGeom>
          <a:noFill/>
        </p:spPr>
        <p:txBody>
          <a:bodyPr wrap="square" rtlCol="0">
            <a:spAutoFit/>
          </a:bodyPr>
          <a:lstStyle/>
          <a:p>
            <a:pPr algn="ctr"/>
            <a:r>
              <a:rPr lang="en-HK" dirty="0">
                <a:hlinkClick r:id="rId13"/>
              </a:rPr>
              <a:t>http://yong-wang.org/proj/deepDrawing.html</a:t>
            </a:r>
            <a:endParaRPr lang="en-US" dirty="0"/>
          </a:p>
        </p:txBody>
      </p:sp>
    </p:spTree>
    <p:extLst>
      <p:ext uri="{BB962C8B-B14F-4D97-AF65-F5344CB8AC3E}">
        <p14:creationId xmlns:p14="http://schemas.microsoft.com/office/powerpoint/2010/main" val="310159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Challenges</a:t>
            </a:r>
            <a:endParaRPr lang="en-US" b="1" i="1" dirty="0">
              <a:latin typeface="+mn-lt"/>
            </a:endParaRPr>
          </a:p>
        </p:txBody>
      </p:sp>
      <p:sp>
        <p:nvSpPr>
          <p:cNvPr id="7" name="TextBox 6">
            <a:extLst>
              <a:ext uri="{FF2B5EF4-FFF2-40B4-BE49-F238E27FC236}">
                <a16:creationId xmlns:a16="http://schemas.microsoft.com/office/drawing/2014/main" id="{DC5D4273-2B95-1640-8F4B-E221E5B5DC37}"/>
              </a:ext>
            </a:extLst>
          </p:cNvPr>
          <p:cNvSpPr txBox="1"/>
          <p:nvPr/>
        </p:nvSpPr>
        <p:spPr>
          <a:xfrm>
            <a:off x="838199" y="1634043"/>
            <a:ext cx="11446565" cy="2677656"/>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Model Architecture</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Loss</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Function</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Design</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Training</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Datasets</a:t>
            </a:r>
          </a:p>
          <a:p>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There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are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no</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publicly-available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high-quality</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datasets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for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drawing</a:t>
            </a:r>
          </a:p>
        </p:txBody>
      </p:sp>
      <p:sp>
        <p:nvSpPr>
          <p:cNvPr id="3" name="Slide Number Placeholder 2">
            <a:extLst>
              <a:ext uri="{FF2B5EF4-FFF2-40B4-BE49-F238E27FC236}">
                <a16:creationId xmlns:a16="http://schemas.microsoft.com/office/drawing/2014/main" id="{15EF241B-BCAE-B94D-87F9-EA7712483FDF}"/>
              </a:ext>
            </a:extLst>
          </p:cNvPr>
          <p:cNvSpPr>
            <a:spLocks noGrp="1"/>
          </p:cNvSpPr>
          <p:nvPr>
            <p:ph type="sldNum" sz="quarter" idx="12"/>
          </p:nvPr>
        </p:nvSpPr>
        <p:spPr/>
        <p:txBody>
          <a:bodyPr/>
          <a:lstStyle/>
          <a:p>
            <a:fld id="{B01C7F42-01BB-EC42-87EF-9DD0C0F1E0E3}" type="slidenum">
              <a:rPr lang="en-US" smtClean="0"/>
              <a:t>10</a:t>
            </a:fld>
            <a:endParaRPr lang="en-US"/>
          </a:p>
        </p:txBody>
      </p:sp>
    </p:spTree>
    <p:extLst>
      <p:ext uri="{BB962C8B-B14F-4D97-AF65-F5344CB8AC3E}">
        <p14:creationId xmlns:p14="http://schemas.microsoft.com/office/powerpoint/2010/main" val="56746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endParaRPr lang="en-US" b="1" i="1" dirty="0">
              <a:latin typeface="+mn-lt"/>
            </a:endParaRPr>
          </a:p>
        </p:txBody>
      </p:sp>
      <p:sp>
        <p:nvSpPr>
          <p:cNvPr id="7" name="TextBox 6">
            <a:extLst>
              <a:ext uri="{FF2B5EF4-FFF2-40B4-BE49-F238E27FC236}">
                <a16:creationId xmlns:a16="http://schemas.microsoft.com/office/drawing/2014/main" id="{EDFC06C3-50FC-9E4A-94FC-A8D547279DE4}"/>
              </a:ext>
            </a:extLst>
          </p:cNvPr>
          <p:cNvSpPr txBox="1"/>
          <p:nvPr/>
        </p:nvSpPr>
        <p:spPr>
          <a:xfrm>
            <a:off x="838199" y="1634043"/>
            <a:ext cx="11446565" cy="3108543"/>
          </a:xfrm>
          <a:prstGeom prst="rect">
            <a:avLst/>
          </a:prstGeom>
          <a:noFill/>
        </p:spPr>
        <p:txBody>
          <a:bodyPr wrap="square" rtlCol="0">
            <a:spAutoFit/>
          </a:bodyPr>
          <a:lstStyle/>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Model Architecture</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Model Input</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Loss Function Design</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Dataset Generation</a:t>
            </a:r>
          </a:p>
        </p:txBody>
      </p:sp>
      <p:sp>
        <p:nvSpPr>
          <p:cNvPr id="9" name="Slide Number Placeholder 8">
            <a:extLst>
              <a:ext uri="{FF2B5EF4-FFF2-40B4-BE49-F238E27FC236}">
                <a16:creationId xmlns:a16="http://schemas.microsoft.com/office/drawing/2014/main" id="{0A6A76C5-7C27-AA4F-972B-B870FFFAEBB9}"/>
              </a:ext>
            </a:extLst>
          </p:cNvPr>
          <p:cNvSpPr>
            <a:spLocks noGrp="1"/>
          </p:cNvSpPr>
          <p:nvPr>
            <p:ph type="sldNum" sz="quarter" idx="12"/>
          </p:nvPr>
        </p:nvSpPr>
        <p:spPr/>
        <p:txBody>
          <a:bodyPr/>
          <a:lstStyle/>
          <a:p>
            <a:fld id="{B01C7F42-01BB-EC42-87EF-9DD0C0F1E0E3}" type="slidenum">
              <a:rPr lang="en-US" smtClean="0"/>
              <a:t>11</a:t>
            </a:fld>
            <a:endParaRPr lang="en-US"/>
          </a:p>
        </p:txBody>
      </p:sp>
    </p:spTree>
    <p:extLst>
      <p:ext uri="{BB962C8B-B14F-4D97-AF65-F5344CB8AC3E}">
        <p14:creationId xmlns:p14="http://schemas.microsoft.com/office/powerpoint/2010/main" val="1926446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sp>
        <p:nvSpPr>
          <p:cNvPr id="7" name="TextBox 6">
            <a:extLst>
              <a:ext uri="{FF2B5EF4-FFF2-40B4-BE49-F238E27FC236}">
                <a16:creationId xmlns:a16="http://schemas.microsoft.com/office/drawing/2014/main" id="{EDFC06C3-50FC-9E4A-94FC-A8D547279DE4}"/>
              </a:ext>
            </a:extLst>
          </p:cNvPr>
          <p:cNvSpPr txBox="1"/>
          <p:nvPr/>
        </p:nvSpPr>
        <p:spPr>
          <a:xfrm>
            <a:off x="838199" y="1634043"/>
            <a:ext cx="11446565" cy="2677656"/>
          </a:xfrm>
          <a:prstGeom prst="rect">
            <a:avLst/>
          </a:prstGeom>
          <a:noFill/>
        </p:spPr>
        <p:txBody>
          <a:bodyPr wrap="square" rtlCol="0">
            <a:spAutoFit/>
          </a:bodyPr>
          <a:lstStyle/>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Major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Considerations</a:t>
            </a:r>
          </a:p>
          <a:p>
            <a:pPr marL="900000" indent="-457200">
              <a:buFont typeface="Courier New" panose="02070309020205020404" pitchFamily="49" charset="0"/>
              <a:buChar char="o"/>
            </a:pPr>
            <a:r>
              <a:rPr lang="en-US" altLang="zh-CN" sz="2800" dirty="0">
                <a:latin typeface="Calibri" panose="020F0502020204030204" pitchFamily="34" charset="0"/>
                <a:ea typeface="Arial Hebrew" charset="-79"/>
                <a:cs typeface="Calibri" panose="020F0502020204030204" pitchFamily="34" charset="0"/>
              </a:rPr>
              <a:t>The majority of graph neural networks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mainly focus on the learning and prediction tasks for </a:t>
            </a:r>
            <a:r>
              <a:rPr lang="en-US" altLang="zh-CN" sz="2800" dirty="0">
                <a:solidFill>
                  <a:srgbClr val="FF0000"/>
                </a:solidFill>
                <a:latin typeface="Calibri" panose="020F0502020204030204" pitchFamily="34" charset="0"/>
                <a:ea typeface="Arial Hebrew" charset="-79"/>
                <a:cs typeface="Calibri" panose="020F0502020204030204" pitchFamily="34" charset="0"/>
              </a:rPr>
              <a:t>a single graph</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900000" indent="-457200">
              <a:buFont typeface="Courier New" panose="02070309020205020404" pitchFamily="49" charset="0"/>
              <a:buChar char="o"/>
            </a:pPr>
            <a:r>
              <a:rPr lang="en-US" altLang="zh-CN" sz="2800" dirty="0">
                <a:latin typeface="Calibri" panose="020F0502020204030204" pitchFamily="34" charset="0"/>
                <a:ea typeface="Arial Hebrew" charset="-79"/>
                <a:cs typeface="Calibri" panose="020F0502020204030204" pitchFamily="34" charset="0"/>
              </a:rPr>
              <a:t>However, a recent study</a:t>
            </a:r>
            <a:r>
              <a:rPr lang="en-US" altLang="zh-CN" sz="2800" baseline="30000" dirty="0">
                <a:latin typeface="Calibri" panose="020F0502020204030204" pitchFamily="34" charset="0"/>
                <a:ea typeface="Arial Hebrew" charset="-79"/>
                <a:cs typeface="Calibri" panose="020F0502020204030204" pitchFamily="34" charset="0"/>
              </a:rPr>
              <a:t>[1]</a:t>
            </a:r>
            <a:r>
              <a:rPr lang="en-US" altLang="zh-CN" sz="2800" dirty="0">
                <a:latin typeface="Calibri" panose="020F0502020204030204" pitchFamily="34" charset="0"/>
                <a:ea typeface="Arial Hebrew" charset="-79"/>
                <a:cs typeface="Calibri" panose="020F0502020204030204" pitchFamily="34" charset="0"/>
              </a:rPr>
              <a:t> has shown that </a:t>
            </a:r>
            <a:r>
              <a:rPr lang="en-US" altLang="zh-CN" sz="2800" dirty="0">
                <a:solidFill>
                  <a:srgbClr val="FF0000"/>
                </a:solidFill>
                <a:latin typeface="Calibri" panose="020F0502020204030204" pitchFamily="34" charset="0"/>
                <a:ea typeface="Arial Hebrew" charset="-79"/>
                <a:cs typeface="Calibri" panose="020F0502020204030204" pitchFamily="34" charset="0"/>
              </a:rPr>
              <a:t>RNNs</a:t>
            </a:r>
            <a:r>
              <a:rPr lang="en-US" altLang="zh-CN" sz="2800" dirty="0">
                <a:latin typeface="Calibri" panose="020F0502020204030204" pitchFamily="34" charset="0"/>
                <a:ea typeface="Arial Hebrew" charset="-79"/>
                <a:cs typeface="Calibri" panose="020F0502020204030204" pitchFamily="34" charset="0"/>
              </a:rPr>
              <a:t> are capable of modelling the structure information of multiple graphs</a:t>
            </a:r>
          </a:p>
        </p:txBody>
      </p:sp>
      <p:sp>
        <p:nvSpPr>
          <p:cNvPr id="8" name="TextBox 7">
            <a:extLst>
              <a:ext uri="{FF2B5EF4-FFF2-40B4-BE49-F238E27FC236}">
                <a16:creationId xmlns:a16="http://schemas.microsoft.com/office/drawing/2014/main" id="{89036A92-BBD4-3C42-BA03-FC1AAE86772C}"/>
              </a:ext>
            </a:extLst>
          </p:cNvPr>
          <p:cNvSpPr txBox="1"/>
          <p:nvPr/>
        </p:nvSpPr>
        <p:spPr>
          <a:xfrm>
            <a:off x="265043" y="6215270"/>
            <a:ext cx="11767931" cy="646331"/>
          </a:xfrm>
          <a:prstGeom prst="rect">
            <a:avLst/>
          </a:prstGeom>
          <a:noFill/>
        </p:spPr>
        <p:txBody>
          <a:bodyPr wrap="square" rtlCol="0">
            <a:spAutoFit/>
          </a:bodyPr>
          <a:lstStyle/>
          <a:p>
            <a:r>
              <a:rPr lang="en-US" altLang="zh-CN" dirty="0"/>
              <a:t>[1]</a:t>
            </a:r>
            <a:r>
              <a:rPr lang="zh-CN" altLang="en-US" dirty="0"/>
              <a:t> </a:t>
            </a:r>
            <a:r>
              <a:rPr lang="en-HK" dirty="0"/>
              <a:t>J. You, R. Ying, X. Ren, W. L. Hamilton, and J. </a:t>
            </a:r>
            <a:r>
              <a:rPr lang="en-HK" dirty="0" err="1"/>
              <a:t>Leskovec</a:t>
            </a:r>
            <a:r>
              <a:rPr lang="en-HK" dirty="0"/>
              <a:t>. </a:t>
            </a:r>
            <a:r>
              <a:rPr lang="en-HK" dirty="0" err="1"/>
              <a:t>Graphrnn</a:t>
            </a:r>
            <a:r>
              <a:rPr lang="en-HK" dirty="0"/>
              <a:t>: a deep generative model for graphs. In </a:t>
            </a:r>
            <a:r>
              <a:rPr lang="en-HK" i="1" dirty="0"/>
              <a:t>Proceedings of the 35th International Conference on Machine Learning</a:t>
            </a:r>
            <a:r>
              <a:rPr lang="en-HK" dirty="0"/>
              <a:t>, 2018. </a:t>
            </a:r>
          </a:p>
        </p:txBody>
      </p:sp>
      <p:sp>
        <p:nvSpPr>
          <p:cNvPr id="9" name="Slide Number Placeholder 8">
            <a:extLst>
              <a:ext uri="{FF2B5EF4-FFF2-40B4-BE49-F238E27FC236}">
                <a16:creationId xmlns:a16="http://schemas.microsoft.com/office/drawing/2014/main" id="{0A6A76C5-7C27-AA4F-972B-B870FFFAEBB9}"/>
              </a:ext>
            </a:extLst>
          </p:cNvPr>
          <p:cNvSpPr>
            <a:spLocks noGrp="1"/>
          </p:cNvSpPr>
          <p:nvPr>
            <p:ph type="sldNum" sz="quarter" idx="12"/>
          </p:nvPr>
        </p:nvSpPr>
        <p:spPr/>
        <p:txBody>
          <a:bodyPr/>
          <a:lstStyle/>
          <a:p>
            <a:fld id="{B01C7F42-01BB-EC42-87EF-9DD0C0F1E0E3}" type="slidenum">
              <a:rPr lang="en-US" smtClean="0"/>
              <a:t>12</a:t>
            </a:fld>
            <a:endParaRPr lang="en-US"/>
          </a:p>
        </p:txBody>
      </p:sp>
    </p:spTree>
    <p:extLst>
      <p:ext uri="{BB962C8B-B14F-4D97-AF65-F5344CB8AC3E}">
        <p14:creationId xmlns:p14="http://schemas.microsoft.com/office/powerpoint/2010/main" val="165020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838200" y="5969655"/>
            <a:ext cx="11401546" cy="523220"/>
          </a:xfrm>
          <a:prstGeom prst="rect">
            <a:avLst/>
          </a:prstGeom>
          <a:noFill/>
        </p:spPr>
        <p:txBody>
          <a:bodyPr wrap="square" rtlCol="0">
            <a:spAutoFit/>
          </a:bodyPr>
          <a:lstStyle/>
          <a:p>
            <a:r>
              <a:rPr lang="en-US" sz="2800" dirty="0"/>
              <a:t>We propose a bi-directional graph-LSTM based model for graph drawing.</a:t>
            </a:r>
          </a:p>
        </p:txBody>
      </p:sp>
      <p:sp>
        <p:nvSpPr>
          <p:cNvPr id="6" name="Slide Number Placeholder 5">
            <a:extLst>
              <a:ext uri="{FF2B5EF4-FFF2-40B4-BE49-F238E27FC236}">
                <a16:creationId xmlns:a16="http://schemas.microsoft.com/office/drawing/2014/main" id="{E010380B-A9D5-7B45-A96B-E96F6D69D79D}"/>
              </a:ext>
            </a:extLst>
          </p:cNvPr>
          <p:cNvSpPr>
            <a:spLocks noGrp="1"/>
          </p:cNvSpPr>
          <p:nvPr>
            <p:ph type="sldNum" sz="quarter" idx="12"/>
          </p:nvPr>
        </p:nvSpPr>
        <p:spPr/>
        <p:txBody>
          <a:bodyPr/>
          <a:lstStyle/>
          <a:p>
            <a:fld id="{B01C7F42-01BB-EC42-87EF-9DD0C0F1E0E3}" type="slidenum">
              <a:rPr lang="en-US" smtClean="0"/>
              <a:t>13</a:t>
            </a:fld>
            <a:endParaRPr lang="en-US"/>
          </a:p>
        </p:txBody>
      </p:sp>
      <p:pic>
        <p:nvPicPr>
          <p:cNvPr id="7" name="Picture 6">
            <a:extLst>
              <a:ext uri="{FF2B5EF4-FFF2-40B4-BE49-F238E27FC236}">
                <a16:creationId xmlns:a16="http://schemas.microsoft.com/office/drawing/2014/main" id="{70F25D6C-9663-A244-8B75-647F4B1C21EA}"/>
              </a:ext>
            </a:extLst>
          </p:cNvPr>
          <p:cNvPicPr>
            <a:picLocks noChangeAspect="1"/>
          </p:cNvPicPr>
          <p:nvPr/>
        </p:nvPicPr>
        <p:blipFill>
          <a:blip r:embed="rId3"/>
          <a:stretch>
            <a:fillRect/>
          </a:stretch>
        </p:blipFill>
        <p:spPr>
          <a:xfrm>
            <a:off x="2622098" y="1690688"/>
            <a:ext cx="6400878" cy="4026811"/>
          </a:xfrm>
          <a:prstGeom prst="rect">
            <a:avLst/>
          </a:prstGeom>
        </p:spPr>
      </p:pic>
    </p:spTree>
    <p:extLst>
      <p:ext uri="{BB962C8B-B14F-4D97-AF65-F5344CB8AC3E}">
        <p14:creationId xmlns:p14="http://schemas.microsoft.com/office/powerpoint/2010/main" val="38794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755373" y="1624329"/>
            <a:ext cx="5497509" cy="1815882"/>
          </a:xfrm>
          <a:prstGeom prst="rect">
            <a:avLst/>
          </a:prstGeom>
          <a:noFill/>
        </p:spPr>
        <p:txBody>
          <a:bodyPr wrap="square" rtlCol="0">
            <a:spAutoFit/>
          </a:bodyPr>
          <a:lstStyle/>
          <a:p>
            <a:pPr marL="457200" indent="-457200">
              <a:buFont typeface="Wingdings" pitchFamily="2" charset="2"/>
              <a:buChar char="Ø"/>
            </a:pPr>
            <a:r>
              <a:rPr lang="en-US" altLang="zh-CN" sz="2800" dirty="0"/>
              <a:t>Architecture</a:t>
            </a:r>
            <a:r>
              <a:rPr lang="zh-CN" altLang="en-US" sz="2800" dirty="0"/>
              <a:t> </a:t>
            </a:r>
            <a:r>
              <a:rPr lang="en-US" altLang="zh-CN" sz="2800" dirty="0"/>
              <a:t>Details:</a:t>
            </a:r>
          </a:p>
          <a:p>
            <a:endParaRPr lang="en-US" altLang="zh-CN" sz="2800" dirty="0"/>
          </a:p>
          <a:p>
            <a:pPr marL="900000" indent="-457200">
              <a:buFont typeface="Courier New" panose="02070309020205020404" pitchFamily="49" charset="0"/>
              <a:buChar char="o"/>
            </a:pPr>
            <a:r>
              <a:rPr lang="en-US" altLang="zh-CN" sz="2800" dirty="0"/>
              <a:t>BFS-ordering</a:t>
            </a:r>
            <a:r>
              <a:rPr lang="zh-CN" altLang="en-US" sz="2800" dirty="0"/>
              <a:t> </a:t>
            </a:r>
            <a:r>
              <a:rPr lang="en-US" altLang="zh-CN" sz="2800" dirty="0"/>
              <a:t>of</a:t>
            </a:r>
            <a:r>
              <a:rPr lang="zh-CN" altLang="en-US" sz="2800" dirty="0"/>
              <a:t> </a:t>
            </a:r>
            <a:r>
              <a:rPr lang="en-US" altLang="zh-CN" sz="2800" dirty="0"/>
              <a:t>graph</a:t>
            </a:r>
            <a:r>
              <a:rPr lang="zh-CN" altLang="en-US" sz="2800" dirty="0"/>
              <a:t> </a:t>
            </a:r>
            <a:r>
              <a:rPr lang="en-US" altLang="zh-CN" sz="2800" dirty="0"/>
              <a:t>nodes</a:t>
            </a:r>
            <a:r>
              <a:rPr lang="zh-CN" altLang="en-US" sz="2800" dirty="0"/>
              <a:t> </a:t>
            </a:r>
            <a:endParaRPr lang="en-US" altLang="zh-CN" sz="2800" dirty="0"/>
          </a:p>
          <a:p>
            <a:pPr marL="673200" indent="-457200">
              <a:buFont typeface="Wingdings" pitchFamily="2" charset="2"/>
              <a:buChar char="Ø"/>
            </a:pPr>
            <a:endParaRPr lang="en-US" altLang="zh-CN" sz="2800" dirty="0"/>
          </a:p>
        </p:txBody>
      </p:sp>
      <p:sp>
        <p:nvSpPr>
          <p:cNvPr id="3" name="Slide Number Placeholder 2">
            <a:extLst>
              <a:ext uri="{FF2B5EF4-FFF2-40B4-BE49-F238E27FC236}">
                <a16:creationId xmlns:a16="http://schemas.microsoft.com/office/drawing/2014/main" id="{8963E730-036F-3142-BBA8-9E981590E1A2}"/>
              </a:ext>
            </a:extLst>
          </p:cNvPr>
          <p:cNvSpPr>
            <a:spLocks noGrp="1"/>
          </p:cNvSpPr>
          <p:nvPr>
            <p:ph type="sldNum" sz="quarter" idx="12"/>
          </p:nvPr>
        </p:nvSpPr>
        <p:spPr/>
        <p:txBody>
          <a:bodyPr/>
          <a:lstStyle/>
          <a:p>
            <a:fld id="{B01C7F42-01BB-EC42-87EF-9DD0C0F1E0E3}" type="slidenum">
              <a:rPr lang="en-US" smtClean="0"/>
              <a:t>14</a:t>
            </a:fld>
            <a:endParaRPr lang="en-US"/>
          </a:p>
        </p:txBody>
      </p:sp>
      <p:pic>
        <p:nvPicPr>
          <p:cNvPr id="7" name="Picture 6" descr="A close up of a map&#10;&#10;Description automatically generated">
            <a:extLst>
              <a:ext uri="{FF2B5EF4-FFF2-40B4-BE49-F238E27FC236}">
                <a16:creationId xmlns:a16="http://schemas.microsoft.com/office/drawing/2014/main" id="{ABC9D250-2E8A-E149-A1AA-FA339C0B10A4}"/>
              </a:ext>
            </a:extLst>
          </p:cNvPr>
          <p:cNvPicPr>
            <a:picLocks noChangeAspect="1"/>
          </p:cNvPicPr>
          <p:nvPr/>
        </p:nvPicPr>
        <p:blipFill>
          <a:blip r:embed="rId3"/>
          <a:stretch>
            <a:fillRect/>
          </a:stretch>
        </p:blipFill>
        <p:spPr>
          <a:xfrm>
            <a:off x="7726456" y="1271210"/>
            <a:ext cx="3437217" cy="1293713"/>
          </a:xfrm>
          <a:prstGeom prst="rect">
            <a:avLst/>
          </a:prstGeom>
        </p:spPr>
      </p:pic>
      <p:pic>
        <p:nvPicPr>
          <p:cNvPr id="6" name="Picture 5">
            <a:extLst>
              <a:ext uri="{FF2B5EF4-FFF2-40B4-BE49-F238E27FC236}">
                <a16:creationId xmlns:a16="http://schemas.microsoft.com/office/drawing/2014/main" id="{2473455F-5408-894B-AD3B-C66CC58A603A}"/>
              </a:ext>
            </a:extLst>
          </p:cNvPr>
          <p:cNvPicPr>
            <a:picLocks noChangeAspect="1"/>
          </p:cNvPicPr>
          <p:nvPr/>
        </p:nvPicPr>
        <p:blipFill>
          <a:blip r:embed="rId4"/>
          <a:stretch>
            <a:fillRect/>
          </a:stretch>
        </p:blipFill>
        <p:spPr>
          <a:xfrm>
            <a:off x="6096000" y="2852735"/>
            <a:ext cx="5977199" cy="3760273"/>
          </a:xfrm>
          <a:prstGeom prst="rect">
            <a:avLst/>
          </a:prstGeom>
        </p:spPr>
      </p:pic>
      <p:sp>
        <p:nvSpPr>
          <p:cNvPr id="8" name="Rectangle 7">
            <a:extLst>
              <a:ext uri="{FF2B5EF4-FFF2-40B4-BE49-F238E27FC236}">
                <a16:creationId xmlns:a16="http://schemas.microsoft.com/office/drawing/2014/main" id="{6B973011-4707-7B40-873B-417EE30AC71C}"/>
              </a:ext>
            </a:extLst>
          </p:cNvPr>
          <p:cNvSpPr/>
          <p:nvPr/>
        </p:nvSpPr>
        <p:spPr>
          <a:xfrm>
            <a:off x="5903259" y="3408138"/>
            <a:ext cx="6288741" cy="3292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07FFCAE8-6101-6844-A804-8AAC9BA55386}"/>
              </a:ext>
            </a:extLst>
          </p:cNvPr>
          <p:cNvSpPr/>
          <p:nvPr/>
        </p:nvSpPr>
        <p:spPr>
          <a:xfrm>
            <a:off x="9445064" y="2433918"/>
            <a:ext cx="277160" cy="418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4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755373" y="1624329"/>
            <a:ext cx="5497509" cy="3539430"/>
          </a:xfrm>
          <a:prstGeom prst="rect">
            <a:avLst/>
          </a:prstGeom>
          <a:noFill/>
        </p:spPr>
        <p:txBody>
          <a:bodyPr wrap="square" rtlCol="0">
            <a:spAutoFit/>
          </a:bodyPr>
          <a:lstStyle/>
          <a:p>
            <a:pPr marL="457200" indent="-457200">
              <a:buFont typeface="Wingdings" pitchFamily="2" charset="2"/>
              <a:buChar char="Ø"/>
            </a:pPr>
            <a:r>
              <a:rPr lang="en-US" altLang="zh-CN" sz="2800" dirty="0"/>
              <a:t>Architecture</a:t>
            </a:r>
            <a:r>
              <a:rPr lang="zh-CN" altLang="en-US" sz="2800" dirty="0"/>
              <a:t> </a:t>
            </a:r>
            <a:r>
              <a:rPr lang="en-US" altLang="zh-CN" sz="2800" dirty="0"/>
              <a:t>Details:</a:t>
            </a:r>
          </a:p>
          <a:p>
            <a:endParaRPr lang="en-US" altLang="zh-CN" sz="2800" dirty="0"/>
          </a:p>
          <a:p>
            <a:pPr marL="900000" indent="-457200">
              <a:buFont typeface="Courier New" panose="02070309020205020404" pitchFamily="49" charset="0"/>
              <a:buChar char="o"/>
            </a:pPr>
            <a:r>
              <a:rPr lang="en-US" altLang="zh-CN" sz="2800" dirty="0"/>
              <a:t>BFS-ordering</a:t>
            </a:r>
            <a:r>
              <a:rPr lang="zh-CN" altLang="en-US" sz="2800" dirty="0"/>
              <a:t> </a:t>
            </a:r>
            <a:r>
              <a:rPr lang="en-US" altLang="zh-CN" sz="2800" dirty="0"/>
              <a:t>of</a:t>
            </a:r>
            <a:r>
              <a:rPr lang="zh-CN" altLang="en-US" sz="2800" dirty="0"/>
              <a:t> </a:t>
            </a:r>
            <a:r>
              <a:rPr lang="en-US" altLang="zh-CN" sz="2800" dirty="0"/>
              <a:t>graph</a:t>
            </a:r>
            <a:r>
              <a:rPr lang="zh-CN" altLang="en-US" sz="2800" dirty="0"/>
              <a:t> </a:t>
            </a:r>
            <a:r>
              <a:rPr lang="en-US" altLang="zh-CN" sz="2800" dirty="0"/>
              <a:t>nodes</a:t>
            </a:r>
            <a:r>
              <a:rPr lang="zh-CN" altLang="en-US" sz="2800" dirty="0"/>
              <a:t> </a:t>
            </a:r>
            <a:endParaRPr lang="en-US" altLang="zh-CN" sz="2800" dirty="0"/>
          </a:p>
          <a:p>
            <a:pPr marL="673200" indent="-457200">
              <a:buFont typeface="Wingdings" pitchFamily="2" charset="2"/>
              <a:buChar char="Ø"/>
            </a:pPr>
            <a:endParaRPr lang="en-US" altLang="zh-CN" sz="2800" dirty="0"/>
          </a:p>
          <a:p>
            <a:pPr marL="900000" indent="-457200">
              <a:buFont typeface="Courier New" panose="02070309020205020404" pitchFamily="49" charset="0"/>
              <a:buChar char="o"/>
            </a:pPr>
            <a:r>
              <a:rPr lang="en-US" altLang="zh-CN" sz="2800" dirty="0">
                <a:solidFill>
                  <a:srgbClr val="FFC000"/>
                </a:solidFill>
              </a:rPr>
              <a:t>Fake</a:t>
            </a:r>
            <a:r>
              <a:rPr lang="zh-CN" altLang="en-US" sz="2800" dirty="0">
                <a:solidFill>
                  <a:srgbClr val="FFC000"/>
                </a:solidFill>
              </a:rPr>
              <a:t> </a:t>
            </a:r>
            <a:r>
              <a:rPr lang="en-US" altLang="zh-CN" sz="2800" dirty="0">
                <a:solidFill>
                  <a:srgbClr val="FFC000"/>
                </a:solidFill>
              </a:rPr>
              <a:t>edges (dotted yellow arrow)</a:t>
            </a:r>
            <a:r>
              <a:rPr lang="zh-CN" altLang="en-US" sz="2800" dirty="0">
                <a:solidFill>
                  <a:srgbClr val="FFC000"/>
                </a:solidFill>
              </a:rPr>
              <a:t> </a:t>
            </a:r>
            <a:r>
              <a:rPr lang="en-US" altLang="zh-CN" sz="2800" dirty="0"/>
              <a:t>and</a:t>
            </a:r>
            <a:r>
              <a:rPr lang="zh-CN" altLang="en-US" sz="2800" dirty="0"/>
              <a:t> </a:t>
            </a:r>
            <a:r>
              <a:rPr lang="en-US" altLang="zh-CN" sz="2800" dirty="0">
                <a:solidFill>
                  <a:schemeClr val="accent6">
                    <a:lumMod val="75000"/>
                  </a:schemeClr>
                </a:solidFill>
              </a:rPr>
              <a:t>real</a:t>
            </a:r>
            <a:r>
              <a:rPr lang="zh-CN" altLang="en-US" sz="2800" dirty="0">
                <a:solidFill>
                  <a:schemeClr val="accent6">
                    <a:lumMod val="75000"/>
                  </a:schemeClr>
                </a:solidFill>
              </a:rPr>
              <a:t> </a:t>
            </a:r>
            <a:r>
              <a:rPr lang="en-US" altLang="zh-CN" sz="2800" dirty="0">
                <a:solidFill>
                  <a:schemeClr val="accent6">
                    <a:lumMod val="75000"/>
                  </a:schemeClr>
                </a:solidFill>
              </a:rPr>
              <a:t>edges (green arrow)</a:t>
            </a:r>
          </a:p>
          <a:p>
            <a:pPr marL="673200" indent="-457200">
              <a:buFont typeface="Wingdings" pitchFamily="2" charset="2"/>
              <a:buChar char="Ø"/>
            </a:pPr>
            <a:endParaRPr lang="en-US" altLang="zh-CN" sz="2800" dirty="0"/>
          </a:p>
        </p:txBody>
      </p:sp>
      <p:sp>
        <p:nvSpPr>
          <p:cNvPr id="3" name="Slide Number Placeholder 2">
            <a:extLst>
              <a:ext uri="{FF2B5EF4-FFF2-40B4-BE49-F238E27FC236}">
                <a16:creationId xmlns:a16="http://schemas.microsoft.com/office/drawing/2014/main" id="{8963E730-036F-3142-BBA8-9E981590E1A2}"/>
              </a:ext>
            </a:extLst>
          </p:cNvPr>
          <p:cNvSpPr>
            <a:spLocks noGrp="1"/>
          </p:cNvSpPr>
          <p:nvPr>
            <p:ph type="sldNum" sz="quarter" idx="12"/>
          </p:nvPr>
        </p:nvSpPr>
        <p:spPr/>
        <p:txBody>
          <a:bodyPr/>
          <a:lstStyle/>
          <a:p>
            <a:fld id="{B01C7F42-01BB-EC42-87EF-9DD0C0F1E0E3}" type="slidenum">
              <a:rPr lang="en-US" smtClean="0"/>
              <a:t>15</a:t>
            </a:fld>
            <a:endParaRPr lang="en-US"/>
          </a:p>
        </p:txBody>
      </p:sp>
      <p:pic>
        <p:nvPicPr>
          <p:cNvPr id="7" name="Picture 6" descr="A close up of a map&#10;&#10;Description automatically generated">
            <a:extLst>
              <a:ext uri="{FF2B5EF4-FFF2-40B4-BE49-F238E27FC236}">
                <a16:creationId xmlns:a16="http://schemas.microsoft.com/office/drawing/2014/main" id="{ABC9D250-2E8A-E149-A1AA-FA339C0B10A4}"/>
              </a:ext>
            </a:extLst>
          </p:cNvPr>
          <p:cNvPicPr>
            <a:picLocks noChangeAspect="1"/>
          </p:cNvPicPr>
          <p:nvPr/>
        </p:nvPicPr>
        <p:blipFill>
          <a:blip r:embed="rId3"/>
          <a:stretch>
            <a:fillRect/>
          </a:stretch>
        </p:blipFill>
        <p:spPr>
          <a:xfrm>
            <a:off x="7726456" y="1271210"/>
            <a:ext cx="3437217" cy="1293713"/>
          </a:xfrm>
          <a:prstGeom prst="rect">
            <a:avLst/>
          </a:prstGeom>
        </p:spPr>
      </p:pic>
      <p:pic>
        <p:nvPicPr>
          <p:cNvPr id="6" name="Picture 5">
            <a:extLst>
              <a:ext uri="{FF2B5EF4-FFF2-40B4-BE49-F238E27FC236}">
                <a16:creationId xmlns:a16="http://schemas.microsoft.com/office/drawing/2014/main" id="{2473455F-5408-894B-AD3B-C66CC58A603A}"/>
              </a:ext>
            </a:extLst>
          </p:cNvPr>
          <p:cNvPicPr>
            <a:picLocks noChangeAspect="1"/>
          </p:cNvPicPr>
          <p:nvPr/>
        </p:nvPicPr>
        <p:blipFill>
          <a:blip r:embed="rId4"/>
          <a:stretch>
            <a:fillRect/>
          </a:stretch>
        </p:blipFill>
        <p:spPr>
          <a:xfrm>
            <a:off x="6096000" y="2852735"/>
            <a:ext cx="5977199" cy="3760273"/>
          </a:xfrm>
          <a:prstGeom prst="rect">
            <a:avLst/>
          </a:prstGeom>
        </p:spPr>
      </p:pic>
      <p:sp>
        <p:nvSpPr>
          <p:cNvPr id="8" name="Rectangle 7">
            <a:extLst>
              <a:ext uri="{FF2B5EF4-FFF2-40B4-BE49-F238E27FC236}">
                <a16:creationId xmlns:a16="http://schemas.microsoft.com/office/drawing/2014/main" id="{6B973011-4707-7B40-873B-417EE30AC71C}"/>
              </a:ext>
            </a:extLst>
          </p:cNvPr>
          <p:cNvSpPr/>
          <p:nvPr/>
        </p:nvSpPr>
        <p:spPr>
          <a:xfrm>
            <a:off x="6096000" y="4126659"/>
            <a:ext cx="5516842" cy="2731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07FFCAE8-6101-6844-A804-8AAC9BA55386}"/>
              </a:ext>
            </a:extLst>
          </p:cNvPr>
          <p:cNvSpPr/>
          <p:nvPr/>
        </p:nvSpPr>
        <p:spPr>
          <a:xfrm>
            <a:off x="9445064" y="2433918"/>
            <a:ext cx="277160" cy="418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72B721-291A-4F45-869B-C85FC56FF315}"/>
              </a:ext>
            </a:extLst>
          </p:cNvPr>
          <p:cNvSpPr/>
          <p:nvPr/>
        </p:nvSpPr>
        <p:spPr>
          <a:xfrm>
            <a:off x="10832913" y="4126659"/>
            <a:ext cx="1240286" cy="2731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3F8AA1-929E-5443-9477-89F919B3E9DC}"/>
              </a:ext>
            </a:extLst>
          </p:cNvPr>
          <p:cNvSpPr/>
          <p:nvPr/>
        </p:nvSpPr>
        <p:spPr>
          <a:xfrm>
            <a:off x="6115460" y="3279538"/>
            <a:ext cx="723751" cy="27313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51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sp>
        <p:nvSpPr>
          <p:cNvPr id="3" name="Slide Number Placeholder 2">
            <a:extLst>
              <a:ext uri="{FF2B5EF4-FFF2-40B4-BE49-F238E27FC236}">
                <a16:creationId xmlns:a16="http://schemas.microsoft.com/office/drawing/2014/main" id="{8963E730-036F-3142-BBA8-9E981590E1A2}"/>
              </a:ext>
            </a:extLst>
          </p:cNvPr>
          <p:cNvSpPr>
            <a:spLocks noGrp="1"/>
          </p:cNvSpPr>
          <p:nvPr>
            <p:ph type="sldNum" sz="quarter" idx="12"/>
          </p:nvPr>
        </p:nvSpPr>
        <p:spPr/>
        <p:txBody>
          <a:bodyPr/>
          <a:lstStyle/>
          <a:p>
            <a:fld id="{B01C7F42-01BB-EC42-87EF-9DD0C0F1E0E3}" type="slidenum">
              <a:rPr lang="en-US" smtClean="0"/>
              <a:t>16</a:t>
            </a:fld>
            <a:endParaRPr lang="en-US"/>
          </a:p>
        </p:txBody>
      </p:sp>
      <p:pic>
        <p:nvPicPr>
          <p:cNvPr id="7" name="Picture 6" descr="A close up of a map&#10;&#10;Description automatically generated">
            <a:extLst>
              <a:ext uri="{FF2B5EF4-FFF2-40B4-BE49-F238E27FC236}">
                <a16:creationId xmlns:a16="http://schemas.microsoft.com/office/drawing/2014/main" id="{ABC9D250-2E8A-E149-A1AA-FA339C0B10A4}"/>
              </a:ext>
            </a:extLst>
          </p:cNvPr>
          <p:cNvPicPr>
            <a:picLocks noChangeAspect="1"/>
          </p:cNvPicPr>
          <p:nvPr/>
        </p:nvPicPr>
        <p:blipFill>
          <a:blip r:embed="rId3"/>
          <a:stretch>
            <a:fillRect/>
          </a:stretch>
        </p:blipFill>
        <p:spPr>
          <a:xfrm>
            <a:off x="7726456" y="1271210"/>
            <a:ext cx="3437217" cy="1293713"/>
          </a:xfrm>
          <a:prstGeom prst="rect">
            <a:avLst/>
          </a:prstGeom>
        </p:spPr>
      </p:pic>
      <p:pic>
        <p:nvPicPr>
          <p:cNvPr id="6" name="Picture 5">
            <a:extLst>
              <a:ext uri="{FF2B5EF4-FFF2-40B4-BE49-F238E27FC236}">
                <a16:creationId xmlns:a16="http://schemas.microsoft.com/office/drawing/2014/main" id="{2473455F-5408-894B-AD3B-C66CC58A603A}"/>
              </a:ext>
            </a:extLst>
          </p:cNvPr>
          <p:cNvPicPr>
            <a:picLocks noChangeAspect="1"/>
          </p:cNvPicPr>
          <p:nvPr/>
        </p:nvPicPr>
        <p:blipFill>
          <a:blip r:embed="rId4"/>
          <a:stretch>
            <a:fillRect/>
          </a:stretch>
        </p:blipFill>
        <p:spPr>
          <a:xfrm>
            <a:off x="6096000" y="2852735"/>
            <a:ext cx="5977199" cy="3760273"/>
          </a:xfrm>
          <a:prstGeom prst="rect">
            <a:avLst/>
          </a:prstGeom>
        </p:spPr>
      </p:pic>
      <p:sp>
        <p:nvSpPr>
          <p:cNvPr id="9" name="Down Arrow 8">
            <a:extLst>
              <a:ext uri="{FF2B5EF4-FFF2-40B4-BE49-F238E27FC236}">
                <a16:creationId xmlns:a16="http://schemas.microsoft.com/office/drawing/2014/main" id="{07FFCAE8-6101-6844-A804-8AAC9BA55386}"/>
              </a:ext>
            </a:extLst>
          </p:cNvPr>
          <p:cNvSpPr/>
          <p:nvPr/>
        </p:nvSpPr>
        <p:spPr>
          <a:xfrm>
            <a:off x="9445064" y="2433918"/>
            <a:ext cx="277160" cy="418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72B721-291A-4F45-869B-C85FC56FF315}"/>
              </a:ext>
            </a:extLst>
          </p:cNvPr>
          <p:cNvSpPr/>
          <p:nvPr/>
        </p:nvSpPr>
        <p:spPr>
          <a:xfrm>
            <a:off x="6599704" y="4121063"/>
            <a:ext cx="5497509" cy="1327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9636EF-77C1-8840-8ABA-CC187AA700A4}"/>
              </a:ext>
            </a:extLst>
          </p:cNvPr>
          <p:cNvSpPr txBox="1"/>
          <p:nvPr/>
        </p:nvSpPr>
        <p:spPr>
          <a:xfrm>
            <a:off x="755373" y="1624329"/>
            <a:ext cx="5497509" cy="3539430"/>
          </a:xfrm>
          <a:prstGeom prst="rect">
            <a:avLst/>
          </a:prstGeom>
          <a:noFill/>
        </p:spPr>
        <p:txBody>
          <a:bodyPr wrap="square" rtlCol="0">
            <a:spAutoFit/>
          </a:bodyPr>
          <a:lstStyle/>
          <a:p>
            <a:pPr marL="457200" indent="-457200">
              <a:buFont typeface="Wingdings" pitchFamily="2" charset="2"/>
              <a:buChar char="Ø"/>
            </a:pPr>
            <a:r>
              <a:rPr lang="en-US" altLang="zh-CN" sz="2800" dirty="0"/>
              <a:t>Architecture</a:t>
            </a:r>
            <a:r>
              <a:rPr lang="zh-CN" altLang="en-US" sz="2800" dirty="0"/>
              <a:t> </a:t>
            </a:r>
            <a:r>
              <a:rPr lang="en-US" altLang="zh-CN" sz="2800" dirty="0"/>
              <a:t>Details:</a:t>
            </a:r>
          </a:p>
          <a:p>
            <a:endParaRPr lang="en-US" altLang="zh-CN" sz="2800" dirty="0"/>
          </a:p>
          <a:p>
            <a:pPr marL="900000" indent="-457200">
              <a:buFont typeface="Courier New" panose="02070309020205020404" pitchFamily="49" charset="0"/>
              <a:buChar char="o"/>
            </a:pPr>
            <a:r>
              <a:rPr lang="en-US" altLang="zh-CN" sz="2800" dirty="0"/>
              <a:t>BFS-ordering</a:t>
            </a:r>
            <a:r>
              <a:rPr lang="zh-CN" altLang="en-US" sz="2800" dirty="0"/>
              <a:t> </a:t>
            </a:r>
            <a:r>
              <a:rPr lang="en-US" altLang="zh-CN" sz="2800" dirty="0"/>
              <a:t>of</a:t>
            </a:r>
            <a:r>
              <a:rPr lang="zh-CN" altLang="en-US" sz="2800" dirty="0"/>
              <a:t> </a:t>
            </a:r>
            <a:r>
              <a:rPr lang="en-US" altLang="zh-CN" sz="2800" dirty="0"/>
              <a:t>graph</a:t>
            </a:r>
            <a:r>
              <a:rPr lang="zh-CN" altLang="en-US" sz="2800" dirty="0"/>
              <a:t> </a:t>
            </a:r>
            <a:r>
              <a:rPr lang="en-US" altLang="zh-CN" sz="2800" dirty="0"/>
              <a:t>nodes</a:t>
            </a:r>
            <a:r>
              <a:rPr lang="zh-CN" altLang="en-US" sz="2800" dirty="0"/>
              <a:t> </a:t>
            </a:r>
            <a:endParaRPr lang="en-US" altLang="zh-CN" sz="2800" dirty="0"/>
          </a:p>
          <a:p>
            <a:pPr marL="673200" indent="-457200">
              <a:buFont typeface="Wingdings" pitchFamily="2" charset="2"/>
              <a:buChar char="Ø"/>
            </a:pPr>
            <a:endParaRPr lang="en-US" altLang="zh-CN" sz="2800" dirty="0"/>
          </a:p>
          <a:p>
            <a:pPr marL="900000" indent="-457200">
              <a:buFont typeface="Courier New" panose="02070309020205020404" pitchFamily="49" charset="0"/>
              <a:buChar char="o"/>
            </a:pPr>
            <a:r>
              <a:rPr lang="en-US" altLang="zh-CN" sz="2800" dirty="0">
                <a:solidFill>
                  <a:srgbClr val="FFC000"/>
                </a:solidFill>
              </a:rPr>
              <a:t>Fake</a:t>
            </a:r>
            <a:r>
              <a:rPr lang="zh-CN" altLang="en-US" sz="2800" dirty="0">
                <a:solidFill>
                  <a:srgbClr val="FFC000"/>
                </a:solidFill>
              </a:rPr>
              <a:t> </a:t>
            </a:r>
            <a:r>
              <a:rPr lang="en-US" altLang="zh-CN" sz="2800" dirty="0">
                <a:solidFill>
                  <a:srgbClr val="FFC000"/>
                </a:solidFill>
              </a:rPr>
              <a:t>edges</a:t>
            </a:r>
            <a:r>
              <a:rPr lang="zh-CN" altLang="en-US" sz="2800" dirty="0">
                <a:solidFill>
                  <a:srgbClr val="FFC000"/>
                </a:solidFill>
              </a:rPr>
              <a:t> </a:t>
            </a:r>
            <a:r>
              <a:rPr lang="en-US" altLang="zh-CN" sz="2800" dirty="0"/>
              <a:t>and</a:t>
            </a:r>
            <a:r>
              <a:rPr lang="zh-CN" altLang="en-US" sz="2800" dirty="0"/>
              <a:t> </a:t>
            </a:r>
            <a:r>
              <a:rPr lang="en-US" altLang="zh-CN" sz="2800" dirty="0">
                <a:solidFill>
                  <a:schemeClr val="accent6">
                    <a:lumMod val="75000"/>
                  </a:schemeClr>
                </a:solidFill>
              </a:rPr>
              <a:t>real</a:t>
            </a:r>
            <a:r>
              <a:rPr lang="zh-CN" altLang="en-US" sz="2800" dirty="0">
                <a:solidFill>
                  <a:schemeClr val="accent6">
                    <a:lumMod val="75000"/>
                  </a:schemeClr>
                </a:solidFill>
              </a:rPr>
              <a:t> </a:t>
            </a:r>
            <a:r>
              <a:rPr lang="en-US" altLang="zh-CN" sz="2800" dirty="0">
                <a:solidFill>
                  <a:schemeClr val="accent6">
                    <a:lumMod val="75000"/>
                  </a:schemeClr>
                </a:solidFill>
              </a:rPr>
              <a:t>edges</a:t>
            </a:r>
          </a:p>
          <a:p>
            <a:pPr marL="900000" indent="-457200">
              <a:buFont typeface="Courier New" panose="02070309020205020404" pitchFamily="49" charset="0"/>
              <a:buChar char="o"/>
            </a:pPr>
            <a:endParaRPr lang="en-US" altLang="zh-CN" sz="2800" dirty="0">
              <a:solidFill>
                <a:schemeClr val="accent6">
                  <a:lumMod val="75000"/>
                </a:schemeClr>
              </a:solidFill>
            </a:endParaRPr>
          </a:p>
          <a:p>
            <a:pPr marL="900000" indent="-457200">
              <a:buFont typeface="Courier New" panose="02070309020205020404" pitchFamily="49" charset="0"/>
              <a:buChar char="o"/>
            </a:pPr>
            <a:r>
              <a:rPr lang="en-US" altLang="zh-CN" sz="2800" dirty="0"/>
              <a:t>Bi-directional</a:t>
            </a:r>
          </a:p>
          <a:p>
            <a:pPr marL="673200" indent="-457200">
              <a:buFont typeface="Wingdings" pitchFamily="2" charset="2"/>
              <a:buChar char="Ø"/>
            </a:pPr>
            <a:endParaRPr lang="en-US" altLang="zh-CN" sz="2800" dirty="0"/>
          </a:p>
        </p:txBody>
      </p:sp>
    </p:spTree>
    <p:extLst>
      <p:ext uri="{BB962C8B-B14F-4D97-AF65-F5344CB8AC3E}">
        <p14:creationId xmlns:p14="http://schemas.microsoft.com/office/powerpoint/2010/main" val="1228582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sp>
        <p:nvSpPr>
          <p:cNvPr id="3" name="Slide Number Placeholder 2">
            <a:extLst>
              <a:ext uri="{FF2B5EF4-FFF2-40B4-BE49-F238E27FC236}">
                <a16:creationId xmlns:a16="http://schemas.microsoft.com/office/drawing/2014/main" id="{8963E730-036F-3142-BBA8-9E981590E1A2}"/>
              </a:ext>
            </a:extLst>
          </p:cNvPr>
          <p:cNvSpPr>
            <a:spLocks noGrp="1"/>
          </p:cNvSpPr>
          <p:nvPr>
            <p:ph type="sldNum" sz="quarter" idx="12"/>
          </p:nvPr>
        </p:nvSpPr>
        <p:spPr/>
        <p:txBody>
          <a:bodyPr/>
          <a:lstStyle/>
          <a:p>
            <a:fld id="{B01C7F42-01BB-EC42-87EF-9DD0C0F1E0E3}" type="slidenum">
              <a:rPr lang="en-US" smtClean="0"/>
              <a:t>17</a:t>
            </a:fld>
            <a:endParaRPr lang="en-US"/>
          </a:p>
        </p:txBody>
      </p:sp>
      <p:pic>
        <p:nvPicPr>
          <p:cNvPr id="7" name="Picture 6" descr="A close up of a map&#10;&#10;Description automatically generated">
            <a:extLst>
              <a:ext uri="{FF2B5EF4-FFF2-40B4-BE49-F238E27FC236}">
                <a16:creationId xmlns:a16="http://schemas.microsoft.com/office/drawing/2014/main" id="{ABC9D250-2E8A-E149-A1AA-FA339C0B10A4}"/>
              </a:ext>
            </a:extLst>
          </p:cNvPr>
          <p:cNvPicPr>
            <a:picLocks noChangeAspect="1"/>
          </p:cNvPicPr>
          <p:nvPr/>
        </p:nvPicPr>
        <p:blipFill>
          <a:blip r:embed="rId3"/>
          <a:stretch>
            <a:fillRect/>
          </a:stretch>
        </p:blipFill>
        <p:spPr>
          <a:xfrm>
            <a:off x="7726456" y="1271210"/>
            <a:ext cx="3437217" cy="1293713"/>
          </a:xfrm>
          <a:prstGeom prst="rect">
            <a:avLst/>
          </a:prstGeom>
        </p:spPr>
      </p:pic>
      <p:pic>
        <p:nvPicPr>
          <p:cNvPr id="6" name="Picture 5">
            <a:extLst>
              <a:ext uri="{FF2B5EF4-FFF2-40B4-BE49-F238E27FC236}">
                <a16:creationId xmlns:a16="http://schemas.microsoft.com/office/drawing/2014/main" id="{2473455F-5408-894B-AD3B-C66CC58A603A}"/>
              </a:ext>
            </a:extLst>
          </p:cNvPr>
          <p:cNvPicPr>
            <a:picLocks noChangeAspect="1"/>
          </p:cNvPicPr>
          <p:nvPr/>
        </p:nvPicPr>
        <p:blipFill>
          <a:blip r:embed="rId4"/>
          <a:stretch>
            <a:fillRect/>
          </a:stretch>
        </p:blipFill>
        <p:spPr>
          <a:xfrm>
            <a:off x="6096000" y="2852735"/>
            <a:ext cx="5977199" cy="3760273"/>
          </a:xfrm>
          <a:prstGeom prst="rect">
            <a:avLst/>
          </a:prstGeom>
        </p:spPr>
      </p:pic>
      <p:sp>
        <p:nvSpPr>
          <p:cNvPr id="9" name="Down Arrow 8">
            <a:extLst>
              <a:ext uri="{FF2B5EF4-FFF2-40B4-BE49-F238E27FC236}">
                <a16:creationId xmlns:a16="http://schemas.microsoft.com/office/drawing/2014/main" id="{07FFCAE8-6101-6844-A804-8AAC9BA55386}"/>
              </a:ext>
            </a:extLst>
          </p:cNvPr>
          <p:cNvSpPr/>
          <p:nvPr/>
        </p:nvSpPr>
        <p:spPr>
          <a:xfrm>
            <a:off x="9445064" y="2433918"/>
            <a:ext cx="277160" cy="4188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AEE9FE8-2B5C-C24B-8558-4ABA624BAAC5}"/>
              </a:ext>
            </a:extLst>
          </p:cNvPr>
          <p:cNvSpPr txBox="1"/>
          <p:nvPr/>
        </p:nvSpPr>
        <p:spPr>
          <a:xfrm>
            <a:off x="755373" y="1624329"/>
            <a:ext cx="5497509" cy="3539430"/>
          </a:xfrm>
          <a:prstGeom prst="rect">
            <a:avLst/>
          </a:prstGeom>
          <a:noFill/>
        </p:spPr>
        <p:txBody>
          <a:bodyPr wrap="square" rtlCol="0">
            <a:spAutoFit/>
          </a:bodyPr>
          <a:lstStyle/>
          <a:p>
            <a:pPr marL="457200" indent="-457200">
              <a:buFont typeface="Wingdings" pitchFamily="2" charset="2"/>
              <a:buChar char="Ø"/>
            </a:pPr>
            <a:r>
              <a:rPr lang="en-US" altLang="zh-CN" sz="2800" dirty="0"/>
              <a:t>Architecture</a:t>
            </a:r>
            <a:r>
              <a:rPr lang="zh-CN" altLang="en-US" sz="2800" dirty="0"/>
              <a:t> </a:t>
            </a:r>
            <a:r>
              <a:rPr lang="en-US" altLang="zh-CN" sz="2800" dirty="0"/>
              <a:t>Details:</a:t>
            </a:r>
          </a:p>
          <a:p>
            <a:endParaRPr lang="en-US" altLang="zh-CN" sz="2800" dirty="0"/>
          </a:p>
          <a:p>
            <a:pPr marL="900000" indent="-457200">
              <a:buFont typeface="Courier New" panose="02070309020205020404" pitchFamily="49" charset="0"/>
              <a:buChar char="o"/>
            </a:pPr>
            <a:r>
              <a:rPr lang="en-US" altLang="zh-CN" sz="2800" dirty="0"/>
              <a:t>BFS-ordering</a:t>
            </a:r>
            <a:r>
              <a:rPr lang="zh-CN" altLang="en-US" sz="2800" dirty="0"/>
              <a:t> </a:t>
            </a:r>
            <a:r>
              <a:rPr lang="en-US" altLang="zh-CN" sz="2800" dirty="0"/>
              <a:t>of</a:t>
            </a:r>
            <a:r>
              <a:rPr lang="zh-CN" altLang="en-US" sz="2800" dirty="0"/>
              <a:t> </a:t>
            </a:r>
            <a:r>
              <a:rPr lang="en-US" altLang="zh-CN" sz="2800" dirty="0"/>
              <a:t>graph</a:t>
            </a:r>
            <a:r>
              <a:rPr lang="zh-CN" altLang="en-US" sz="2800" dirty="0"/>
              <a:t> </a:t>
            </a:r>
            <a:r>
              <a:rPr lang="en-US" altLang="zh-CN" sz="2800" dirty="0"/>
              <a:t>nodes</a:t>
            </a:r>
            <a:r>
              <a:rPr lang="zh-CN" altLang="en-US" sz="2800" dirty="0"/>
              <a:t> </a:t>
            </a:r>
            <a:endParaRPr lang="en-US" altLang="zh-CN" sz="2800" dirty="0"/>
          </a:p>
          <a:p>
            <a:pPr marL="673200" indent="-457200">
              <a:buFont typeface="Wingdings" pitchFamily="2" charset="2"/>
              <a:buChar char="Ø"/>
            </a:pPr>
            <a:endParaRPr lang="en-US" altLang="zh-CN" sz="2800" dirty="0"/>
          </a:p>
          <a:p>
            <a:pPr marL="900000" indent="-457200">
              <a:buFont typeface="Courier New" panose="02070309020205020404" pitchFamily="49" charset="0"/>
              <a:buChar char="o"/>
            </a:pPr>
            <a:r>
              <a:rPr lang="en-US" altLang="zh-CN" sz="2800" dirty="0">
                <a:solidFill>
                  <a:srgbClr val="FFC000"/>
                </a:solidFill>
              </a:rPr>
              <a:t>Fake</a:t>
            </a:r>
            <a:r>
              <a:rPr lang="zh-CN" altLang="en-US" sz="2800" dirty="0">
                <a:solidFill>
                  <a:srgbClr val="FFC000"/>
                </a:solidFill>
              </a:rPr>
              <a:t> </a:t>
            </a:r>
            <a:r>
              <a:rPr lang="en-US" altLang="zh-CN" sz="2800" dirty="0">
                <a:solidFill>
                  <a:srgbClr val="FFC000"/>
                </a:solidFill>
              </a:rPr>
              <a:t>edges</a:t>
            </a:r>
            <a:r>
              <a:rPr lang="zh-CN" altLang="en-US" sz="2800" dirty="0">
                <a:solidFill>
                  <a:srgbClr val="FFC000"/>
                </a:solidFill>
              </a:rPr>
              <a:t> </a:t>
            </a:r>
            <a:r>
              <a:rPr lang="en-US" altLang="zh-CN" sz="2800" dirty="0"/>
              <a:t>and</a:t>
            </a:r>
            <a:r>
              <a:rPr lang="zh-CN" altLang="en-US" sz="2800" dirty="0"/>
              <a:t> </a:t>
            </a:r>
            <a:r>
              <a:rPr lang="en-US" altLang="zh-CN" sz="2800" dirty="0">
                <a:solidFill>
                  <a:schemeClr val="accent6">
                    <a:lumMod val="75000"/>
                  </a:schemeClr>
                </a:solidFill>
              </a:rPr>
              <a:t>real</a:t>
            </a:r>
            <a:r>
              <a:rPr lang="zh-CN" altLang="en-US" sz="2800" dirty="0">
                <a:solidFill>
                  <a:schemeClr val="accent6">
                    <a:lumMod val="75000"/>
                  </a:schemeClr>
                </a:solidFill>
              </a:rPr>
              <a:t> </a:t>
            </a:r>
            <a:r>
              <a:rPr lang="en-US" altLang="zh-CN" sz="2800" dirty="0">
                <a:solidFill>
                  <a:schemeClr val="accent6">
                    <a:lumMod val="75000"/>
                  </a:schemeClr>
                </a:solidFill>
              </a:rPr>
              <a:t>edges</a:t>
            </a:r>
          </a:p>
          <a:p>
            <a:pPr marL="900000" indent="-457200">
              <a:buFont typeface="Courier New" panose="02070309020205020404" pitchFamily="49" charset="0"/>
              <a:buChar char="o"/>
            </a:pPr>
            <a:endParaRPr lang="en-US" altLang="zh-CN" sz="2800" dirty="0">
              <a:solidFill>
                <a:schemeClr val="accent6">
                  <a:lumMod val="75000"/>
                </a:schemeClr>
              </a:solidFill>
            </a:endParaRPr>
          </a:p>
          <a:p>
            <a:pPr marL="900000" indent="-457200">
              <a:buFont typeface="Courier New" panose="02070309020205020404" pitchFamily="49" charset="0"/>
              <a:buChar char="o"/>
            </a:pPr>
            <a:r>
              <a:rPr lang="en-US" altLang="zh-CN" sz="2800" dirty="0"/>
              <a:t>Bi-directional</a:t>
            </a:r>
          </a:p>
          <a:p>
            <a:pPr marL="673200" indent="-457200">
              <a:buFont typeface="Wingdings" pitchFamily="2" charset="2"/>
              <a:buChar char="Ø"/>
            </a:pPr>
            <a:endParaRPr lang="en-US" altLang="zh-CN" sz="2800" dirty="0"/>
          </a:p>
        </p:txBody>
      </p:sp>
    </p:spTree>
    <p:extLst>
      <p:ext uri="{BB962C8B-B14F-4D97-AF65-F5344CB8AC3E}">
        <p14:creationId xmlns:p14="http://schemas.microsoft.com/office/powerpoint/2010/main" val="3100043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Architecture</a:t>
            </a:r>
            <a:endParaRPr lang="en-US" b="1" i="1" dirty="0">
              <a:latin typeface="+mn-lt"/>
            </a:endParaRPr>
          </a:p>
        </p:txBody>
      </p:sp>
      <p:pic>
        <p:nvPicPr>
          <p:cNvPr id="6" name="Picture 5" descr="A close up of text on a white background&#10;&#10;Description automatically generated">
            <a:extLst>
              <a:ext uri="{FF2B5EF4-FFF2-40B4-BE49-F238E27FC236}">
                <a16:creationId xmlns:a16="http://schemas.microsoft.com/office/drawing/2014/main" id="{AD31303B-CD6E-8340-A3DA-31C9C856C0E2}"/>
              </a:ext>
            </a:extLst>
          </p:cNvPr>
          <p:cNvPicPr>
            <a:picLocks noChangeAspect="1"/>
          </p:cNvPicPr>
          <p:nvPr/>
        </p:nvPicPr>
        <p:blipFill>
          <a:blip r:embed="rId3"/>
          <a:stretch>
            <a:fillRect/>
          </a:stretch>
        </p:blipFill>
        <p:spPr>
          <a:xfrm>
            <a:off x="6506431" y="2224943"/>
            <a:ext cx="4297381" cy="3669674"/>
          </a:xfrm>
          <a:prstGeom prst="rect">
            <a:avLst/>
          </a:prstGeom>
        </p:spPr>
      </p:pic>
      <p:pic>
        <p:nvPicPr>
          <p:cNvPr id="8" name="Picture 7" descr="A close up of text on a black background&#10;&#10;Description automatically generated">
            <a:extLst>
              <a:ext uri="{FF2B5EF4-FFF2-40B4-BE49-F238E27FC236}">
                <a16:creationId xmlns:a16="http://schemas.microsoft.com/office/drawing/2014/main" id="{CA971B26-2FBC-7245-BBFF-050E78114E89}"/>
              </a:ext>
            </a:extLst>
          </p:cNvPr>
          <p:cNvPicPr>
            <a:picLocks noChangeAspect="1"/>
          </p:cNvPicPr>
          <p:nvPr/>
        </p:nvPicPr>
        <p:blipFill>
          <a:blip r:embed="rId4"/>
          <a:stretch>
            <a:fillRect/>
          </a:stretch>
        </p:blipFill>
        <p:spPr>
          <a:xfrm>
            <a:off x="1900122" y="2538339"/>
            <a:ext cx="3824605" cy="2906700"/>
          </a:xfrm>
          <a:prstGeom prst="rect">
            <a:avLst/>
          </a:prstGeom>
        </p:spPr>
      </p:pic>
      <p:sp>
        <p:nvSpPr>
          <p:cNvPr id="9" name="TextBox 8">
            <a:extLst>
              <a:ext uri="{FF2B5EF4-FFF2-40B4-BE49-F238E27FC236}">
                <a16:creationId xmlns:a16="http://schemas.microsoft.com/office/drawing/2014/main" id="{B57DEB1A-84BC-A649-9005-1BADD8C346EE}"/>
              </a:ext>
            </a:extLst>
          </p:cNvPr>
          <p:cNvSpPr txBox="1"/>
          <p:nvPr/>
        </p:nvSpPr>
        <p:spPr>
          <a:xfrm>
            <a:off x="579572" y="5943890"/>
            <a:ext cx="11314872" cy="492443"/>
          </a:xfrm>
          <a:prstGeom prst="rect">
            <a:avLst/>
          </a:prstGeom>
          <a:noFill/>
        </p:spPr>
        <p:txBody>
          <a:bodyPr wrap="square" rtlCol="0">
            <a:spAutoFit/>
          </a:bodyPr>
          <a:lstStyle/>
          <a:p>
            <a:pPr algn="ctr"/>
            <a:r>
              <a:rPr lang="en-US" altLang="zh-CN" sz="2600" dirty="0"/>
              <a:t>The</a:t>
            </a:r>
            <a:r>
              <a:rPr lang="zh-CN" altLang="en-US" sz="2600" dirty="0"/>
              <a:t> </a:t>
            </a:r>
            <a:r>
              <a:rPr lang="en-US" altLang="zh-CN" sz="2600" dirty="0"/>
              <a:t>difference</a:t>
            </a:r>
            <a:r>
              <a:rPr lang="zh-CN" altLang="en-US" sz="2600" dirty="0"/>
              <a:t> </a:t>
            </a:r>
            <a:r>
              <a:rPr lang="en-US" altLang="zh-CN" sz="2600" dirty="0"/>
              <a:t>of</a:t>
            </a:r>
            <a:r>
              <a:rPr lang="zh-CN" altLang="en-US" sz="2600" dirty="0"/>
              <a:t> </a:t>
            </a:r>
            <a:r>
              <a:rPr lang="en-US" altLang="zh-CN" sz="2600" dirty="0"/>
              <a:t>transition</a:t>
            </a:r>
            <a:r>
              <a:rPr lang="zh-CN" altLang="en-US" sz="2600" dirty="0"/>
              <a:t> </a:t>
            </a:r>
            <a:r>
              <a:rPr lang="en-US" altLang="zh-CN" sz="2600" dirty="0"/>
              <a:t>function</a:t>
            </a:r>
            <a:r>
              <a:rPr lang="zh-CN" altLang="en-US" sz="2600" dirty="0"/>
              <a:t> </a:t>
            </a:r>
            <a:r>
              <a:rPr lang="en-US" altLang="zh-CN" sz="2600" dirty="0"/>
              <a:t>between</a:t>
            </a:r>
            <a:r>
              <a:rPr lang="zh-CN" altLang="en-US" sz="2600" dirty="0"/>
              <a:t> </a:t>
            </a:r>
            <a:r>
              <a:rPr lang="en-US" altLang="zh-CN" sz="2600" dirty="0"/>
              <a:t>general</a:t>
            </a:r>
            <a:r>
              <a:rPr lang="zh-CN" altLang="en-US" sz="2600" dirty="0"/>
              <a:t> </a:t>
            </a:r>
            <a:r>
              <a:rPr lang="en-US" altLang="zh-CN" sz="2600" dirty="0"/>
              <a:t>LSTM</a:t>
            </a:r>
            <a:r>
              <a:rPr lang="zh-CN" altLang="en-US" sz="2600" dirty="0"/>
              <a:t> </a:t>
            </a:r>
            <a:r>
              <a:rPr lang="en-US" altLang="zh-CN" sz="2600" dirty="0"/>
              <a:t>and</a:t>
            </a:r>
            <a:r>
              <a:rPr lang="zh-CN" altLang="en-US" sz="2600" dirty="0"/>
              <a:t> </a:t>
            </a:r>
            <a:r>
              <a:rPr lang="en-US" altLang="zh-CN" sz="2600" dirty="0"/>
              <a:t>our</a:t>
            </a:r>
            <a:r>
              <a:rPr lang="zh-CN" altLang="en-US" sz="2600" dirty="0"/>
              <a:t> </a:t>
            </a:r>
            <a:r>
              <a:rPr lang="en-US" altLang="zh-CN" sz="2600" dirty="0"/>
              <a:t>model.</a:t>
            </a:r>
            <a:endParaRPr lang="en-US" sz="2600" dirty="0"/>
          </a:p>
        </p:txBody>
      </p:sp>
      <p:sp>
        <p:nvSpPr>
          <p:cNvPr id="10" name="Rounded Rectangle 9">
            <a:extLst>
              <a:ext uri="{FF2B5EF4-FFF2-40B4-BE49-F238E27FC236}">
                <a16:creationId xmlns:a16="http://schemas.microsoft.com/office/drawing/2014/main" id="{5BD0CA06-844E-9347-B156-8EC5FA3698AA}"/>
              </a:ext>
            </a:extLst>
          </p:cNvPr>
          <p:cNvSpPr/>
          <p:nvPr/>
        </p:nvSpPr>
        <p:spPr>
          <a:xfrm>
            <a:off x="8945943" y="2370370"/>
            <a:ext cx="937093" cy="534519"/>
          </a:xfrm>
          <a:prstGeom prst="round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6E87505-CCD9-2B4F-AB7F-B4347C7880C5}"/>
              </a:ext>
            </a:extLst>
          </p:cNvPr>
          <p:cNvSpPr/>
          <p:nvPr/>
        </p:nvSpPr>
        <p:spPr>
          <a:xfrm>
            <a:off x="8983430" y="2984962"/>
            <a:ext cx="1060173" cy="619657"/>
          </a:xfrm>
          <a:prstGeom prst="round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4C37BF8F-6429-3142-A1D5-34F485EFE551}"/>
              </a:ext>
            </a:extLst>
          </p:cNvPr>
          <p:cNvSpPr/>
          <p:nvPr/>
        </p:nvSpPr>
        <p:spPr>
          <a:xfrm>
            <a:off x="9171957" y="3668279"/>
            <a:ext cx="961600" cy="619657"/>
          </a:xfrm>
          <a:prstGeom prst="round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FF583494-728A-C341-A475-045BB9DE8C86}"/>
              </a:ext>
            </a:extLst>
          </p:cNvPr>
          <p:cNvSpPr/>
          <p:nvPr/>
        </p:nvSpPr>
        <p:spPr>
          <a:xfrm>
            <a:off x="8078788" y="4629266"/>
            <a:ext cx="613912" cy="468827"/>
          </a:xfrm>
          <a:prstGeom prst="round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a:extLst>
              <a:ext uri="{FF2B5EF4-FFF2-40B4-BE49-F238E27FC236}">
                <a16:creationId xmlns:a16="http://schemas.microsoft.com/office/drawing/2014/main" id="{52D1AB83-CEB7-5A44-AA40-93CB2F714ADC}"/>
              </a:ext>
            </a:extLst>
          </p:cNvPr>
          <p:cNvSpPr>
            <a:spLocks noGrp="1"/>
          </p:cNvSpPr>
          <p:nvPr>
            <p:ph type="sldNum" sz="quarter" idx="12"/>
          </p:nvPr>
        </p:nvSpPr>
        <p:spPr/>
        <p:txBody>
          <a:bodyPr/>
          <a:lstStyle/>
          <a:p>
            <a:fld id="{B01C7F42-01BB-EC42-87EF-9DD0C0F1E0E3}" type="slidenum">
              <a:rPr lang="en-US" smtClean="0"/>
              <a:t>18</a:t>
            </a:fld>
            <a:endParaRPr lang="en-US" dirty="0"/>
          </a:p>
        </p:txBody>
      </p:sp>
      <p:sp>
        <p:nvSpPr>
          <p:cNvPr id="15" name="TextBox 14">
            <a:extLst>
              <a:ext uri="{FF2B5EF4-FFF2-40B4-BE49-F238E27FC236}">
                <a16:creationId xmlns:a16="http://schemas.microsoft.com/office/drawing/2014/main" id="{AD4AD60C-BE6E-A74F-A29D-59E9C9A23956}"/>
              </a:ext>
            </a:extLst>
          </p:cNvPr>
          <p:cNvSpPr txBox="1"/>
          <p:nvPr/>
        </p:nvSpPr>
        <p:spPr>
          <a:xfrm>
            <a:off x="2946568" y="2097876"/>
            <a:ext cx="1261421" cy="492443"/>
          </a:xfrm>
          <a:prstGeom prst="rect">
            <a:avLst/>
          </a:prstGeom>
          <a:noFill/>
        </p:spPr>
        <p:txBody>
          <a:bodyPr wrap="square" rtlCol="0">
            <a:spAutoFit/>
          </a:bodyPr>
          <a:lstStyle/>
          <a:p>
            <a:pPr algn="ctr"/>
            <a:r>
              <a:rPr lang="en-US" altLang="zh-CN" sz="2600" dirty="0"/>
              <a:t>LSTM</a:t>
            </a:r>
            <a:endParaRPr lang="en-US" sz="2600" dirty="0"/>
          </a:p>
        </p:txBody>
      </p:sp>
      <p:sp>
        <p:nvSpPr>
          <p:cNvPr id="17" name="TextBox 16">
            <a:extLst>
              <a:ext uri="{FF2B5EF4-FFF2-40B4-BE49-F238E27FC236}">
                <a16:creationId xmlns:a16="http://schemas.microsoft.com/office/drawing/2014/main" id="{90943C3F-3717-EA44-8FCF-2FA7EAB27045}"/>
              </a:ext>
            </a:extLst>
          </p:cNvPr>
          <p:cNvSpPr txBox="1"/>
          <p:nvPr/>
        </p:nvSpPr>
        <p:spPr>
          <a:xfrm>
            <a:off x="7984011" y="1950803"/>
            <a:ext cx="2273170" cy="492443"/>
          </a:xfrm>
          <a:prstGeom prst="rect">
            <a:avLst/>
          </a:prstGeom>
          <a:noFill/>
        </p:spPr>
        <p:txBody>
          <a:bodyPr wrap="square" rtlCol="0">
            <a:spAutoFit/>
          </a:bodyPr>
          <a:lstStyle/>
          <a:p>
            <a:pPr algn="ctr"/>
            <a:r>
              <a:rPr lang="en-US" altLang="zh-CN" sz="2600" dirty="0"/>
              <a:t>Our</a:t>
            </a:r>
            <a:r>
              <a:rPr lang="zh-CN" altLang="en-US" sz="2600" dirty="0"/>
              <a:t> </a:t>
            </a:r>
            <a:r>
              <a:rPr lang="en-US" altLang="zh-CN" sz="2600" dirty="0"/>
              <a:t>Model</a:t>
            </a:r>
            <a:endParaRPr lang="en-US" sz="2600" dirty="0"/>
          </a:p>
        </p:txBody>
      </p:sp>
      <p:sp>
        <p:nvSpPr>
          <p:cNvPr id="19" name="TextBox 18">
            <a:extLst>
              <a:ext uri="{FF2B5EF4-FFF2-40B4-BE49-F238E27FC236}">
                <a16:creationId xmlns:a16="http://schemas.microsoft.com/office/drawing/2014/main" id="{6B7CB590-9607-6347-B890-D318938B51B1}"/>
              </a:ext>
            </a:extLst>
          </p:cNvPr>
          <p:cNvSpPr txBox="1"/>
          <p:nvPr/>
        </p:nvSpPr>
        <p:spPr>
          <a:xfrm>
            <a:off x="755373" y="1624329"/>
            <a:ext cx="5497509" cy="954107"/>
          </a:xfrm>
          <a:prstGeom prst="rect">
            <a:avLst/>
          </a:prstGeom>
          <a:noFill/>
        </p:spPr>
        <p:txBody>
          <a:bodyPr wrap="square" rtlCol="0">
            <a:spAutoFit/>
          </a:bodyPr>
          <a:lstStyle/>
          <a:p>
            <a:pPr marL="457200" indent="-457200">
              <a:buFont typeface="Wingdings" pitchFamily="2" charset="2"/>
              <a:buChar char="Ø"/>
            </a:pPr>
            <a:r>
              <a:rPr lang="en-US" altLang="zh-CN" sz="2800" dirty="0"/>
              <a:t>Architecture</a:t>
            </a:r>
            <a:r>
              <a:rPr lang="zh-CN" altLang="en-US" sz="2800" dirty="0"/>
              <a:t> </a:t>
            </a:r>
            <a:r>
              <a:rPr lang="en-US" altLang="zh-CN" sz="2800" dirty="0"/>
              <a:t>Details:</a:t>
            </a:r>
          </a:p>
          <a:p>
            <a:pPr marL="673200" indent="-457200">
              <a:buFont typeface="Wingdings" pitchFamily="2" charset="2"/>
              <a:buChar char="Ø"/>
            </a:pPr>
            <a:endParaRPr lang="en-US" altLang="zh-CN" sz="2800" dirty="0"/>
          </a:p>
        </p:txBody>
      </p:sp>
    </p:spTree>
    <p:extLst>
      <p:ext uri="{BB962C8B-B14F-4D97-AF65-F5344CB8AC3E}">
        <p14:creationId xmlns:p14="http://schemas.microsoft.com/office/powerpoint/2010/main" val="1426153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Input</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755372" y="1624329"/>
            <a:ext cx="11264349" cy="3970318"/>
          </a:xfrm>
          <a:prstGeom prst="rect">
            <a:avLst/>
          </a:prstGeom>
          <a:noFill/>
        </p:spPr>
        <p:txBody>
          <a:bodyPr wrap="square" rtlCol="0">
            <a:spAutoFit/>
          </a:bodyPr>
          <a:lstStyle/>
          <a:p>
            <a:pPr marL="457200" indent="-457200">
              <a:buFont typeface="Wingdings" pitchFamily="2" charset="2"/>
              <a:buChar char="Ø"/>
            </a:pPr>
            <a:r>
              <a:rPr lang="en-US" altLang="zh-CN" sz="2800" dirty="0"/>
              <a:t>Node</a:t>
            </a:r>
            <a:r>
              <a:rPr lang="zh-CN" altLang="en-US" sz="2800" dirty="0"/>
              <a:t> </a:t>
            </a:r>
            <a:r>
              <a:rPr lang="en-US" altLang="zh-CN" sz="2800" dirty="0"/>
              <a:t>Feature</a:t>
            </a:r>
            <a:r>
              <a:rPr lang="zh-CN" altLang="en-US" sz="2800" dirty="0"/>
              <a:t> </a:t>
            </a:r>
            <a:r>
              <a:rPr lang="en-US" altLang="zh-CN" sz="2800" dirty="0"/>
              <a:t>Vector</a:t>
            </a:r>
          </a:p>
          <a:p>
            <a:pPr marL="900000" indent="-457200">
              <a:buFont typeface="Courier New" panose="02070309020205020404" pitchFamily="49" charset="0"/>
              <a:buChar char="o"/>
            </a:pPr>
            <a:r>
              <a:rPr lang="en-US" altLang="zh-CN" sz="2800" dirty="0"/>
              <a:t>Natural</a:t>
            </a:r>
            <a:r>
              <a:rPr lang="zh-CN" altLang="en-US" sz="2800" dirty="0"/>
              <a:t> </a:t>
            </a:r>
            <a:r>
              <a:rPr lang="en-US" altLang="zh-CN" sz="2800" dirty="0"/>
              <a:t>choice:</a:t>
            </a:r>
            <a:r>
              <a:rPr lang="zh-CN" altLang="en-US" sz="2800" dirty="0"/>
              <a:t> </a:t>
            </a:r>
            <a:r>
              <a:rPr lang="en-US" altLang="zh-CN" sz="2800" dirty="0"/>
              <a:t>node</a:t>
            </a:r>
            <a:r>
              <a:rPr lang="zh-CN" altLang="en-US" sz="2800" dirty="0"/>
              <a:t> </a:t>
            </a:r>
            <a:r>
              <a:rPr lang="en-US" altLang="zh-CN" sz="2800" dirty="0"/>
              <a:t>embedding</a:t>
            </a:r>
          </a:p>
          <a:p>
            <a:endParaRPr lang="en-US" altLang="zh-CN" sz="2800" dirty="0"/>
          </a:p>
          <a:p>
            <a:r>
              <a:rPr lang="zh-CN" altLang="en-US" sz="2800" dirty="0"/>
              <a:t> </a:t>
            </a:r>
            <a:endParaRPr lang="en-HK" altLang="zh-CN" sz="2800" dirty="0"/>
          </a:p>
          <a:p>
            <a:endParaRPr lang="en-HK" altLang="zh-CN" sz="2800" dirty="0"/>
          </a:p>
          <a:p>
            <a:pPr marL="900000" indent="-457200">
              <a:buFont typeface="Courier New" panose="02070309020205020404" pitchFamily="49" charset="0"/>
              <a:buChar char="o"/>
            </a:pPr>
            <a:r>
              <a:rPr lang="en-US" altLang="zh-CN" sz="2800" b="1" dirty="0"/>
              <a:t>A</a:t>
            </a:r>
            <a:r>
              <a:rPr lang="en-HK" altLang="zh-CN" sz="2800" b="1" dirty="0"/>
              <a:t> fixed-length adjacency vector</a:t>
            </a:r>
            <a:r>
              <a:rPr lang="zh-CN" altLang="en-US" sz="2800" b="1" dirty="0"/>
              <a:t> </a:t>
            </a:r>
            <a:r>
              <a:rPr lang="en-US" altLang="zh-CN" sz="2800" dirty="0"/>
              <a:t>encoding</a:t>
            </a:r>
            <a:r>
              <a:rPr lang="zh-CN" altLang="en-US" sz="2800" dirty="0"/>
              <a:t> </a:t>
            </a:r>
            <a:r>
              <a:rPr lang="en-US" altLang="zh-CN" sz="2800" dirty="0"/>
              <a:t>the</a:t>
            </a:r>
            <a:r>
              <a:rPr lang="zh-CN" altLang="en-US" sz="2800" dirty="0"/>
              <a:t> </a:t>
            </a:r>
            <a:r>
              <a:rPr lang="en-US" altLang="zh-CN" sz="2800" dirty="0"/>
              <a:t>connection</a:t>
            </a:r>
            <a:r>
              <a:rPr lang="zh-CN" altLang="en-US" sz="2800" dirty="0"/>
              <a:t> </a:t>
            </a:r>
            <a:r>
              <a:rPr lang="en-US" altLang="zh-CN" sz="2800" dirty="0"/>
              <a:t>information</a:t>
            </a:r>
            <a:r>
              <a:rPr lang="zh-CN" altLang="en-US" sz="2800" dirty="0"/>
              <a:t> </a:t>
            </a:r>
            <a:r>
              <a:rPr lang="en-US" altLang="zh-CN" sz="2800" dirty="0"/>
              <a:t>between</a:t>
            </a:r>
            <a:r>
              <a:rPr lang="zh-CN" altLang="en-US" sz="2800" dirty="0"/>
              <a:t> </a:t>
            </a:r>
            <a:r>
              <a:rPr lang="en-US" altLang="zh-CN" sz="2800" dirty="0"/>
              <a:t>the</a:t>
            </a:r>
            <a:r>
              <a:rPr lang="zh-CN" altLang="en-US" sz="2800" dirty="0"/>
              <a:t> </a:t>
            </a:r>
            <a:r>
              <a:rPr lang="en-US" altLang="zh-CN" sz="2800" dirty="0"/>
              <a:t>current</a:t>
            </a:r>
            <a:r>
              <a:rPr lang="zh-CN" altLang="en-US" sz="2800" dirty="0"/>
              <a:t> </a:t>
            </a:r>
            <a:r>
              <a:rPr lang="en-US" altLang="zh-CN" sz="2800" dirty="0"/>
              <a:t>node</a:t>
            </a:r>
            <a:r>
              <a:rPr lang="zh-CN" altLang="en-US" sz="2800" dirty="0"/>
              <a:t> </a:t>
            </a:r>
            <a:r>
              <a:rPr lang="en-US" altLang="zh-CN" sz="2800" dirty="0"/>
              <a:t>and</a:t>
            </a:r>
            <a:r>
              <a:rPr lang="zh-CN" altLang="en-US" sz="2800" dirty="0"/>
              <a:t> </a:t>
            </a:r>
            <a:r>
              <a:rPr lang="en-US" altLang="zh-CN" sz="2800" dirty="0"/>
              <a:t>its</a:t>
            </a:r>
            <a:r>
              <a:rPr lang="zh-CN" altLang="en-US" sz="2800" dirty="0"/>
              <a:t> </a:t>
            </a:r>
            <a:r>
              <a:rPr lang="en-US" altLang="zh-CN" sz="2800" dirty="0"/>
              <a:t>prior</a:t>
            </a:r>
            <a:r>
              <a:rPr lang="zh-CN" altLang="en-US" sz="2800" dirty="0"/>
              <a:t> </a:t>
            </a:r>
            <a:r>
              <a:rPr lang="en-US" altLang="zh-CN" sz="2800" dirty="0"/>
              <a:t>nodes.</a:t>
            </a:r>
          </a:p>
          <a:p>
            <a:pPr marL="457200" indent="-457200">
              <a:buFont typeface="Wingdings" pitchFamily="2" charset="2"/>
              <a:buChar char="Ø"/>
            </a:pPr>
            <a:endParaRPr lang="en-US" altLang="zh-CN" sz="2800" dirty="0"/>
          </a:p>
          <a:p>
            <a:endParaRPr lang="en-US" altLang="zh-CN" sz="2800" dirty="0"/>
          </a:p>
        </p:txBody>
      </p:sp>
      <p:sp>
        <p:nvSpPr>
          <p:cNvPr id="3" name="Rounded Rectangle 2">
            <a:extLst>
              <a:ext uri="{FF2B5EF4-FFF2-40B4-BE49-F238E27FC236}">
                <a16:creationId xmlns:a16="http://schemas.microsoft.com/office/drawing/2014/main" id="{3A2082A7-F4FC-6B4E-AB84-0E5DEA39F000}"/>
              </a:ext>
            </a:extLst>
          </p:cNvPr>
          <p:cNvSpPr/>
          <p:nvPr/>
        </p:nvSpPr>
        <p:spPr>
          <a:xfrm>
            <a:off x="1478071" y="2663687"/>
            <a:ext cx="10058400" cy="861391"/>
          </a:xfrm>
          <a:prstGeom prst="round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tx1"/>
                </a:solidFill>
                <a:latin typeface="Calibri" panose="020F0502020204030204" pitchFamily="34" charset="0"/>
                <a:cs typeface="Calibri" panose="020F0502020204030204" pitchFamily="34" charset="0"/>
              </a:rPr>
              <a:t>They</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mainly</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target</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at</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single</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graphs</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and</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are</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not</a:t>
            </a:r>
            <a:r>
              <a:rPr lang="zh-CN" altLang="en-US" sz="2600" b="1" dirty="0">
                <a:solidFill>
                  <a:schemeClr val="tx1"/>
                </a:solidFill>
                <a:latin typeface="Calibri" panose="020F0502020204030204" pitchFamily="34" charset="0"/>
                <a:cs typeface="Calibri" panose="020F0502020204030204" pitchFamily="34" charset="0"/>
              </a:rPr>
              <a:t> </a:t>
            </a:r>
            <a:r>
              <a:rPr lang="en-US" altLang="zh-CN" sz="2600" b="1" dirty="0">
                <a:solidFill>
                  <a:schemeClr val="tx1"/>
                </a:solidFill>
                <a:latin typeface="Calibri" panose="020F0502020204030204" pitchFamily="34" charset="0"/>
                <a:cs typeface="Calibri" panose="020F0502020204030204" pitchFamily="34" charset="0"/>
              </a:rPr>
              <a:t>able</a:t>
            </a:r>
            <a:r>
              <a:rPr lang="zh-CN" altLang="en-US" sz="2600" b="1" dirty="0">
                <a:solidFill>
                  <a:schemeClr val="tx1"/>
                </a:solidFill>
                <a:latin typeface="Calibri" panose="020F0502020204030204" pitchFamily="34" charset="0"/>
                <a:cs typeface="Calibri" panose="020F0502020204030204" pitchFamily="34" charset="0"/>
              </a:rPr>
              <a:t> </a:t>
            </a:r>
            <a:r>
              <a:rPr lang="en-HK" sz="2600" b="1" u="sng" dirty="0">
                <a:solidFill>
                  <a:srgbClr val="FF0000"/>
                </a:solidFill>
                <a:latin typeface="Calibri" panose="020F0502020204030204" pitchFamily="34" charset="0"/>
                <a:cs typeface="Calibri" panose="020F0502020204030204" pitchFamily="34" charset="0"/>
              </a:rPr>
              <a:t>to be generalized to multiple graph</a:t>
            </a:r>
            <a:r>
              <a:rPr lang="en-US" altLang="zh-CN" sz="2600" b="1" u="sng" dirty="0">
                <a:solidFill>
                  <a:srgbClr val="FF0000"/>
                </a:solidFill>
                <a:latin typeface="Calibri" panose="020F0502020204030204" pitchFamily="34" charset="0"/>
                <a:cs typeface="Calibri" panose="020F0502020204030204" pitchFamily="34" charset="0"/>
              </a:rPr>
              <a:t>s</a:t>
            </a:r>
            <a:r>
              <a:rPr lang="en-US" altLang="zh-CN" sz="2600" b="1" u="sng" baseline="30000" dirty="0">
                <a:solidFill>
                  <a:srgbClr val="FF0000"/>
                </a:solidFill>
                <a:latin typeface="Calibri" panose="020F0502020204030204" pitchFamily="34" charset="0"/>
                <a:cs typeface="Calibri" panose="020F0502020204030204" pitchFamily="34" charset="0"/>
              </a:rPr>
              <a:t>[2]</a:t>
            </a:r>
            <a:r>
              <a:rPr lang="en-US" altLang="zh-CN" sz="2600" b="1" dirty="0">
                <a:solidFill>
                  <a:schemeClr val="tx1"/>
                </a:solidFill>
                <a:latin typeface="Calibri" panose="020F0502020204030204" pitchFamily="34" charset="0"/>
                <a:cs typeface="Calibri" panose="020F0502020204030204" pitchFamily="34" charset="0"/>
              </a:rPr>
              <a:t>!</a:t>
            </a:r>
            <a:r>
              <a:rPr lang="en-HK" sz="2600" b="1" dirty="0">
                <a:solidFill>
                  <a:schemeClr val="tx1"/>
                </a:solidFill>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C0169C76-7A1D-8F46-B46D-5B300B5BB0C7}"/>
              </a:ext>
            </a:extLst>
          </p:cNvPr>
          <p:cNvSpPr txBox="1"/>
          <p:nvPr/>
        </p:nvSpPr>
        <p:spPr>
          <a:xfrm>
            <a:off x="583096" y="6149009"/>
            <a:ext cx="10469217" cy="646331"/>
          </a:xfrm>
          <a:prstGeom prst="rect">
            <a:avLst/>
          </a:prstGeom>
          <a:noFill/>
        </p:spPr>
        <p:txBody>
          <a:bodyPr wrap="square" rtlCol="0">
            <a:spAutoFit/>
          </a:bodyPr>
          <a:lstStyle/>
          <a:p>
            <a:r>
              <a:rPr lang="en-US" altLang="zh-CN" dirty="0"/>
              <a:t>[2]</a:t>
            </a:r>
            <a:r>
              <a:rPr lang="zh-CN" altLang="en-US" dirty="0"/>
              <a:t> </a:t>
            </a:r>
            <a:r>
              <a:rPr lang="en-HK" dirty="0"/>
              <a:t>M. </a:t>
            </a:r>
            <a:r>
              <a:rPr lang="en-HK" dirty="0" err="1"/>
              <a:t>Heimann</a:t>
            </a:r>
            <a:r>
              <a:rPr lang="en-HK" dirty="0"/>
              <a:t> and D. </a:t>
            </a:r>
            <a:r>
              <a:rPr lang="en-HK" dirty="0" err="1"/>
              <a:t>Koutra</a:t>
            </a:r>
            <a:r>
              <a:rPr lang="en-HK" dirty="0"/>
              <a:t>. On generalizing neural node embedding methods to multi-network problems. In </a:t>
            </a:r>
            <a:r>
              <a:rPr lang="en-HK" i="1" dirty="0"/>
              <a:t>KDD MLG Workshop</a:t>
            </a:r>
            <a:r>
              <a:rPr lang="en-HK" dirty="0"/>
              <a:t>, 2017. </a:t>
            </a:r>
          </a:p>
        </p:txBody>
      </p:sp>
      <p:sp>
        <p:nvSpPr>
          <p:cNvPr id="6" name="Slide Number Placeholder 5">
            <a:extLst>
              <a:ext uri="{FF2B5EF4-FFF2-40B4-BE49-F238E27FC236}">
                <a16:creationId xmlns:a16="http://schemas.microsoft.com/office/drawing/2014/main" id="{83A83026-164A-BD4F-A27F-94727152908A}"/>
              </a:ext>
            </a:extLst>
          </p:cNvPr>
          <p:cNvSpPr>
            <a:spLocks noGrp="1"/>
          </p:cNvSpPr>
          <p:nvPr>
            <p:ph type="sldNum" sz="quarter" idx="12"/>
          </p:nvPr>
        </p:nvSpPr>
        <p:spPr/>
        <p:txBody>
          <a:bodyPr/>
          <a:lstStyle/>
          <a:p>
            <a:fld id="{B01C7F42-01BB-EC42-87EF-9DD0C0F1E0E3}" type="slidenum">
              <a:rPr lang="en-US" smtClean="0"/>
              <a:t>19</a:t>
            </a:fld>
            <a:endParaRPr lang="en-US"/>
          </a:p>
        </p:txBody>
      </p:sp>
    </p:spTree>
    <p:extLst>
      <p:ext uri="{BB962C8B-B14F-4D97-AF65-F5344CB8AC3E}">
        <p14:creationId xmlns:p14="http://schemas.microsoft.com/office/powerpoint/2010/main" val="330075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00000"/>
              </a:lnSpc>
              <a:spcBef>
                <a:spcPts val="0"/>
              </a:spcBef>
              <a:buFont typeface="Wingdings" pitchFamily="2" charset="2"/>
              <a:buChar char="Ø"/>
              <a:defRPr/>
            </a:pPr>
            <a:r>
              <a:rPr lang="en-US" dirty="0"/>
              <a:t> </a:t>
            </a:r>
            <a:r>
              <a:rPr lang="en-US" altLang="zh-CN" dirty="0">
                <a:latin typeface="Calibri" panose="020F0502020204030204" pitchFamily="34" charset="0"/>
                <a:ea typeface="Arial Hebrew" charset="-79"/>
                <a:cs typeface="Calibri" panose="020F0502020204030204" pitchFamily="34" charset="0"/>
              </a:rPr>
              <a:t>Graph</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drawing</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has</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been</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extensively</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studied</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to facilitate the exploration, analysis and presentation of networks!</a:t>
            </a:r>
          </a:p>
          <a:p>
            <a:pPr marR="0" lvl="0" defTabSz="914400" eaLnBrk="1" fontAlgn="auto" latinLnBrk="0" hangingPunct="1">
              <a:lnSpc>
                <a:spcPct val="100000"/>
              </a:lnSpc>
              <a:spcBef>
                <a:spcPts val="0"/>
              </a:spcBef>
              <a:spcAft>
                <a:spcPts val="0"/>
              </a:spcAft>
              <a:buClrTx/>
              <a:buSzTx/>
              <a:buFont typeface="Wingdings" pitchFamily="2" charset="2"/>
              <a:buChar char="Ø"/>
              <a:tabLst/>
              <a:defRPr/>
            </a:pPr>
            <a:endParaRPr lang="en-US" dirty="0"/>
          </a:p>
        </p:txBody>
      </p:sp>
      <p:sp>
        <p:nvSpPr>
          <p:cNvPr id="7" name="Slide Number Placeholder 6">
            <a:extLst>
              <a:ext uri="{FF2B5EF4-FFF2-40B4-BE49-F238E27FC236}">
                <a16:creationId xmlns:a16="http://schemas.microsoft.com/office/drawing/2014/main" id="{F1370CFF-C0C8-D742-9185-1CAFE89B2CA3}"/>
              </a:ext>
            </a:extLst>
          </p:cNvPr>
          <p:cNvSpPr>
            <a:spLocks noGrp="1"/>
          </p:cNvSpPr>
          <p:nvPr>
            <p:ph type="sldNum" sz="quarter" idx="12"/>
          </p:nvPr>
        </p:nvSpPr>
        <p:spPr/>
        <p:txBody>
          <a:bodyPr/>
          <a:lstStyle/>
          <a:p>
            <a:fld id="{B01C7F42-01BB-EC42-87EF-9DD0C0F1E0E3}" type="slidenum">
              <a:rPr lang="en-US" smtClean="0"/>
              <a:t>2</a:t>
            </a:fld>
            <a:endParaRPr lang="en-US"/>
          </a:p>
        </p:txBody>
      </p:sp>
      <p:sp>
        <p:nvSpPr>
          <p:cNvPr id="6" name="Title 1">
            <a:extLst>
              <a:ext uri="{FF2B5EF4-FFF2-40B4-BE49-F238E27FC236}">
                <a16:creationId xmlns:a16="http://schemas.microsoft.com/office/drawing/2014/main" id="{E16F5D8C-28B1-F445-A8F3-ABB4EF8A5A8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i="1">
                <a:latin typeface="+mn-lt"/>
              </a:rPr>
              <a:t>Motivation</a:t>
            </a:r>
            <a:endParaRPr lang="en-US" b="1" i="1" dirty="0">
              <a:latin typeface="+mn-lt"/>
            </a:endParaRPr>
          </a:p>
        </p:txBody>
      </p:sp>
      <p:pic>
        <p:nvPicPr>
          <p:cNvPr id="8" name="Picture 7">
            <a:extLst>
              <a:ext uri="{FF2B5EF4-FFF2-40B4-BE49-F238E27FC236}">
                <a16:creationId xmlns:a16="http://schemas.microsoft.com/office/drawing/2014/main" id="{2EC3E090-CD93-5644-8A02-483018E01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1197" y="3323564"/>
            <a:ext cx="3583099" cy="2582820"/>
          </a:xfrm>
          <a:prstGeom prst="rect">
            <a:avLst/>
          </a:prstGeom>
        </p:spPr>
      </p:pic>
      <p:pic>
        <p:nvPicPr>
          <p:cNvPr id="9" name="Picture 8">
            <a:extLst>
              <a:ext uri="{FF2B5EF4-FFF2-40B4-BE49-F238E27FC236}">
                <a16:creationId xmlns:a16="http://schemas.microsoft.com/office/drawing/2014/main" id="{08DE09EC-0D2D-AA49-9159-FFA97E4B4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0425" y="3323564"/>
            <a:ext cx="2661570" cy="2651821"/>
          </a:xfrm>
          <a:prstGeom prst="rect">
            <a:avLst/>
          </a:prstGeom>
        </p:spPr>
      </p:pic>
      <p:pic>
        <p:nvPicPr>
          <p:cNvPr id="10" name="Picture 9">
            <a:extLst>
              <a:ext uri="{FF2B5EF4-FFF2-40B4-BE49-F238E27FC236}">
                <a16:creationId xmlns:a16="http://schemas.microsoft.com/office/drawing/2014/main" id="{FD1AB340-C827-8945-BABF-D1C4C59C9EEF}"/>
              </a:ext>
            </a:extLst>
          </p:cNvPr>
          <p:cNvPicPr>
            <a:picLocks noChangeAspect="1"/>
          </p:cNvPicPr>
          <p:nvPr/>
        </p:nvPicPr>
        <p:blipFill>
          <a:blip r:embed="rId5"/>
          <a:stretch>
            <a:fillRect/>
          </a:stretch>
        </p:blipFill>
        <p:spPr>
          <a:xfrm>
            <a:off x="752526" y="3477154"/>
            <a:ext cx="4682225" cy="2149567"/>
          </a:xfrm>
          <a:prstGeom prst="rect">
            <a:avLst/>
          </a:prstGeom>
        </p:spPr>
      </p:pic>
    </p:spTree>
    <p:extLst>
      <p:ext uri="{BB962C8B-B14F-4D97-AF65-F5344CB8AC3E}">
        <p14:creationId xmlns:p14="http://schemas.microsoft.com/office/powerpoint/2010/main" val="3991267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Input</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755372" y="1624329"/>
            <a:ext cx="11264349" cy="5693866"/>
          </a:xfrm>
          <a:prstGeom prst="rect">
            <a:avLst/>
          </a:prstGeom>
          <a:noFill/>
        </p:spPr>
        <p:txBody>
          <a:bodyPr wrap="square" rtlCol="0">
            <a:spAutoFit/>
          </a:bodyPr>
          <a:lstStyle/>
          <a:p>
            <a:pPr marL="457200" indent="-457200">
              <a:buFont typeface="Wingdings" pitchFamily="2" charset="2"/>
              <a:buChar char="Ø"/>
            </a:pPr>
            <a:r>
              <a:rPr lang="en-US" altLang="zh-CN" sz="2800" dirty="0"/>
              <a:t>Node</a:t>
            </a:r>
            <a:r>
              <a:rPr lang="zh-CN" altLang="en-US" sz="2800" dirty="0"/>
              <a:t> </a:t>
            </a:r>
            <a:r>
              <a:rPr lang="en-US" altLang="zh-CN" sz="2800" dirty="0"/>
              <a:t>Ordering</a:t>
            </a:r>
          </a:p>
          <a:p>
            <a:pPr marL="900000" indent="-457200">
              <a:buFont typeface="Courier New" panose="02070309020205020404" pitchFamily="49" charset="0"/>
              <a:buChar char="o"/>
            </a:pPr>
            <a:r>
              <a:rPr lang="en-US" altLang="zh-CN" sz="2800" dirty="0"/>
              <a:t>Random</a:t>
            </a:r>
            <a:r>
              <a:rPr lang="zh-CN" altLang="en-US" sz="2800" dirty="0"/>
              <a:t> </a:t>
            </a:r>
            <a:r>
              <a:rPr lang="en-US" altLang="zh-CN" sz="2800" dirty="0"/>
              <a:t>ordering</a:t>
            </a:r>
          </a:p>
          <a:p>
            <a:r>
              <a:rPr lang="zh-CN" altLang="en-US" sz="2800" dirty="0"/>
              <a:t>         </a:t>
            </a:r>
            <a:r>
              <a:rPr lang="en-US" altLang="zh-CN" sz="2800" dirty="0"/>
              <a:t>The</a:t>
            </a:r>
            <a:r>
              <a:rPr lang="zh-CN" altLang="en-US" sz="2800" dirty="0"/>
              <a:t> </a:t>
            </a:r>
            <a:r>
              <a:rPr lang="en-US" altLang="zh-CN" sz="2800" dirty="0"/>
              <a:t>possible</a:t>
            </a:r>
            <a:r>
              <a:rPr lang="zh-CN" altLang="en-US" sz="2800" dirty="0"/>
              <a:t> </a:t>
            </a:r>
            <a:r>
              <a:rPr lang="en-US" altLang="zh-CN" sz="2800" dirty="0"/>
              <a:t>orderings</a:t>
            </a:r>
            <a:r>
              <a:rPr lang="zh-CN" altLang="en-US" sz="2800" dirty="0"/>
              <a:t> </a:t>
            </a:r>
            <a:r>
              <a:rPr lang="en-US" altLang="zh-CN" sz="2800" dirty="0"/>
              <a:t>for</a:t>
            </a:r>
            <a:r>
              <a:rPr lang="zh-CN" altLang="en-US" sz="2800" dirty="0"/>
              <a:t> </a:t>
            </a:r>
            <a:r>
              <a:rPr lang="en-US" altLang="zh-CN" sz="2800" dirty="0"/>
              <a:t>an</a:t>
            </a:r>
            <a:r>
              <a:rPr lang="zh-CN" altLang="en-US" sz="2800" dirty="0"/>
              <a:t> </a:t>
            </a:r>
            <a:r>
              <a:rPr lang="en-US" altLang="zh-CN" sz="2800" dirty="0"/>
              <a:t>input</a:t>
            </a:r>
            <a:r>
              <a:rPr lang="zh-CN" altLang="en-US" sz="2800" dirty="0"/>
              <a:t> </a:t>
            </a:r>
            <a:r>
              <a:rPr lang="en-US" altLang="zh-CN" sz="2800" dirty="0"/>
              <a:t>graph</a:t>
            </a:r>
            <a:r>
              <a:rPr lang="zh-CN" altLang="en-US" sz="2800" dirty="0"/>
              <a:t> </a:t>
            </a:r>
            <a:r>
              <a:rPr lang="en-US" altLang="zh-CN" sz="2800" dirty="0"/>
              <a:t>can</a:t>
            </a:r>
            <a:r>
              <a:rPr lang="zh-CN" altLang="en-US" sz="2800" dirty="0"/>
              <a:t> </a:t>
            </a:r>
            <a:r>
              <a:rPr lang="en-US" altLang="zh-CN" sz="2800" dirty="0"/>
              <a:t>be</a:t>
            </a:r>
            <a:r>
              <a:rPr lang="zh-CN" altLang="en-US" sz="2800" dirty="0"/>
              <a:t> </a:t>
            </a:r>
            <a:r>
              <a:rPr lang="en-US" altLang="zh-CN" sz="2800" dirty="0"/>
              <a:t>very</a:t>
            </a:r>
            <a:r>
              <a:rPr lang="zh-CN" altLang="en-US" sz="2800" dirty="0"/>
              <a:t> </a:t>
            </a:r>
            <a:r>
              <a:rPr lang="en-US" altLang="zh-CN" sz="2800" dirty="0"/>
              <a:t>large!</a:t>
            </a:r>
          </a:p>
          <a:p>
            <a:r>
              <a:rPr lang="zh-CN" altLang="en-US" sz="2800" dirty="0"/>
              <a:t> </a:t>
            </a:r>
            <a:endParaRPr lang="en-HK" altLang="zh-CN" sz="2800" dirty="0"/>
          </a:p>
          <a:p>
            <a:endParaRPr lang="en-HK" altLang="zh-CN" sz="2800" dirty="0"/>
          </a:p>
          <a:p>
            <a:pPr marL="900000" indent="-457200">
              <a:buFont typeface="Courier New" panose="02070309020205020404" pitchFamily="49" charset="0"/>
              <a:buChar char="o"/>
            </a:pPr>
            <a:r>
              <a:rPr lang="en-US" altLang="zh-CN" sz="2800" b="1" dirty="0"/>
              <a:t>BFS</a:t>
            </a:r>
            <a:r>
              <a:rPr lang="zh-CN" altLang="en-US" sz="2800" b="1" dirty="0"/>
              <a:t> </a:t>
            </a:r>
            <a:r>
              <a:rPr lang="en-US" altLang="zh-CN" sz="2800" b="1" dirty="0"/>
              <a:t>ordering</a:t>
            </a:r>
            <a:endParaRPr lang="en-US" altLang="zh-CN" sz="2800" dirty="0"/>
          </a:p>
          <a:p>
            <a:r>
              <a:rPr lang="zh-CN" altLang="en-US" sz="2800" dirty="0"/>
              <a:t>         </a:t>
            </a:r>
            <a:r>
              <a:rPr lang="en-US" altLang="zh-CN" sz="2800" dirty="0"/>
              <a:t>- Avoid</a:t>
            </a:r>
            <a:r>
              <a:rPr lang="zh-CN" altLang="en-US" sz="2800" dirty="0"/>
              <a:t> </a:t>
            </a:r>
            <a:r>
              <a:rPr lang="en-HK" altLang="zh-CN" sz="2800" dirty="0"/>
              <a:t>exhaustively going through all possible node permutations</a:t>
            </a:r>
          </a:p>
          <a:p>
            <a:r>
              <a:rPr lang="zh-CN" altLang="en-US" sz="2800" dirty="0"/>
              <a:t>   </a:t>
            </a:r>
            <a:endParaRPr lang="en-HK" altLang="zh-CN" sz="2800" dirty="0"/>
          </a:p>
          <a:p>
            <a:r>
              <a:rPr lang="zh-CN" altLang="en-US" sz="2800" dirty="0"/>
              <a:t>         </a:t>
            </a:r>
            <a:r>
              <a:rPr lang="en-US" altLang="zh-CN" sz="2800" dirty="0"/>
              <a:t>- There</a:t>
            </a:r>
            <a:r>
              <a:rPr lang="zh-CN" altLang="en-US" sz="2800" dirty="0"/>
              <a:t> </a:t>
            </a:r>
            <a:r>
              <a:rPr lang="en-US" altLang="zh-CN" sz="2800" dirty="0"/>
              <a:t>is</a:t>
            </a:r>
            <a:r>
              <a:rPr lang="zh-CN" altLang="en-US" sz="2800" dirty="0"/>
              <a:t> </a:t>
            </a:r>
            <a:r>
              <a:rPr lang="en-US" altLang="zh-CN" sz="2800" b="1" u="sng" dirty="0">
                <a:solidFill>
                  <a:srgbClr val="FF0000"/>
                </a:solidFill>
              </a:rPr>
              <a:t>an</a:t>
            </a:r>
            <a:r>
              <a:rPr lang="zh-CN" altLang="en-US" sz="2800" b="1" u="sng" dirty="0">
                <a:solidFill>
                  <a:srgbClr val="FF0000"/>
                </a:solidFill>
              </a:rPr>
              <a:t> </a:t>
            </a:r>
            <a:r>
              <a:rPr lang="en-US" altLang="zh-CN" sz="2800" b="1" u="sng" dirty="0">
                <a:solidFill>
                  <a:srgbClr val="FF0000"/>
                </a:solidFill>
              </a:rPr>
              <a:t>upper</a:t>
            </a:r>
            <a:r>
              <a:rPr lang="zh-CN" altLang="en-US" sz="2800" b="1" u="sng" dirty="0">
                <a:solidFill>
                  <a:srgbClr val="FF0000"/>
                </a:solidFill>
              </a:rPr>
              <a:t> </a:t>
            </a:r>
            <a:r>
              <a:rPr lang="en-US" altLang="zh-CN" sz="2800" b="1" u="sng" dirty="0">
                <a:solidFill>
                  <a:srgbClr val="FF0000"/>
                </a:solidFill>
              </a:rPr>
              <a:t>bound</a:t>
            </a:r>
            <a:r>
              <a:rPr lang="zh-CN" altLang="en-US" sz="2800" b="1" u="sng" dirty="0">
                <a:solidFill>
                  <a:srgbClr val="FF0000"/>
                </a:solidFill>
              </a:rPr>
              <a:t> </a:t>
            </a:r>
            <a:r>
              <a:rPr lang="en-US" altLang="zh-CN" sz="2800" dirty="0"/>
              <a:t>for</a:t>
            </a:r>
            <a:r>
              <a:rPr lang="zh-CN" altLang="en-US" sz="2800" dirty="0"/>
              <a:t> </a:t>
            </a:r>
            <a:r>
              <a:rPr lang="en-US" altLang="zh-CN" sz="2800" dirty="0"/>
              <a:t>the</a:t>
            </a:r>
            <a:r>
              <a:rPr lang="zh-CN" altLang="en-US" sz="2800" dirty="0"/>
              <a:t> </a:t>
            </a:r>
            <a:r>
              <a:rPr lang="en-US" altLang="zh-CN" sz="2800" dirty="0"/>
              <a:t>possible</a:t>
            </a:r>
            <a:r>
              <a:rPr lang="zh-CN" altLang="en-US" sz="2800" dirty="0"/>
              <a:t> </a:t>
            </a:r>
            <a:r>
              <a:rPr lang="en-US" altLang="zh-CN" sz="2800" dirty="0"/>
              <a:t>connection</a:t>
            </a:r>
            <a:r>
              <a:rPr lang="zh-CN" altLang="en-US" sz="2800" dirty="0"/>
              <a:t> </a:t>
            </a:r>
            <a:r>
              <a:rPr lang="en-US" altLang="zh-CN" sz="2800" dirty="0"/>
              <a:t>between</a:t>
            </a:r>
            <a:r>
              <a:rPr lang="zh-CN" altLang="en-US" sz="2800" dirty="0"/>
              <a:t> </a:t>
            </a:r>
            <a:r>
              <a:rPr lang="en-US" altLang="zh-CN" sz="2800" dirty="0"/>
              <a:t>the</a:t>
            </a:r>
            <a:r>
              <a:rPr lang="zh-CN" altLang="en-US" sz="2800" dirty="0"/>
              <a:t> </a:t>
            </a:r>
            <a:r>
              <a:rPr lang="en-US" altLang="zh-CN" sz="2800" dirty="0"/>
              <a:t>current</a:t>
            </a:r>
            <a:r>
              <a:rPr lang="zh-CN" altLang="en-US" sz="2800" dirty="0"/>
              <a:t> </a:t>
            </a:r>
            <a:r>
              <a:rPr lang="en-US" altLang="zh-CN" sz="2800" dirty="0"/>
              <a:t>node</a:t>
            </a:r>
            <a:r>
              <a:rPr lang="zh-CN" altLang="en-US" sz="2800" dirty="0"/>
              <a:t> </a:t>
            </a:r>
            <a:r>
              <a:rPr lang="en-US" altLang="zh-CN" sz="2800" dirty="0"/>
              <a:t>and</a:t>
            </a:r>
            <a:r>
              <a:rPr lang="zh-CN" altLang="en-US" sz="2800" dirty="0"/>
              <a:t> </a:t>
            </a:r>
            <a:r>
              <a:rPr lang="en-US" altLang="zh-CN" sz="2800" dirty="0"/>
              <a:t>its</a:t>
            </a:r>
            <a:r>
              <a:rPr lang="zh-CN" altLang="en-US" sz="2800" dirty="0"/>
              <a:t> </a:t>
            </a:r>
            <a:r>
              <a:rPr lang="en-US" altLang="zh-CN" sz="2800" dirty="0"/>
              <a:t>prior</a:t>
            </a:r>
            <a:r>
              <a:rPr lang="zh-CN" altLang="en-US" sz="2800" dirty="0"/>
              <a:t> </a:t>
            </a:r>
            <a:r>
              <a:rPr lang="en-US" altLang="zh-CN" sz="2800" dirty="0"/>
              <a:t>furthest</a:t>
            </a:r>
            <a:r>
              <a:rPr lang="zh-CN" altLang="en-US" sz="2800" dirty="0"/>
              <a:t> </a:t>
            </a:r>
            <a:r>
              <a:rPr lang="en-US" altLang="zh-CN" sz="2800" dirty="0"/>
              <a:t>nodes</a:t>
            </a:r>
            <a:r>
              <a:rPr lang="zh-CN" altLang="en-US" sz="2800" dirty="0"/>
              <a:t> </a:t>
            </a:r>
            <a:r>
              <a:rPr lang="en-US" altLang="zh-CN" sz="2800" dirty="0"/>
              <a:t>along</a:t>
            </a:r>
            <a:r>
              <a:rPr lang="zh-CN" altLang="en-US" sz="2800" dirty="0"/>
              <a:t> </a:t>
            </a:r>
            <a:r>
              <a:rPr lang="en-US" altLang="zh-CN" sz="2800" dirty="0"/>
              <a:t>the</a:t>
            </a:r>
            <a:r>
              <a:rPr lang="zh-CN" altLang="en-US" sz="2800" dirty="0"/>
              <a:t> </a:t>
            </a:r>
            <a:r>
              <a:rPr lang="en-US" altLang="zh-CN" sz="2800" dirty="0"/>
              <a:t>BFS</a:t>
            </a:r>
            <a:r>
              <a:rPr lang="zh-CN" altLang="en-US" sz="2800" dirty="0"/>
              <a:t> </a:t>
            </a:r>
            <a:r>
              <a:rPr lang="en-US" altLang="zh-CN" sz="2800" dirty="0"/>
              <a:t>sequence</a:t>
            </a:r>
            <a:r>
              <a:rPr lang="en-US" altLang="zh-CN" sz="2800" baseline="30000" dirty="0"/>
              <a:t>[1]</a:t>
            </a:r>
            <a:r>
              <a:rPr lang="en-US" altLang="zh-CN" sz="2800" dirty="0"/>
              <a:t>!</a:t>
            </a:r>
            <a:r>
              <a:rPr lang="zh-CN" altLang="en-US" sz="2800" dirty="0"/>
              <a:t>  </a:t>
            </a:r>
            <a:endParaRPr lang="en-US" altLang="zh-CN" sz="2800" dirty="0"/>
          </a:p>
          <a:p>
            <a:r>
              <a:rPr lang="zh-CN" altLang="en-US" sz="2800" dirty="0"/>
              <a:t>        </a:t>
            </a:r>
            <a:endParaRPr lang="en-US" altLang="zh-CN" sz="2800" dirty="0"/>
          </a:p>
          <a:p>
            <a:pPr marL="457200" indent="-457200">
              <a:buFont typeface="Wingdings" pitchFamily="2" charset="2"/>
              <a:buChar char="Ø"/>
            </a:pPr>
            <a:endParaRPr lang="en-US" altLang="zh-CN" sz="2800" dirty="0"/>
          </a:p>
          <a:p>
            <a:endParaRPr lang="en-US" altLang="zh-CN" sz="2800" dirty="0"/>
          </a:p>
        </p:txBody>
      </p:sp>
      <p:sp>
        <p:nvSpPr>
          <p:cNvPr id="14" name="TextBox 13">
            <a:extLst>
              <a:ext uri="{FF2B5EF4-FFF2-40B4-BE49-F238E27FC236}">
                <a16:creationId xmlns:a16="http://schemas.microsoft.com/office/drawing/2014/main" id="{A1493DAE-479D-9D46-BB1F-153EA3657EB8}"/>
              </a:ext>
            </a:extLst>
          </p:cNvPr>
          <p:cNvSpPr txBox="1"/>
          <p:nvPr/>
        </p:nvSpPr>
        <p:spPr>
          <a:xfrm>
            <a:off x="172279" y="6268279"/>
            <a:ext cx="11767931" cy="646331"/>
          </a:xfrm>
          <a:prstGeom prst="rect">
            <a:avLst/>
          </a:prstGeom>
          <a:noFill/>
        </p:spPr>
        <p:txBody>
          <a:bodyPr wrap="square" rtlCol="0">
            <a:spAutoFit/>
          </a:bodyPr>
          <a:lstStyle/>
          <a:p>
            <a:r>
              <a:rPr lang="en-US" altLang="zh-CN" dirty="0"/>
              <a:t>[1]</a:t>
            </a:r>
            <a:r>
              <a:rPr lang="zh-CN" altLang="en-US" dirty="0"/>
              <a:t> </a:t>
            </a:r>
            <a:r>
              <a:rPr lang="en-HK" dirty="0"/>
              <a:t>J. You, R. Ying, X. Ren, W. L. Hamilton, and J. </a:t>
            </a:r>
            <a:r>
              <a:rPr lang="en-HK" dirty="0" err="1"/>
              <a:t>Leskovec</a:t>
            </a:r>
            <a:r>
              <a:rPr lang="en-HK" dirty="0"/>
              <a:t>. </a:t>
            </a:r>
            <a:r>
              <a:rPr lang="en-HK" dirty="0" err="1"/>
              <a:t>Graphrnn</a:t>
            </a:r>
            <a:r>
              <a:rPr lang="en-HK" dirty="0"/>
              <a:t>: a deep generative model for graphs. In </a:t>
            </a:r>
            <a:r>
              <a:rPr lang="en-HK" i="1" dirty="0"/>
              <a:t>Proceedings of the 35th International Conference on Machine Learning</a:t>
            </a:r>
            <a:r>
              <a:rPr lang="en-HK" dirty="0"/>
              <a:t>, 2018. </a:t>
            </a:r>
          </a:p>
        </p:txBody>
      </p:sp>
      <p:sp>
        <p:nvSpPr>
          <p:cNvPr id="7" name="Slide Number Placeholder 6">
            <a:extLst>
              <a:ext uri="{FF2B5EF4-FFF2-40B4-BE49-F238E27FC236}">
                <a16:creationId xmlns:a16="http://schemas.microsoft.com/office/drawing/2014/main" id="{87E8B139-661E-2E49-A035-C189594DAF78}"/>
              </a:ext>
            </a:extLst>
          </p:cNvPr>
          <p:cNvSpPr>
            <a:spLocks noGrp="1"/>
          </p:cNvSpPr>
          <p:nvPr>
            <p:ph type="sldNum" sz="quarter" idx="12"/>
          </p:nvPr>
        </p:nvSpPr>
        <p:spPr/>
        <p:txBody>
          <a:bodyPr/>
          <a:lstStyle/>
          <a:p>
            <a:fld id="{B01C7F42-01BB-EC42-87EF-9DD0C0F1E0E3}" type="slidenum">
              <a:rPr lang="en-US" smtClean="0"/>
              <a:t>20</a:t>
            </a:fld>
            <a:endParaRPr lang="en-US"/>
          </a:p>
        </p:txBody>
      </p:sp>
    </p:spTree>
    <p:extLst>
      <p:ext uri="{BB962C8B-B14F-4D97-AF65-F5344CB8AC3E}">
        <p14:creationId xmlns:p14="http://schemas.microsoft.com/office/powerpoint/2010/main" val="379708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Model Input</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755372" y="1624329"/>
            <a:ext cx="11264349" cy="1384995"/>
          </a:xfrm>
          <a:prstGeom prst="rect">
            <a:avLst/>
          </a:prstGeom>
          <a:noFill/>
        </p:spPr>
        <p:txBody>
          <a:bodyPr wrap="square" rtlCol="0">
            <a:spAutoFit/>
          </a:bodyPr>
          <a:lstStyle/>
          <a:p>
            <a:r>
              <a:rPr lang="zh-CN" altLang="en-US" sz="2800" dirty="0"/>
              <a:t>        </a:t>
            </a:r>
            <a:endParaRPr lang="en-US" altLang="zh-CN" sz="2800" dirty="0"/>
          </a:p>
          <a:p>
            <a:pPr marL="457200" indent="-457200">
              <a:buFont typeface="Wingdings" pitchFamily="2" charset="2"/>
              <a:buChar char="Ø"/>
            </a:pPr>
            <a:endParaRPr lang="en-US" altLang="zh-CN" sz="2800" dirty="0"/>
          </a:p>
          <a:p>
            <a:endParaRPr lang="en-US" altLang="zh-CN" sz="2800" dirty="0"/>
          </a:p>
        </p:txBody>
      </p:sp>
      <p:pic>
        <p:nvPicPr>
          <p:cNvPr id="6" name="Picture 5">
            <a:extLst>
              <a:ext uri="{FF2B5EF4-FFF2-40B4-BE49-F238E27FC236}">
                <a16:creationId xmlns:a16="http://schemas.microsoft.com/office/drawing/2014/main" id="{2B2E2D3D-A9CC-904B-8663-1578E39D1381}"/>
              </a:ext>
            </a:extLst>
          </p:cNvPr>
          <p:cNvPicPr>
            <a:picLocks noChangeAspect="1"/>
          </p:cNvPicPr>
          <p:nvPr/>
        </p:nvPicPr>
        <p:blipFill>
          <a:blip r:embed="rId3"/>
          <a:stretch>
            <a:fillRect/>
          </a:stretch>
        </p:blipFill>
        <p:spPr>
          <a:xfrm>
            <a:off x="2614976" y="1406494"/>
            <a:ext cx="5800155" cy="5253475"/>
          </a:xfrm>
          <a:prstGeom prst="rect">
            <a:avLst/>
          </a:prstGeom>
        </p:spPr>
      </p:pic>
      <p:sp>
        <p:nvSpPr>
          <p:cNvPr id="3" name="Slide Number Placeholder 2">
            <a:extLst>
              <a:ext uri="{FF2B5EF4-FFF2-40B4-BE49-F238E27FC236}">
                <a16:creationId xmlns:a16="http://schemas.microsoft.com/office/drawing/2014/main" id="{27DADADE-F25B-3942-BCC0-C938AA26D281}"/>
              </a:ext>
            </a:extLst>
          </p:cNvPr>
          <p:cNvSpPr>
            <a:spLocks noGrp="1"/>
          </p:cNvSpPr>
          <p:nvPr>
            <p:ph type="sldNum" sz="quarter" idx="12"/>
          </p:nvPr>
        </p:nvSpPr>
        <p:spPr/>
        <p:txBody>
          <a:bodyPr/>
          <a:lstStyle/>
          <a:p>
            <a:fld id="{B01C7F42-01BB-EC42-87EF-9DD0C0F1E0E3}" type="slidenum">
              <a:rPr lang="en-US" smtClean="0"/>
              <a:t>21</a:t>
            </a:fld>
            <a:endParaRPr lang="en-US"/>
          </a:p>
        </p:txBody>
      </p:sp>
    </p:spTree>
    <p:extLst>
      <p:ext uri="{BB962C8B-B14F-4D97-AF65-F5344CB8AC3E}">
        <p14:creationId xmlns:p14="http://schemas.microsoft.com/office/powerpoint/2010/main" val="654801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Loss</a:t>
            </a:r>
            <a:r>
              <a:rPr lang="zh-CN" altLang="en-US" b="1" i="1" dirty="0">
                <a:latin typeface="+mn-lt"/>
              </a:rPr>
              <a:t> </a:t>
            </a:r>
            <a:r>
              <a:rPr lang="en-US" altLang="zh-CN" b="1" i="1" dirty="0">
                <a:latin typeface="+mn-lt"/>
              </a:rPr>
              <a:t>Function</a:t>
            </a:r>
            <a:r>
              <a:rPr lang="zh-CN" altLang="en-US" b="1" i="1" dirty="0">
                <a:latin typeface="+mn-lt"/>
              </a:rPr>
              <a:t> </a:t>
            </a:r>
            <a:r>
              <a:rPr lang="en-US" altLang="zh-CN" b="1" i="1" dirty="0">
                <a:latin typeface="+mn-lt"/>
              </a:rPr>
              <a:t>Design</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384313" y="1624329"/>
            <a:ext cx="11578043" cy="3539430"/>
          </a:xfrm>
          <a:prstGeom prst="rect">
            <a:avLst/>
          </a:prstGeom>
          <a:noFill/>
        </p:spPr>
        <p:txBody>
          <a:bodyPr wrap="square" rtlCol="0">
            <a:spAutoFit/>
          </a:bodyPr>
          <a:lstStyle/>
          <a:p>
            <a:pPr marL="457200" indent="-457200">
              <a:buFont typeface="Wingdings" pitchFamily="2" charset="2"/>
              <a:buChar char="Ø"/>
            </a:pPr>
            <a:r>
              <a:rPr lang="en-US" altLang="zh-CN" sz="2800" dirty="0"/>
              <a:t>Design</a:t>
            </a:r>
            <a:r>
              <a:rPr lang="zh-CN" altLang="en-US" sz="2800" dirty="0"/>
              <a:t> </a:t>
            </a:r>
            <a:r>
              <a:rPr lang="en-US" altLang="zh-CN" sz="2800" dirty="0"/>
              <a:t>Considerations</a:t>
            </a:r>
          </a:p>
          <a:p>
            <a:pPr marL="900000" indent="-457200">
              <a:buFont typeface="Courier New" panose="02070309020205020404" pitchFamily="49" charset="0"/>
              <a:buChar char="o"/>
            </a:pPr>
            <a:r>
              <a:rPr lang="en-US" altLang="zh-CN" sz="2800" dirty="0"/>
              <a:t>Make</a:t>
            </a:r>
            <a:r>
              <a:rPr lang="zh-CN" altLang="en-US" sz="2800" dirty="0"/>
              <a:t> </a:t>
            </a:r>
            <a:r>
              <a:rPr lang="en-US" altLang="zh-CN" sz="2800" dirty="0"/>
              <a:t>the</a:t>
            </a:r>
            <a:r>
              <a:rPr lang="zh-CN" altLang="en-US" sz="2800" dirty="0"/>
              <a:t> </a:t>
            </a:r>
            <a:r>
              <a:rPr lang="en-US" altLang="zh-CN" sz="2800" dirty="0"/>
              <a:t>predicted</a:t>
            </a:r>
            <a:r>
              <a:rPr lang="zh-CN" altLang="en-US" sz="2800" dirty="0"/>
              <a:t> </a:t>
            </a:r>
            <a:r>
              <a:rPr lang="en-US" altLang="zh-CN" sz="2800" dirty="0"/>
              <a:t>drawings</a:t>
            </a:r>
            <a:r>
              <a:rPr lang="zh-CN" altLang="en-US" sz="2800" dirty="0"/>
              <a:t> </a:t>
            </a:r>
            <a:r>
              <a:rPr lang="en-US" altLang="zh-CN" sz="2800" dirty="0"/>
              <a:t>as</a:t>
            </a:r>
            <a:r>
              <a:rPr lang="zh-CN" altLang="en-US" sz="2800" dirty="0"/>
              <a:t> </a:t>
            </a:r>
            <a:r>
              <a:rPr lang="en-US" altLang="zh-CN" sz="2800" b="1" u="sng" dirty="0">
                <a:solidFill>
                  <a:srgbClr val="FF0000"/>
                </a:solidFill>
              </a:rPr>
              <a:t>similar</a:t>
            </a:r>
            <a:r>
              <a:rPr lang="zh-CN" altLang="en-US" sz="2800" dirty="0"/>
              <a:t> </a:t>
            </a:r>
            <a:r>
              <a:rPr lang="en-US" altLang="zh-CN" sz="2800" dirty="0"/>
              <a:t>as</a:t>
            </a:r>
            <a:r>
              <a:rPr lang="zh-CN" altLang="en-US" sz="2800" dirty="0"/>
              <a:t> </a:t>
            </a:r>
            <a:r>
              <a:rPr lang="en-US" altLang="zh-CN" sz="2800" dirty="0"/>
              <a:t>possible</a:t>
            </a:r>
            <a:r>
              <a:rPr lang="zh-CN" altLang="en-US" sz="2800" dirty="0"/>
              <a:t> </a:t>
            </a:r>
            <a:r>
              <a:rPr lang="en-US" altLang="zh-CN" sz="2800" dirty="0"/>
              <a:t>to</a:t>
            </a:r>
            <a:r>
              <a:rPr lang="zh-CN" altLang="en-US" sz="2800" dirty="0"/>
              <a:t> </a:t>
            </a:r>
            <a:r>
              <a:rPr lang="en-US" altLang="zh-CN" sz="2800" dirty="0"/>
              <a:t>the</a:t>
            </a:r>
            <a:r>
              <a:rPr lang="zh-CN" altLang="en-US" sz="2800" dirty="0"/>
              <a:t> </a:t>
            </a:r>
            <a:r>
              <a:rPr lang="en-US" altLang="zh-CN" sz="2800" dirty="0"/>
              <a:t>drawings of ground-truth</a:t>
            </a:r>
          </a:p>
          <a:p>
            <a:pPr marL="900000" indent="-457200">
              <a:buFont typeface="Courier New" panose="02070309020205020404" pitchFamily="49" charset="0"/>
              <a:buChar char="o"/>
            </a:pPr>
            <a:r>
              <a:rPr lang="en-US" altLang="zh-CN" sz="2800" dirty="0"/>
              <a:t>The</a:t>
            </a:r>
            <a:r>
              <a:rPr lang="zh-CN" altLang="en-US" sz="2800" dirty="0"/>
              <a:t> </a:t>
            </a:r>
            <a:r>
              <a:rPr lang="en-US" altLang="zh-CN" sz="2800" dirty="0"/>
              <a:t>function</a:t>
            </a:r>
            <a:r>
              <a:rPr lang="zh-CN" altLang="en-US" sz="2800" dirty="0"/>
              <a:t> </a:t>
            </a:r>
            <a:r>
              <a:rPr lang="en-US" altLang="zh-CN" sz="2800" dirty="0"/>
              <a:t>should</a:t>
            </a:r>
            <a:r>
              <a:rPr lang="zh-CN" altLang="en-US" sz="2800" dirty="0"/>
              <a:t> </a:t>
            </a:r>
            <a:r>
              <a:rPr lang="en-US" altLang="zh-CN" sz="2800" dirty="0"/>
              <a:t>be</a:t>
            </a:r>
            <a:r>
              <a:rPr lang="zh-CN" altLang="en-US" sz="2800" dirty="0"/>
              <a:t> </a:t>
            </a:r>
            <a:r>
              <a:rPr lang="en-US" altLang="zh-CN" sz="2800" dirty="0">
                <a:solidFill>
                  <a:srgbClr val="FF0000"/>
                </a:solidFill>
              </a:rPr>
              <a:t>invariant</a:t>
            </a:r>
            <a:r>
              <a:rPr lang="zh-CN" altLang="en-US" sz="2800" dirty="0">
                <a:solidFill>
                  <a:srgbClr val="FF0000"/>
                </a:solidFill>
              </a:rPr>
              <a:t> </a:t>
            </a:r>
            <a:r>
              <a:rPr lang="en-US" altLang="zh-CN" sz="2800" dirty="0">
                <a:solidFill>
                  <a:srgbClr val="FF0000"/>
                </a:solidFill>
              </a:rPr>
              <a:t>to</a:t>
            </a:r>
            <a:r>
              <a:rPr lang="zh-CN" altLang="en-US" sz="2800" dirty="0">
                <a:solidFill>
                  <a:srgbClr val="FF0000"/>
                </a:solidFill>
              </a:rPr>
              <a:t> </a:t>
            </a:r>
            <a:r>
              <a:rPr lang="en-US" altLang="zh-CN" sz="2800" dirty="0">
                <a:solidFill>
                  <a:srgbClr val="FF0000"/>
                </a:solidFill>
              </a:rPr>
              <a:t>translation,</a:t>
            </a:r>
            <a:r>
              <a:rPr lang="zh-CN" altLang="en-US" sz="2800" dirty="0">
                <a:solidFill>
                  <a:srgbClr val="FF0000"/>
                </a:solidFill>
              </a:rPr>
              <a:t> </a:t>
            </a:r>
            <a:r>
              <a:rPr lang="en-US" altLang="zh-CN" sz="2800" dirty="0">
                <a:solidFill>
                  <a:srgbClr val="FF0000"/>
                </a:solidFill>
              </a:rPr>
              <a:t>rotation</a:t>
            </a:r>
            <a:r>
              <a:rPr lang="zh-CN" altLang="en-US" sz="2800" dirty="0">
                <a:solidFill>
                  <a:srgbClr val="FF0000"/>
                </a:solidFill>
              </a:rPr>
              <a:t> </a:t>
            </a:r>
            <a:r>
              <a:rPr lang="en-US" altLang="zh-CN" sz="2800" dirty="0">
                <a:solidFill>
                  <a:srgbClr val="FF0000"/>
                </a:solidFill>
              </a:rPr>
              <a:t>and</a:t>
            </a:r>
            <a:r>
              <a:rPr lang="zh-CN" altLang="en-US" sz="2800" dirty="0">
                <a:solidFill>
                  <a:srgbClr val="FF0000"/>
                </a:solidFill>
              </a:rPr>
              <a:t> </a:t>
            </a:r>
            <a:r>
              <a:rPr lang="en-US" altLang="zh-CN" sz="2800" dirty="0">
                <a:solidFill>
                  <a:srgbClr val="FF0000"/>
                </a:solidFill>
              </a:rPr>
              <a:t>scaling</a:t>
            </a:r>
          </a:p>
          <a:p>
            <a:endParaRPr lang="en-HK" altLang="zh-CN" sz="2800" dirty="0"/>
          </a:p>
          <a:p>
            <a:r>
              <a:rPr lang="zh-CN" altLang="en-US" sz="2800" dirty="0"/>
              <a:t>        </a:t>
            </a:r>
            <a:endParaRPr lang="en-US" altLang="zh-CN" sz="2800" dirty="0"/>
          </a:p>
          <a:p>
            <a:pPr marL="457200" indent="-457200">
              <a:buFont typeface="Wingdings" pitchFamily="2" charset="2"/>
              <a:buChar char="Ø"/>
            </a:pPr>
            <a:endParaRPr lang="en-US" altLang="zh-CN" sz="2800" dirty="0"/>
          </a:p>
          <a:p>
            <a:endParaRPr lang="en-US" altLang="zh-CN" sz="2800" dirty="0"/>
          </a:p>
        </p:txBody>
      </p:sp>
      <p:pic>
        <p:nvPicPr>
          <p:cNvPr id="4" name="Picture 3" descr="A picture containing sky, map, text&#10;&#10;Description automatically generated">
            <a:extLst>
              <a:ext uri="{FF2B5EF4-FFF2-40B4-BE49-F238E27FC236}">
                <a16:creationId xmlns:a16="http://schemas.microsoft.com/office/drawing/2014/main" id="{33664C3B-EEF9-DA49-A39B-DB6530027BC7}"/>
              </a:ext>
            </a:extLst>
          </p:cNvPr>
          <p:cNvPicPr>
            <a:picLocks noChangeAspect="1"/>
          </p:cNvPicPr>
          <p:nvPr/>
        </p:nvPicPr>
        <p:blipFill>
          <a:blip r:embed="rId3"/>
          <a:stretch>
            <a:fillRect/>
          </a:stretch>
        </p:blipFill>
        <p:spPr>
          <a:xfrm>
            <a:off x="3284091" y="3820782"/>
            <a:ext cx="5623817" cy="3033069"/>
          </a:xfrm>
          <a:prstGeom prst="rect">
            <a:avLst/>
          </a:prstGeom>
        </p:spPr>
      </p:pic>
      <p:sp>
        <p:nvSpPr>
          <p:cNvPr id="6" name="Slide Number Placeholder 5">
            <a:extLst>
              <a:ext uri="{FF2B5EF4-FFF2-40B4-BE49-F238E27FC236}">
                <a16:creationId xmlns:a16="http://schemas.microsoft.com/office/drawing/2014/main" id="{0F3BDD1D-4E39-0040-AB6C-AC7B94CCB789}"/>
              </a:ext>
            </a:extLst>
          </p:cNvPr>
          <p:cNvSpPr>
            <a:spLocks noGrp="1"/>
          </p:cNvSpPr>
          <p:nvPr>
            <p:ph type="sldNum" sz="quarter" idx="12"/>
          </p:nvPr>
        </p:nvSpPr>
        <p:spPr/>
        <p:txBody>
          <a:bodyPr/>
          <a:lstStyle/>
          <a:p>
            <a:fld id="{B01C7F42-01BB-EC42-87EF-9DD0C0F1E0E3}" type="slidenum">
              <a:rPr lang="en-US" smtClean="0"/>
              <a:t>22</a:t>
            </a:fld>
            <a:endParaRPr lang="en-US"/>
          </a:p>
        </p:txBody>
      </p:sp>
    </p:spTree>
    <p:extLst>
      <p:ext uri="{BB962C8B-B14F-4D97-AF65-F5344CB8AC3E}">
        <p14:creationId xmlns:p14="http://schemas.microsoft.com/office/powerpoint/2010/main" val="2901896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err="1">
                <a:latin typeface="+mn-lt"/>
              </a:rPr>
              <a:t>DeepDrawing</a:t>
            </a:r>
            <a:r>
              <a:rPr lang="en-US" altLang="zh-CN" b="1" i="1" dirty="0">
                <a:latin typeface="+mn-lt"/>
              </a:rPr>
              <a:t> – Loss</a:t>
            </a:r>
            <a:r>
              <a:rPr lang="zh-CN" altLang="en-US" b="1" i="1" dirty="0">
                <a:latin typeface="+mn-lt"/>
              </a:rPr>
              <a:t> </a:t>
            </a:r>
            <a:r>
              <a:rPr lang="en-US" altLang="zh-CN" b="1" i="1" dirty="0">
                <a:latin typeface="+mn-lt"/>
              </a:rPr>
              <a:t>Function</a:t>
            </a:r>
            <a:r>
              <a:rPr lang="zh-CN" altLang="en-US" b="1" i="1" dirty="0">
                <a:latin typeface="+mn-lt"/>
              </a:rPr>
              <a:t> </a:t>
            </a:r>
            <a:r>
              <a:rPr lang="en-US" altLang="zh-CN" b="1" i="1" dirty="0">
                <a:latin typeface="+mn-lt"/>
              </a:rPr>
              <a:t>Design</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5262979"/>
          </a:xfrm>
          <a:prstGeom prst="rect">
            <a:avLst/>
          </a:prstGeom>
          <a:noFill/>
        </p:spPr>
        <p:txBody>
          <a:bodyPr wrap="square" rtlCol="0">
            <a:spAutoFit/>
          </a:bodyPr>
          <a:lstStyle/>
          <a:p>
            <a:pPr marL="457200" indent="-457200">
              <a:buFont typeface="Wingdings" pitchFamily="2" charset="2"/>
              <a:buChar char="Ø"/>
            </a:pPr>
            <a:r>
              <a:rPr lang="en-US" altLang="zh-CN" sz="2800" dirty="0"/>
              <a:t>Procrustes Statistic</a:t>
            </a:r>
          </a:p>
          <a:p>
            <a:endParaRPr lang="en-HK" altLang="zh-CN" sz="2800" dirty="0"/>
          </a:p>
          <a:p>
            <a:endParaRPr lang="en-HK" altLang="zh-CN" sz="2800" dirty="0"/>
          </a:p>
          <a:p>
            <a:endParaRPr lang="en-HK" altLang="zh-CN" sz="2800" dirty="0"/>
          </a:p>
          <a:p>
            <a:endParaRPr lang="en-HK" altLang="zh-CN" sz="2800" dirty="0"/>
          </a:p>
          <a:p>
            <a:endParaRPr lang="en-HK" altLang="zh-CN" sz="2800" dirty="0"/>
          </a:p>
          <a:p>
            <a:endParaRPr lang="en-HK" altLang="zh-CN" sz="2800" dirty="0"/>
          </a:p>
          <a:p>
            <a:pPr marL="900000" indent="-457200">
              <a:buFont typeface="Courier New" panose="02070309020205020404" pitchFamily="49" charset="0"/>
              <a:buChar char="o"/>
            </a:pPr>
            <a:r>
              <a:rPr lang="en-US" altLang="zh-CN" sz="2800" dirty="0"/>
              <a:t>It</a:t>
            </a:r>
            <a:r>
              <a:rPr lang="zh-CN" altLang="en-US" sz="2800" dirty="0"/>
              <a:t> </a:t>
            </a:r>
            <a:r>
              <a:rPr lang="en-US" altLang="zh-CN" sz="2800" dirty="0"/>
              <a:t>is</a:t>
            </a:r>
            <a:r>
              <a:rPr lang="zh-CN" altLang="en-US" sz="2800" dirty="0"/>
              <a:t> </a:t>
            </a:r>
            <a:r>
              <a:rPr lang="en-US" altLang="zh-CN" sz="2800" dirty="0"/>
              <a:t>transformation-invariant</a:t>
            </a:r>
            <a:endParaRPr lang="en-HK" altLang="zh-CN" sz="2800" dirty="0"/>
          </a:p>
          <a:p>
            <a:pPr marL="900000" indent="-457200">
              <a:buFont typeface="Courier New" panose="02070309020205020404" pitchFamily="49" charset="0"/>
              <a:buChar char="o"/>
            </a:pPr>
            <a:r>
              <a:rPr lang="en-US" altLang="zh-CN" sz="2800" dirty="0"/>
              <a:t>It</a:t>
            </a:r>
            <a:r>
              <a:rPr lang="zh-CN" altLang="en-US" sz="2800" dirty="0"/>
              <a:t> </a:t>
            </a:r>
            <a:r>
              <a:rPr lang="en-US" altLang="zh-CN" sz="2800" dirty="0"/>
              <a:t>is</a:t>
            </a:r>
            <a:r>
              <a:rPr lang="zh-CN" altLang="en-US" sz="2800" dirty="0"/>
              <a:t> </a:t>
            </a:r>
            <a:r>
              <a:rPr lang="en-US" altLang="zh-CN" sz="2800" dirty="0"/>
              <a:t>between</a:t>
            </a:r>
            <a:r>
              <a:rPr lang="zh-CN" altLang="en-US" sz="2800" dirty="0"/>
              <a:t> </a:t>
            </a:r>
            <a:r>
              <a:rPr lang="en-US" altLang="zh-CN" sz="2800" dirty="0"/>
              <a:t>0</a:t>
            </a:r>
            <a:r>
              <a:rPr lang="zh-CN" altLang="en-US" sz="2800" dirty="0"/>
              <a:t> </a:t>
            </a:r>
            <a:r>
              <a:rPr lang="en-US" altLang="zh-CN" sz="2800" dirty="0"/>
              <a:t>and</a:t>
            </a:r>
            <a:r>
              <a:rPr lang="zh-CN" altLang="en-US" sz="2800" dirty="0"/>
              <a:t> </a:t>
            </a:r>
            <a:r>
              <a:rPr lang="en-US" altLang="zh-CN" sz="2800" dirty="0"/>
              <a:t>1</a:t>
            </a:r>
            <a:endParaRPr lang="en-US" altLang="zh-CN" sz="2800" dirty="0">
              <a:solidFill>
                <a:srgbClr val="FF0000"/>
              </a:solidFill>
            </a:endParaRPr>
          </a:p>
          <a:p>
            <a:pPr marL="900000" indent="-457200">
              <a:buFont typeface="Courier New" panose="02070309020205020404" pitchFamily="49" charset="0"/>
              <a:buChar char="o"/>
            </a:pPr>
            <a:r>
              <a:rPr lang="en-US" altLang="zh-CN" sz="2800" dirty="0"/>
              <a:t>Zero</a:t>
            </a:r>
            <a:r>
              <a:rPr lang="zh-CN" altLang="en-US" sz="2800" dirty="0"/>
              <a:t> </a:t>
            </a:r>
            <a:r>
              <a:rPr lang="en-US" altLang="zh-CN" sz="2800" dirty="0"/>
              <a:t>means</a:t>
            </a:r>
            <a:r>
              <a:rPr lang="zh-CN" altLang="en-US" sz="2800" dirty="0"/>
              <a:t> </a:t>
            </a:r>
            <a:r>
              <a:rPr lang="en-US" altLang="zh-CN" sz="2800" dirty="0"/>
              <a:t>the</a:t>
            </a:r>
            <a:r>
              <a:rPr lang="zh-CN" altLang="en-US" sz="2800" dirty="0"/>
              <a:t> </a:t>
            </a:r>
            <a:r>
              <a:rPr lang="en-US" altLang="zh-CN" sz="2800" dirty="0"/>
              <a:t>drawings</a:t>
            </a:r>
            <a:r>
              <a:rPr lang="zh-CN" altLang="en-US" sz="2800" dirty="0"/>
              <a:t> </a:t>
            </a:r>
            <a:r>
              <a:rPr lang="en-US" altLang="zh-CN" sz="2800" dirty="0"/>
              <a:t>are</a:t>
            </a:r>
            <a:r>
              <a:rPr lang="zh-CN" altLang="en-US" sz="2800" dirty="0"/>
              <a:t> </a:t>
            </a:r>
            <a:r>
              <a:rPr lang="en-US" altLang="zh-CN" sz="2800" dirty="0"/>
              <a:t>exactly</a:t>
            </a:r>
            <a:r>
              <a:rPr lang="zh-CN" altLang="en-US" sz="2800" dirty="0"/>
              <a:t> </a:t>
            </a:r>
            <a:r>
              <a:rPr lang="en-US" altLang="zh-CN" sz="2800" dirty="0"/>
              <a:t>the</a:t>
            </a:r>
            <a:r>
              <a:rPr lang="zh-CN" altLang="en-US" sz="2800" dirty="0"/>
              <a:t> </a:t>
            </a:r>
            <a:r>
              <a:rPr lang="en-US" altLang="zh-CN" sz="2800" dirty="0"/>
              <a:t>same;</a:t>
            </a:r>
            <a:r>
              <a:rPr lang="zh-CN" altLang="en-US" sz="2800" dirty="0"/>
              <a:t> </a:t>
            </a:r>
            <a:r>
              <a:rPr lang="en-US" altLang="zh-CN" sz="2800" dirty="0"/>
              <a:t>while</a:t>
            </a:r>
            <a:r>
              <a:rPr lang="zh-CN" altLang="en-US" sz="2800" dirty="0"/>
              <a:t> </a:t>
            </a:r>
            <a:r>
              <a:rPr lang="en-US" altLang="zh-CN" sz="2800" dirty="0"/>
              <a:t>one</a:t>
            </a:r>
            <a:r>
              <a:rPr lang="zh-CN" altLang="en-US" sz="2800" dirty="0"/>
              <a:t> </a:t>
            </a:r>
            <a:r>
              <a:rPr lang="en-US" altLang="zh-CN" sz="2800" dirty="0"/>
              <a:t>means</a:t>
            </a:r>
            <a:r>
              <a:rPr lang="zh-CN" altLang="en-US" sz="2800" dirty="0"/>
              <a:t> </a:t>
            </a:r>
            <a:r>
              <a:rPr lang="en-US" altLang="zh-CN" sz="2800" dirty="0"/>
              <a:t>they</a:t>
            </a:r>
            <a:r>
              <a:rPr lang="zh-CN" altLang="en-US" sz="2800" dirty="0"/>
              <a:t> </a:t>
            </a:r>
            <a:r>
              <a:rPr lang="en-US" altLang="zh-CN" sz="2800" dirty="0"/>
              <a:t>are</a:t>
            </a:r>
            <a:r>
              <a:rPr lang="zh-CN" altLang="en-US" sz="2800" dirty="0"/>
              <a:t> </a:t>
            </a:r>
            <a:r>
              <a:rPr lang="en-US" altLang="zh-CN" sz="2800" dirty="0"/>
              <a:t>totally</a:t>
            </a:r>
            <a:r>
              <a:rPr lang="zh-CN" altLang="en-US" sz="2800" dirty="0"/>
              <a:t> </a:t>
            </a:r>
            <a:r>
              <a:rPr lang="en-US" altLang="zh-CN" sz="2800" dirty="0"/>
              <a:t>different</a:t>
            </a:r>
            <a:endParaRPr lang="en-US" altLang="zh-CN" sz="2800" dirty="0">
              <a:solidFill>
                <a:srgbClr val="FF0000"/>
              </a:solidFill>
            </a:endParaRPr>
          </a:p>
          <a:p>
            <a:endParaRPr lang="en-HK" altLang="zh-CN" sz="2800" dirty="0"/>
          </a:p>
        </p:txBody>
      </p:sp>
      <p:pic>
        <p:nvPicPr>
          <p:cNvPr id="3" name="Picture 2">
            <a:extLst>
              <a:ext uri="{FF2B5EF4-FFF2-40B4-BE49-F238E27FC236}">
                <a16:creationId xmlns:a16="http://schemas.microsoft.com/office/drawing/2014/main" id="{5A6323B1-9100-1842-B895-F9F97BDF65A7}"/>
              </a:ext>
            </a:extLst>
          </p:cNvPr>
          <p:cNvPicPr>
            <a:picLocks noChangeAspect="1"/>
          </p:cNvPicPr>
          <p:nvPr/>
        </p:nvPicPr>
        <p:blipFill>
          <a:blip r:embed="rId3"/>
          <a:stretch>
            <a:fillRect/>
          </a:stretch>
        </p:blipFill>
        <p:spPr>
          <a:xfrm>
            <a:off x="2851978" y="2387324"/>
            <a:ext cx="5881204" cy="1734677"/>
          </a:xfrm>
          <a:prstGeom prst="rect">
            <a:avLst/>
          </a:prstGeom>
        </p:spPr>
      </p:pic>
      <p:sp>
        <p:nvSpPr>
          <p:cNvPr id="6" name="Slide Number Placeholder 5">
            <a:extLst>
              <a:ext uri="{FF2B5EF4-FFF2-40B4-BE49-F238E27FC236}">
                <a16:creationId xmlns:a16="http://schemas.microsoft.com/office/drawing/2014/main" id="{9E027473-D027-CF4D-9792-57C1ED67F72C}"/>
              </a:ext>
            </a:extLst>
          </p:cNvPr>
          <p:cNvSpPr>
            <a:spLocks noGrp="1"/>
          </p:cNvSpPr>
          <p:nvPr>
            <p:ph type="sldNum" sz="quarter" idx="12"/>
          </p:nvPr>
        </p:nvSpPr>
        <p:spPr/>
        <p:txBody>
          <a:bodyPr/>
          <a:lstStyle/>
          <a:p>
            <a:fld id="{B01C7F42-01BB-EC42-87EF-9DD0C0F1E0E3}" type="slidenum">
              <a:rPr lang="en-US" smtClean="0"/>
              <a:t>23</a:t>
            </a:fld>
            <a:endParaRPr lang="en-US"/>
          </a:p>
        </p:txBody>
      </p:sp>
    </p:spTree>
    <p:extLst>
      <p:ext uri="{BB962C8B-B14F-4D97-AF65-F5344CB8AC3E}">
        <p14:creationId xmlns:p14="http://schemas.microsoft.com/office/powerpoint/2010/main" val="1453098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5693866"/>
          </a:xfrm>
          <a:prstGeom prst="rect">
            <a:avLst/>
          </a:prstGeom>
          <a:noFill/>
        </p:spPr>
        <p:txBody>
          <a:bodyPr wrap="square" rtlCol="0">
            <a:spAutoFit/>
          </a:bodyPr>
          <a:lstStyle/>
          <a:p>
            <a:pPr marL="457200" indent="-457200">
              <a:buFont typeface="Wingdings" pitchFamily="2" charset="2"/>
              <a:buChar char="Ø"/>
            </a:pPr>
            <a:r>
              <a:rPr lang="en-US" altLang="zh-CN" sz="2800" dirty="0"/>
              <a:t>We generate:</a:t>
            </a:r>
          </a:p>
          <a:p>
            <a:pPr marL="900000" indent="-457200">
              <a:buFont typeface="Courier New" panose="02070309020205020404" pitchFamily="49" charset="0"/>
              <a:buChar char="o"/>
            </a:pPr>
            <a:r>
              <a:rPr lang="en-US" altLang="zh-CN" sz="2800" dirty="0"/>
              <a:t>Graph</a:t>
            </a:r>
            <a:r>
              <a:rPr lang="zh-CN" altLang="en-US" sz="2800" dirty="0"/>
              <a:t> </a:t>
            </a:r>
            <a:r>
              <a:rPr lang="en-US" altLang="zh-CN" sz="2800" dirty="0"/>
              <a:t>data:</a:t>
            </a:r>
            <a:r>
              <a:rPr lang="zh-CN" altLang="en-US" sz="2800" dirty="0"/>
              <a:t> </a:t>
            </a:r>
            <a:r>
              <a:rPr lang="en-US" altLang="zh-CN" sz="2800" dirty="0"/>
              <a:t>grid</a:t>
            </a:r>
            <a:r>
              <a:rPr lang="zh-CN" altLang="en-US" sz="2800" dirty="0"/>
              <a:t> </a:t>
            </a:r>
            <a:r>
              <a:rPr lang="en-US" altLang="zh-CN" sz="2800" dirty="0"/>
              <a:t>graphs,</a:t>
            </a:r>
            <a:r>
              <a:rPr lang="zh-CN" altLang="en-US" sz="2800" dirty="0"/>
              <a:t> </a:t>
            </a:r>
            <a:r>
              <a:rPr lang="en-US" altLang="zh-CN" sz="2800" dirty="0"/>
              <a:t>star</a:t>
            </a:r>
            <a:r>
              <a:rPr lang="zh-CN" altLang="en-US" sz="2800" dirty="0"/>
              <a:t> </a:t>
            </a:r>
            <a:r>
              <a:rPr lang="en-US" altLang="zh-CN" sz="2800" dirty="0"/>
              <a:t>graphs,</a:t>
            </a:r>
            <a:r>
              <a:rPr lang="zh-CN" altLang="en-US" sz="2800" dirty="0"/>
              <a:t> </a:t>
            </a:r>
            <a:r>
              <a:rPr lang="en-US" altLang="zh-CN" sz="2800" dirty="0"/>
              <a:t>clustered</a:t>
            </a:r>
            <a:r>
              <a:rPr lang="zh-CN" altLang="en-US" sz="2800" dirty="0"/>
              <a:t> </a:t>
            </a:r>
            <a:r>
              <a:rPr lang="en-US" altLang="zh-CN" sz="2800" dirty="0"/>
              <a:t>general</a:t>
            </a:r>
            <a:r>
              <a:rPr lang="zh-CN" altLang="en-US" sz="2800" dirty="0"/>
              <a:t> </a:t>
            </a:r>
            <a:r>
              <a:rPr lang="en-US" altLang="zh-CN" sz="2800" dirty="0"/>
              <a:t>graphs</a:t>
            </a:r>
          </a:p>
          <a:p>
            <a:pPr marL="900000" indent="-457200">
              <a:buFont typeface="Courier New" panose="02070309020205020404" pitchFamily="49" charset="0"/>
              <a:buChar char="o"/>
            </a:pPr>
            <a:endParaRPr lang="en-US" altLang="zh-CN" sz="2800" dirty="0"/>
          </a:p>
          <a:p>
            <a:pPr marL="900000" indent="-457200">
              <a:buFont typeface="Courier New" panose="02070309020205020404" pitchFamily="49" charset="0"/>
              <a:buChar char="o"/>
            </a:pPr>
            <a:r>
              <a:rPr lang="en-US" altLang="zh-CN" sz="2800" dirty="0"/>
              <a:t>Graph</a:t>
            </a:r>
            <a:r>
              <a:rPr lang="zh-CN" altLang="en-US" sz="2800" dirty="0"/>
              <a:t> </a:t>
            </a:r>
            <a:r>
              <a:rPr lang="en-US" altLang="zh-CN" sz="2800" dirty="0"/>
              <a:t>drawing</a:t>
            </a:r>
            <a:r>
              <a:rPr lang="zh-CN" altLang="en-US" sz="2800" dirty="0"/>
              <a:t> </a:t>
            </a:r>
            <a:r>
              <a:rPr lang="en-US" altLang="zh-CN" sz="2800" dirty="0"/>
              <a:t>data:</a:t>
            </a:r>
            <a:r>
              <a:rPr lang="zh-CN" altLang="en-US" sz="2800" dirty="0"/>
              <a:t> </a:t>
            </a:r>
            <a:r>
              <a:rPr lang="en-US" altLang="zh-CN" sz="2800" dirty="0"/>
              <a:t>grid</a:t>
            </a:r>
            <a:r>
              <a:rPr lang="zh-CN" altLang="en-US" sz="2800" dirty="0"/>
              <a:t> </a:t>
            </a:r>
            <a:r>
              <a:rPr lang="en-US" altLang="zh-CN" sz="2800" dirty="0"/>
              <a:t>layout,</a:t>
            </a:r>
            <a:r>
              <a:rPr lang="zh-CN" altLang="en-US" sz="2800" dirty="0"/>
              <a:t> </a:t>
            </a:r>
            <a:r>
              <a:rPr lang="en-US" altLang="zh-CN" sz="2800" dirty="0"/>
              <a:t>star</a:t>
            </a:r>
            <a:r>
              <a:rPr lang="zh-CN" altLang="en-US" sz="2800" dirty="0"/>
              <a:t> </a:t>
            </a:r>
            <a:r>
              <a:rPr lang="en-US" altLang="zh-CN" sz="2800" dirty="0"/>
              <a:t>layout,</a:t>
            </a:r>
            <a:r>
              <a:rPr lang="zh-CN" altLang="en-US" sz="2800" dirty="0"/>
              <a:t> </a:t>
            </a:r>
            <a:r>
              <a:rPr lang="en-US" altLang="zh-CN" sz="2800" dirty="0"/>
              <a:t>ForceAtlas2,</a:t>
            </a:r>
            <a:r>
              <a:rPr lang="zh-CN" altLang="en-US" sz="2800" dirty="0"/>
              <a:t> </a:t>
            </a:r>
            <a:r>
              <a:rPr lang="en-US" altLang="zh-CN" sz="2800" dirty="0" err="1"/>
              <a:t>PivotMDS</a:t>
            </a:r>
            <a:endParaRPr lang="en-US" altLang="zh-CN" sz="2800" dirty="0"/>
          </a:p>
          <a:p>
            <a:pPr marL="442800"/>
            <a:r>
              <a:rPr lang="en-US" altLang="zh-CN" sz="2800" dirty="0"/>
              <a:t>             - We</a:t>
            </a:r>
            <a:r>
              <a:rPr lang="zh-CN" altLang="en-US" sz="2800" dirty="0"/>
              <a:t> </a:t>
            </a:r>
            <a:r>
              <a:rPr lang="en-US" altLang="zh-CN" sz="2800" dirty="0"/>
              <a:t>manually</a:t>
            </a:r>
            <a:r>
              <a:rPr lang="zh-CN" altLang="en-US" sz="2800" dirty="0"/>
              <a:t> </a:t>
            </a:r>
            <a:r>
              <a:rPr lang="en-US" altLang="zh-CN" sz="2800" dirty="0"/>
              <a:t>tune</a:t>
            </a:r>
            <a:r>
              <a:rPr lang="zh-CN" altLang="en-US" sz="2800" dirty="0"/>
              <a:t> </a:t>
            </a:r>
            <a:r>
              <a:rPr lang="en-US" altLang="zh-CN" sz="2800" dirty="0"/>
              <a:t>the</a:t>
            </a:r>
            <a:r>
              <a:rPr lang="zh-CN" altLang="en-US" sz="2800" dirty="0"/>
              <a:t> </a:t>
            </a:r>
            <a:r>
              <a:rPr lang="en-US" altLang="zh-CN" sz="2800" dirty="0"/>
              <a:t>parameters</a:t>
            </a:r>
            <a:r>
              <a:rPr lang="zh-CN" altLang="en-US" sz="2800" dirty="0"/>
              <a:t> </a:t>
            </a:r>
            <a:r>
              <a:rPr lang="en-US" altLang="zh-CN" sz="2800" dirty="0"/>
              <a:t>of</a:t>
            </a:r>
            <a:r>
              <a:rPr lang="zh-CN" altLang="en-US" sz="2800" dirty="0"/>
              <a:t> </a:t>
            </a:r>
            <a:r>
              <a:rPr lang="en-US" altLang="zh-CN" sz="2800" dirty="0"/>
              <a:t>the</a:t>
            </a:r>
            <a:r>
              <a:rPr lang="zh-CN" altLang="en-US" sz="2800" dirty="0"/>
              <a:t> </a:t>
            </a:r>
            <a:r>
              <a:rPr lang="en-US" altLang="zh-CN" sz="2800" dirty="0"/>
              <a:t>drawing</a:t>
            </a:r>
            <a:r>
              <a:rPr lang="zh-CN" altLang="en-US" sz="2800" dirty="0"/>
              <a:t> </a:t>
            </a:r>
            <a:r>
              <a:rPr lang="en-US" altLang="zh-CN" sz="2800" dirty="0"/>
              <a:t>algorithms</a:t>
            </a:r>
            <a:r>
              <a:rPr lang="zh-CN" altLang="en-US" sz="2800" dirty="0"/>
              <a:t> </a:t>
            </a:r>
            <a:endParaRPr lang="en-HK" altLang="zh-CN" sz="2800" dirty="0"/>
          </a:p>
          <a:p>
            <a:pPr marL="442800"/>
            <a:endParaRPr lang="en-US" altLang="zh-CN" sz="2800" dirty="0">
              <a:solidFill>
                <a:srgbClr val="FF0000"/>
              </a:solidFill>
            </a:endParaRPr>
          </a:p>
          <a:p>
            <a:pPr marL="442800"/>
            <a:endParaRPr lang="en-US" altLang="zh-CN" sz="2800" dirty="0"/>
          </a:p>
          <a:p>
            <a:endParaRPr lang="en-HK" altLang="zh-CN" sz="2800" dirty="0"/>
          </a:p>
          <a:p>
            <a:endParaRPr lang="en-HK" altLang="zh-CN" sz="2800" dirty="0"/>
          </a:p>
          <a:p>
            <a:endParaRPr lang="en-HK" altLang="zh-CN" sz="2800" dirty="0"/>
          </a:p>
          <a:p>
            <a:endParaRPr lang="en-HK" altLang="zh-CN" sz="2800" dirty="0"/>
          </a:p>
          <a:p>
            <a:endParaRPr lang="en-HK" altLang="zh-CN" sz="2800" dirty="0"/>
          </a:p>
          <a:p>
            <a:endParaRPr lang="en-HK" altLang="zh-CN" sz="2800" dirty="0"/>
          </a:p>
        </p:txBody>
      </p:sp>
      <p:sp>
        <p:nvSpPr>
          <p:cNvPr id="4" name="Slide Number Placeholder 3">
            <a:extLst>
              <a:ext uri="{FF2B5EF4-FFF2-40B4-BE49-F238E27FC236}">
                <a16:creationId xmlns:a16="http://schemas.microsoft.com/office/drawing/2014/main" id="{A5D6A331-AA13-F948-8537-6465321AFBCE}"/>
              </a:ext>
            </a:extLst>
          </p:cNvPr>
          <p:cNvSpPr>
            <a:spLocks noGrp="1"/>
          </p:cNvSpPr>
          <p:nvPr>
            <p:ph type="sldNum" sz="quarter" idx="12"/>
          </p:nvPr>
        </p:nvSpPr>
        <p:spPr/>
        <p:txBody>
          <a:bodyPr/>
          <a:lstStyle/>
          <a:p>
            <a:fld id="{B01C7F42-01BB-EC42-87EF-9DD0C0F1E0E3}" type="slidenum">
              <a:rPr lang="en-US" smtClean="0"/>
              <a:t>24</a:t>
            </a:fld>
            <a:endParaRPr lang="en-US"/>
          </a:p>
        </p:txBody>
      </p:sp>
      <p:sp>
        <p:nvSpPr>
          <p:cNvPr id="8" name="Title 1">
            <a:extLst>
              <a:ext uri="{FF2B5EF4-FFF2-40B4-BE49-F238E27FC236}">
                <a16:creationId xmlns:a16="http://schemas.microsoft.com/office/drawing/2014/main" id="{041BB56F-F8BE-E84C-A1CF-DC7699DEA60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i="1" dirty="0" err="1">
                <a:latin typeface="+mn-lt"/>
              </a:rPr>
              <a:t>DeepDrawing</a:t>
            </a:r>
            <a:r>
              <a:rPr lang="en-US" altLang="zh-CN" b="1" i="1" dirty="0">
                <a:latin typeface="+mn-lt"/>
              </a:rPr>
              <a:t> – Dataset Generation</a:t>
            </a:r>
            <a:endParaRPr lang="en-US" b="1" i="1" dirty="0">
              <a:latin typeface="+mn-lt"/>
            </a:endParaRPr>
          </a:p>
        </p:txBody>
      </p:sp>
    </p:spTree>
    <p:extLst>
      <p:ext uri="{BB962C8B-B14F-4D97-AF65-F5344CB8AC3E}">
        <p14:creationId xmlns:p14="http://schemas.microsoft.com/office/powerpoint/2010/main" val="379044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Evaluations</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5693866"/>
          </a:xfrm>
          <a:prstGeom prst="rect">
            <a:avLst/>
          </a:prstGeom>
          <a:noFill/>
        </p:spPr>
        <p:txBody>
          <a:bodyPr wrap="square" rtlCol="0">
            <a:spAutoFit/>
          </a:bodyPr>
          <a:lstStyle/>
          <a:p>
            <a:pPr marL="457200" indent="-457200">
              <a:buFont typeface="Wingdings" pitchFamily="2" charset="2"/>
              <a:buChar char="Ø"/>
            </a:pPr>
            <a:r>
              <a:rPr lang="en-US" altLang="zh-CN" sz="2800" dirty="0"/>
              <a:t>We extensively evaluated the proposed approach:</a:t>
            </a:r>
          </a:p>
          <a:p>
            <a:pPr marL="457200" indent="-457200">
              <a:buFont typeface="Wingdings" pitchFamily="2" charset="2"/>
              <a:buChar char="Ø"/>
            </a:pPr>
            <a:endParaRPr lang="en-US" altLang="zh-CN" sz="2800" dirty="0"/>
          </a:p>
          <a:p>
            <a:pPr marL="900000" indent="-457200">
              <a:buFont typeface="Courier New" panose="02070309020205020404" pitchFamily="49" charset="0"/>
              <a:buChar char="o"/>
            </a:pPr>
            <a:r>
              <a:rPr lang="en-US" altLang="zh-CN" sz="2800" dirty="0"/>
              <a:t>Qualitative and quantitative evaluations</a:t>
            </a:r>
          </a:p>
          <a:p>
            <a:pPr marL="900000" indent="-457200">
              <a:buFont typeface="Courier New" panose="02070309020205020404" pitchFamily="49" charset="0"/>
              <a:buChar char="o"/>
            </a:pPr>
            <a:endParaRPr lang="en-US" altLang="zh-CN" sz="2800" dirty="0"/>
          </a:p>
          <a:p>
            <a:pPr marL="900000" indent="-457200">
              <a:buFont typeface="Courier New" panose="02070309020205020404" pitchFamily="49" charset="0"/>
              <a:buChar char="o"/>
            </a:pPr>
            <a:r>
              <a:rPr lang="en-US" altLang="zh-CN" sz="2800" dirty="0"/>
              <a:t>Comparison with the graph truth drawings  and those by the baseline model (a 4-layer Bi-LSTM model) </a:t>
            </a:r>
          </a:p>
          <a:p>
            <a:pPr marL="457200" indent="-457200">
              <a:buFont typeface="Wingdings" pitchFamily="2" charset="2"/>
              <a:buChar char="Ø"/>
            </a:pPr>
            <a:endParaRPr lang="en-US" altLang="zh-CN" sz="2800" dirty="0"/>
          </a:p>
          <a:p>
            <a:r>
              <a:rPr lang="zh-CN" altLang="en-US" sz="2800" dirty="0"/>
              <a:t>      </a:t>
            </a:r>
            <a:endParaRPr lang="en-HK" altLang="zh-CN" sz="2800" dirty="0"/>
          </a:p>
          <a:p>
            <a:endParaRPr lang="en-HK" altLang="zh-CN" sz="2800" dirty="0"/>
          </a:p>
          <a:p>
            <a:endParaRPr lang="en-HK" altLang="zh-CN" sz="2800" dirty="0"/>
          </a:p>
          <a:p>
            <a:endParaRPr lang="en-HK" altLang="zh-CN" sz="2800" dirty="0"/>
          </a:p>
          <a:p>
            <a:endParaRPr lang="en-HK" altLang="zh-CN" sz="2800" dirty="0"/>
          </a:p>
          <a:p>
            <a:endParaRPr lang="en-HK" altLang="zh-CN" sz="2800" dirty="0"/>
          </a:p>
        </p:txBody>
      </p:sp>
      <p:sp>
        <p:nvSpPr>
          <p:cNvPr id="6" name="Slide Number Placeholder 5">
            <a:extLst>
              <a:ext uri="{FF2B5EF4-FFF2-40B4-BE49-F238E27FC236}">
                <a16:creationId xmlns:a16="http://schemas.microsoft.com/office/drawing/2014/main" id="{A065416D-8991-CA4B-8DEA-1E18081CC442}"/>
              </a:ext>
            </a:extLst>
          </p:cNvPr>
          <p:cNvSpPr>
            <a:spLocks noGrp="1"/>
          </p:cNvSpPr>
          <p:nvPr>
            <p:ph type="sldNum" sz="quarter" idx="12"/>
          </p:nvPr>
        </p:nvSpPr>
        <p:spPr/>
        <p:txBody>
          <a:bodyPr/>
          <a:lstStyle/>
          <a:p>
            <a:fld id="{B01C7F42-01BB-EC42-87EF-9DD0C0F1E0E3}" type="slidenum">
              <a:rPr lang="en-US" smtClean="0"/>
              <a:t>25</a:t>
            </a:fld>
            <a:endParaRPr lang="en-US"/>
          </a:p>
        </p:txBody>
      </p:sp>
    </p:spTree>
    <p:extLst>
      <p:ext uri="{BB962C8B-B14F-4D97-AF65-F5344CB8AC3E}">
        <p14:creationId xmlns:p14="http://schemas.microsoft.com/office/powerpoint/2010/main" val="332289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Evaluations</a:t>
            </a:r>
            <a:r>
              <a:rPr lang="zh-CN" altLang="en-US" b="1" i="1" dirty="0">
                <a:latin typeface="+mn-lt"/>
              </a:rPr>
              <a:t> </a:t>
            </a:r>
            <a:r>
              <a:rPr lang="en-US" altLang="zh-CN" b="1" i="1" dirty="0">
                <a:latin typeface="+mn-lt"/>
              </a:rPr>
              <a:t>–</a:t>
            </a:r>
            <a:r>
              <a:rPr lang="zh-CN" altLang="en-US" b="1" i="1" dirty="0">
                <a:latin typeface="+mn-lt"/>
              </a:rPr>
              <a:t> </a:t>
            </a:r>
            <a:r>
              <a:rPr lang="en-US" altLang="zh-CN" b="1" i="1" dirty="0">
                <a:latin typeface="+mn-lt"/>
              </a:rPr>
              <a:t>Qualitative</a:t>
            </a:r>
            <a:r>
              <a:rPr lang="zh-CN" altLang="en-US" b="1" i="1" dirty="0">
                <a:latin typeface="+mn-lt"/>
              </a:rPr>
              <a:t> </a:t>
            </a:r>
            <a:r>
              <a:rPr lang="en-US" altLang="zh-CN" b="1" i="1" dirty="0">
                <a:latin typeface="+mn-lt"/>
              </a:rPr>
              <a:t>Evaluation</a:t>
            </a:r>
            <a:endParaRPr lang="en-US" b="1" i="1" dirty="0">
              <a:latin typeface="+mn-lt"/>
            </a:endParaRPr>
          </a:p>
        </p:txBody>
      </p:sp>
      <p:sp>
        <p:nvSpPr>
          <p:cNvPr id="6" name="Slide Number Placeholder 5">
            <a:extLst>
              <a:ext uri="{FF2B5EF4-FFF2-40B4-BE49-F238E27FC236}">
                <a16:creationId xmlns:a16="http://schemas.microsoft.com/office/drawing/2014/main" id="{A065416D-8991-CA4B-8DEA-1E18081CC442}"/>
              </a:ext>
            </a:extLst>
          </p:cNvPr>
          <p:cNvSpPr>
            <a:spLocks noGrp="1"/>
          </p:cNvSpPr>
          <p:nvPr>
            <p:ph type="sldNum" sz="quarter" idx="12"/>
          </p:nvPr>
        </p:nvSpPr>
        <p:spPr/>
        <p:txBody>
          <a:bodyPr/>
          <a:lstStyle/>
          <a:p>
            <a:fld id="{B01C7F42-01BB-EC42-87EF-9DD0C0F1E0E3}" type="slidenum">
              <a:rPr lang="en-US" smtClean="0"/>
              <a:t>26</a:t>
            </a:fld>
            <a:endParaRPr lang="en-US"/>
          </a:p>
        </p:txBody>
      </p:sp>
      <p:sp>
        <p:nvSpPr>
          <p:cNvPr id="7" name="TextBox 6">
            <a:extLst>
              <a:ext uri="{FF2B5EF4-FFF2-40B4-BE49-F238E27FC236}">
                <a16:creationId xmlns:a16="http://schemas.microsoft.com/office/drawing/2014/main" id="{E012879E-8D47-6148-A19B-3D77B8DE6965}"/>
              </a:ext>
            </a:extLst>
          </p:cNvPr>
          <p:cNvSpPr txBox="1"/>
          <p:nvPr/>
        </p:nvSpPr>
        <p:spPr>
          <a:xfrm>
            <a:off x="451564" y="1577121"/>
            <a:ext cx="1966452" cy="430887"/>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Ground-Truth</a:t>
            </a:r>
            <a:endParaRPr lang="en-US" sz="2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C9D002-AF9A-0943-A01A-17E17522DF56}"/>
              </a:ext>
            </a:extLst>
          </p:cNvPr>
          <p:cNvSpPr txBox="1"/>
          <p:nvPr/>
        </p:nvSpPr>
        <p:spPr>
          <a:xfrm>
            <a:off x="2784121" y="1556373"/>
            <a:ext cx="1966452" cy="430887"/>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Our</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Approach</a:t>
            </a:r>
            <a:endParaRPr lang="en-US" sz="2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4B26CB4-FFAD-1B4F-A62F-24F5B12BAAEB}"/>
              </a:ext>
            </a:extLst>
          </p:cNvPr>
          <p:cNvPicPr>
            <a:picLocks noChangeAspect="1"/>
          </p:cNvPicPr>
          <p:nvPr/>
        </p:nvPicPr>
        <p:blipFill>
          <a:blip r:embed="rId3"/>
          <a:stretch>
            <a:fillRect/>
          </a:stretch>
        </p:blipFill>
        <p:spPr>
          <a:xfrm>
            <a:off x="318830" y="2285330"/>
            <a:ext cx="4463166" cy="1706704"/>
          </a:xfrm>
          <a:prstGeom prst="rect">
            <a:avLst/>
          </a:prstGeom>
        </p:spPr>
      </p:pic>
      <p:pic>
        <p:nvPicPr>
          <p:cNvPr id="10" name="Picture 9">
            <a:extLst>
              <a:ext uri="{FF2B5EF4-FFF2-40B4-BE49-F238E27FC236}">
                <a16:creationId xmlns:a16="http://schemas.microsoft.com/office/drawing/2014/main" id="{3C0F955B-7E3E-9E49-A491-F1BFE565E88C}"/>
              </a:ext>
            </a:extLst>
          </p:cNvPr>
          <p:cNvPicPr>
            <a:picLocks noChangeAspect="1"/>
          </p:cNvPicPr>
          <p:nvPr/>
        </p:nvPicPr>
        <p:blipFill>
          <a:blip r:embed="rId4"/>
          <a:stretch>
            <a:fillRect/>
          </a:stretch>
        </p:blipFill>
        <p:spPr>
          <a:xfrm>
            <a:off x="451564" y="4099392"/>
            <a:ext cx="4328505" cy="2065269"/>
          </a:xfrm>
          <a:prstGeom prst="rect">
            <a:avLst/>
          </a:prstGeom>
        </p:spPr>
      </p:pic>
      <p:pic>
        <p:nvPicPr>
          <p:cNvPr id="11" name="Picture 10" descr="A picture containing sky, indoor, ground, table&#10;&#10;Description automatically generated">
            <a:extLst>
              <a:ext uri="{FF2B5EF4-FFF2-40B4-BE49-F238E27FC236}">
                <a16:creationId xmlns:a16="http://schemas.microsoft.com/office/drawing/2014/main" id="{CD15A955-A650-E947-BBAC-5FE296AFA414}"/>
              </a:ext>
            </a:extLst>
          </p:cNvPr>
          <p:cNvPicPr>
            <a:picLocks noChangeAspect="1"/>
          </p:cNvPicPr>
          <p:nvPr/>
        </p:nvPicPr>
        <p:blipFill>
          <a:blip r:embed="rId5"/>
          <a:stretch>
            <a:fillRect/>
          </a:stretch>
        </p:blipFill>
        <p:spPr>
          <a:xfrm>
            <a:off x="6103834" y="2202773"/>
            <a:ext cx="2978548" cy="1204657"/>
          </a:xfrm>
          <a:prstGeom prst="rect">
            <a:avLst/>
          </a:prstGeom>
        </p:spPr>
      </p:pic>
      <p:pic>
        <p:nvPicPr>
          <p:cNvPr id="12" name="Picture 11" descr="A picture containing sky, indoor, table&#10;&#10;Description automatically generated">
            <a:extLst>
              <a:ext uri="{FF2B5EF4-FFF2-40B4-BE49-F238E27FC236}">
                <a16:creationId xmlns:a16="http://schemas.microsoft.com/office/drawing/2014/main" id="{0091B73F-9FEA-2742-B5AE-572155333E14}"/>
              </a:ext>
            </a:extLst>
          </p:cNvPr>
          <p:cNvPicPr>
            <a:picLocks noChangeAspect="1"/>
          </p:cNvPicPr>
          <p:nvPr/>
        </p:nvPicPr>
        <p:blipFill>
          <a:blip r:embed="rId6"/>
          <a:stretch>
            <a:fillRect/>
          </a:stretch>
        </p:blipFill>
        <p:spPr>
          <a:xfrm>
            <a:off x="9039853" y="2175529"/>
            <a:ext cx="2686706" cy="1290151"/>
          </a:xfrm>
          <a:prstGeom prst="rect">
            <a:avLst/>
          </a:prstGeom>
        </p:spPr>
      </p:pic>
      <p:pic>
        <p:nvPicPr>
          <p:cNvPr id="13" name="Picture 12" descr="A picture containing sky, outdoor&#10;&#10;Description automatically generated">
            <a:extLst>
              <a:ext uri="{FF2B5EF4-FFF2-40B4-BE49-F238E27FC236}">
                <a16:creationId xmlns:a16="http://schemas.microsoft.com/office/drawing/2014/main" id="{8494D9DE-EEAA-B849-B0B5-533C8070B881}"/>
              </a:ext>
            </a:extLst>
          </p:cNvPr>
          <p:cNvPicPr>
            <a:picLocks noChangeAspect="1"/>
          </p:cNvPicPr>
          <p:nvPr/>
        </p:nvPicPr>
        <p:blipFill>
          <a:blip r:embed="rId7"/>
          <a:stretch>
            <a:fillRect/>
          </a:stretch>
        </p:blipFill>
        <p:spPr>
          <a:xfrm>
            <a:off x="6363061" y="3834989"/>
            <a:ext cx="2565400" cy="2387600"/>
          </a:xfrm>
          <a:prstGeom prst="rect">
            <a:avLst/>
          </a:prstGeom>
        </p:spPr>
      </p:pic>
      <p:pic>
        <p:nvPicPr>
          <p:cNvPr id="14" name="Picture 13" descr="A picture containing sky, outdoor, boat&#10;&#10;Description automatically generated">
            <a:extLst>
              <a:ext uri="{FF2B5EF4-FFF2-40B4-BE49-F238E27FC236}">
                <a16:creationId xmlns:a16="http://schemas.microsoft.com/office/drawing/2014/main" id="{8129F829-ABFE-BF4C-A539-28DE8B4DA404}"/>
              </a:ext>
            </a:extLst>
          </p:cNvPr>
          <p:cNvPicPr>
            <a:picLocks noChangeAspect="1"/>
          </p:cNvPicPr>
          <p:nvPr/>
        </p:nvPicPr>
        <p:blipFill>
          <a:blip r:embed="rId8"/>
          <a:stretch>
            <a:fillRect/>
          </a:stretch>
        </p:blipFill>
        <p:spPr>
          <a:xfrm>
            <a:off x="9250386" y="3875853"/>
            <a:ext cx="2476500" cy="2413000"/>
          </a:xfrm>
          <a:prstGeom prst="rect">
            <a:avLst/>
          </a:prstGeom>
        </p:spPr>
      </p:pic>
      <p:sp>
        <p:nvSpPr>
          <p:cNvPr id="15" name="TextBox 14">
            <a:extLst>
              <a:ext uri="{FF2B5EF4-FFF2-40B4-BE49-F238E27FC236}">
                <a16:creationId xmlns:a16="http://schemas.microsoft.com/office/drawing/2014/main" id="{F8101061-41B7-5041-B553-C40ACEC75706}"/>
              </a:ext>
            </a:extLst>
          </p:cNvPr>
          <p:cNvSpPr txBox="1"/>
          <p:nvPr/>
        </p:nvSpPr>
        <p:spPr>
          <a:xfrm>
            <a:off x="6543347" y="1549929"/>
            <a:ext cx="1966452" cy="430887"/>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Ground-Truth</a:t>
            </a:r>
            <a:endParaRPr lang="en-US" sz="22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19F83BD-E8E7-7149-9215-6ECD9334E1C7}"/>
              </a:ext>
            </a:extLst>
          </p:cNvPr>
          <p:cNvSpPr txBox="1"/>
          <p:nvPr/>
        </p:nvSpPr>
        <p:spPr>
          <a:xfrm>
            <a:off x="9244610" y="1573425"/>
            <a:ext cx="1966452" cy="430887"/>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Our</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Approach</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471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Evaluations</a:t>
            </a:r>
            <a:r>
              <a:rPr lang="zh-CN" altLang="en-US" b="1" i="1" dirty="0">
                <a:latin typeface="+mn-lt"/>
              </a:rPr>
              <a:t> </a:t>
            </a:r>
            <a:r>
              <a:rPr lang="en-US" altLang="zh-CN" b="1" i="1" dirty="0">
                <a:latin typeface="+mn-lt"/>
              </a:rPr>
              <a:t>–</a:t>
            </a:r>
            <a:r>
              <a:rPr lang="zh-CN" altLang="en-US" b="1" i="1" dirty="0">
                <a:latin typeface="+mn-lt"/>
              </a:rPr>
              <a:t> </a:t>
            </a:r>
            <a:r>
              <a:rPr lang="en-US" altLang="zh-CN" b="1" i="1" dirty="0">
                <a:latin typeface="+mn-lt"/>
              </a:rPr>
              <a:t>Quantitative</a:t>
            </a:r>
            <a:r>
              <a:rPr lang="zh-CN" altLang="en-US" b="1" i="1" dirty="0">
                <a:latin typeface="+mn-lt"/>
              </a:rPr>
              <a:t> </a:t>
            </a:r>
            <a:r>
              <a:rPr lang="en-US" altLang="zh-CN" b="1" i="1" dirty="0">
                <a:latin typeface="+mn-lt"/>
              </a:rPr>
              <a:t>Evaluation</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3539430"/>
          </a:xfrm>
          <a:prstGeom prst="rect">
            <a:avLst/>
          </a:prstGeom>
          <a:noFill/>
        </p:spPr>
        <p:txBody>
          <a:bodyPr wrap="square" rtlCol="0">
            <a:spAutoFit/>
          </a:bodyPr>
          <a:lstStyle/>
          <a:p>
            <a:pPr marL="900000" indent="-457200">
              <a:buFont typeface="Wingdings" pitchFamily="2" charset="2"/>
              <a:buChar char="Ø"/>
            </a:pPr>
            <a:r>
              <a:rPr lang="en-US" altLang="zh-CN" sz="2800" dirty="0"/>
              <a:t>Procrustes Statistic-based similarity:</a:t>
            </a:r>
            <a:r>
              <a:rPr lang="zh-CN" altLang="en-US" sz="2800" dirty="0"/>
              <a:t> </a:t>
            </a:r>
            <a:endParaRPr lang="en-HK" altLang="zh-CN" sz="2800" dirty="0"/>
          </a:p>
          <a:p>
            <a:pPr marL="442800"/>
            <a:r>
              <a:rPr lang="zh-CN" altLang="en-US" sz="2800" dirty="0"/>
              <a:t>     </a:t>
            </a:r>
            <a:r>
              <a:rPr lang="en-US" altLang="zh-CN" sz="2800" dirty="0"/>
              <a:t>Our</a:t>
            </a:r>
            <a:r>
              <a:rPr lang="zh-CN" altLang="en-US" sz="2800" dirty="0"/>
              <a:t> </a:t>
            </a:r>
            <a:r>
              <a:rPr lang="en-US" altLang="zh-CN" sz="2800" dirty="0"/>
              <a:t>approach</a:t>
            </a:r>
            <a:r>
              <a:rPr lang="zh-CN" altLang="en-US" sz="2800" dirty="0"/>
              <a:t> </a:t>
            </a:r>
            <a:r>
              <a:rPr lang="en-US" altLang="zh-CN" sz="2800" dirty="0"/>
              <a:t>is</a:t>
            </a:r>
            <a:r>
              <a:rPr lang="zh-CN" altLang="en-US" sz="2800" dirty="0"/>
              <a:t> </a:t>
            </a:r>
            <a:r>
              <a:rPr lang="en-US" altLang="zh-CN" sz="2800" dirty="0">
                <a:solidFill>
                  <a:srgbClr val="FF0000"/>
                </a:solidFill>
              </a:rPr>
              <a:t>significantly</a:t>
            </a:r>
            <a:r>
              <a:rPr lang="zh-CN" altLang="en-US" sz="2800" dirty="0">
                <a:solidFill>
                  <a:srgbClr val="FF0000"/>
                </a:solidFill>
              </a:rPr>
              <a:t> </a:t>
            </a:r>
            <a:r>
              <a:rPr lang="en-US" altLang="zh-CN" sz="2800" dirty="0">
                <a:solidFill>
                  <a:srgbClr val="FF0000"/>
                </a:solidFill>
              </a:rPr>
              <a:t>better</a:t>
            </a:r>
            <a:r>
              <a:rPr lang="zh-CN" altLang="en-US" sz="2800" dirty="0">
                <a:solidFill>
                  <a:srgbClr val="FF0000"/>
                </a:solidFill>
              </a:rPr>
              <a:t> </a:t>
            </a:r>
            <a:r>
              <a:rPr lang="en-US" altLang="zh-CN" sz="2800" dirty="0"/>
              <a:t>than</a:t>
            </a:r>
            <a:r>
              <a:rPr lang="zh-CN" altLang="en-US" sz="2800" dirty="0"/>
              <a:t> </a:t>
            </a:r>
            <a:r>
              <a:rPr lang="en-US" altLang="zh-CN" sz="2800" dirty="0"/>
              <a:t>the</a:t>
            </a:r>
            <a:r>
              <a:rPr lang="zh-CN" altLang="en-US" sz="2800" dirty="0"/>
              <a:t> </a:t>
            </a:r>
            <a:r>
              <a:rPr lang="en-US" altLang="zh-CN" sz="2800" dirty="0"/>
              <a:t>baseline</a:t>
            </a:r>
            <a:r>
              <a:rPr lang="zh-CN" altLang="en-US" sz="2800" dirty="0"/>
              <a:t> </a:t>
            </a:r>
            <a:r>
              <a:rPr lang="en-US" altLang="zh-CN" sz="2800" dirty="0"/>
              <a:t>model</a:t>
            </a:r>
            <a:endParaRPr lang="en-HK" altLang="zh-CN" sz="2800" dirty="0"/>
          </a:p>
          <a:p>
            <a:pPr marL="457200" indent="-457200">
              <a:buFont typeface="Wingdings" pitchFamily="2" charset="2"/>
              <a:buChar char="Ø"/>
            </a:pPr>
            <a:endParaRPr lang="en-US" altLang="zh-CN" sz="2800" dirty="0"/>
          </a:p>
          <a:p>
            <a:r>
              <a:rPr lang="zh-CN" altLang="en-US" sz="2800" dirty="0"/>
              <a:t>     </a:t>
            </a:r>
            <a:endParaRPr lang="en-HK" altLang="zh-CN" sz="2800" dirty="0"/>
          </a:p>
          <a:p>
            <a:endParaRPr lang="en-HK" altLang="zh-CN" sz="2800" dirty="0"/>
          </a:p>
          <a:p>
            <a:endParaRPr lang="en-HK" altLang="zh-CN" sz="2800" dirty="0"/>
          </a:p>
          <a:p>
            <a:endParaRPr lang="en-HK" altLang="zh-CN" sz="2800" dirty="0"/>
          </a:p>
          <a:p>
            <a:endParaRPr lang="en-HK" altLang="zh-CN" sz="2800" dirty="0"/>
          </a:p>
        </p:txBody>
      </p:sp>
      <p:pic>
        <p:nvPicPr>
          <p:cNvPr id="4" name="Picture 3">
            <a:extLst>
              <a:ext uri="{FF2B5EF4-FFF2-40B4-BE49-F238E27FC236}">
                <a16:creationId xmlns:a16="http://schemas.microsoft.com/office/drawing/2014/main" id="{F66C5914-8756-9E46-BE59-193FC9811E8E}"/>
              </a:ext>
            </a:extLst>
          </p:cNvPr>
          <p:cNvPicPr>
            <a:picLocks noChangeAspect="1"/>
          </p:cNvPicPr>
          <p:nvPr/>
        </p:nvPicPr>
        <p:blipFill>
          <a:blip r:embed="rId3"/>
          <a:stretch>
            <a:fillRect/>
          </a:stretch>
        </p:blipFill>
        <p:spPr>
          <a:xfrm>
            <a:off x="4093125" y="2972313"/>
            <a:ext cx="3819483" cy="3384037"/>
          </a:xfrm>
          <a:prstGeom prst="rect">
            <a:avLst/>
          </a:prstGeom>
        </p:spPr>
      </p:pic>
      <p:sp>
        <p:nvSpPr>
          <p:cNvPr id="6" name="Slide Number Placeholder 5">
            <a:extLst>
              <a:ext uri="{FF2B5EF4-FFF2-40B4-BE49-F238E27FC236}">
                <a16:creationId xmlns:a16="http://schemas.microsoft.com/office/drawing/2014/main" id="{2E3946EE-8706-7D46-B7A2-BEDC156AF7A3}"/>
              </a:ext>
            </a:extLst>
          </p:cNvPr>
          <p:cNvSpPr>
            <a:spLocks noGrp="1"/>
          </p:cNvSpPr>
          <p:nvPr>
            <p:ph type="sldNum" sz="quarter" idx="12"/>
          </p:nvPr>
        </p:nvSpPr>
        <p:spPr/>
        <p:txBody>
          <a:bodyPr/>
          <a:lstStyle/>
          <a:p>
            <a:fld id="{B01C7F42-01BB-EC42-87EF-9DD0C0F1E0E3}" type="slidenum">
              <a:rPr lang="en-US" smtClean="0"/>
              <a:t>27</a:t>
            </a:fld>
            <a:endParaRPr lang="en-US"/>
          </a:p>
        </p:txBody>
      </p:sp>
    </p:spTree>
    <p:extLst>
      <p:ext uri="{BB962C8B-B14F-4D97-AF65-F5344CB8AC3E}">
        <p14:creationId xmlns:p14="http://schemas.microsoft.com/office/powerpoint/2010/main" val="76536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4401205"/>
          </a:xfrm>
          <a:prstGeom prst="rect">
            <a:avLst/>
          </a:prstGeom>
          <a:noFill/>
        </p:spPr>
        <p:txBody>
          <a:bodyPr wrap="square" rtlCol="0">
            <a:spAutoFit/>
          </a:bodyPr>
          <a:lstStyle/>
          <a:p>
            <a:pPr marL="457200" indent="-457200">
              <a:buFont typeface="Wingdings" pitchFamily="2" charset="2"/>
              <a:buChar char="Ø"/>
            </a:pPr>
            <a:r>
              <a:rPr lang="en-US" altLang="zh-CN" sz="2800" dirty="0"/>
              <a:t>Running</a:t>
            </a:r>
            <a:r>
              <a:rPr lang="zh-CN" altLang="en-US" sz="2800" dirty="0"/>
              <a:t> </a:t>
            </a:r>
            <a:r>
              <a:rPr lang="en-US" altLang="zh-CN" sz="2800" dirty="0"/>
              <a:t>Speed</a:t>
            </a:r>
            <a:r>
              <a:rPr lang="zh-CN" altLang="en-US" sz="2800" dirty="0"/>
              <a:t> </a:t>
            </a:r>
            <a:endParaRPr lang="en-HK" altLang="zh-CN" sz="2800" dirty="0"/>
          </a:p>
          <a:p>
            <a:pPr marL="900000" indent="-457200">
              <a:buFont typeface="Courier New" panose="02070309020205020404" pitchFamily="49" charset="0"/>
              <a:buChar char="o"/>
            </a:pPr>
            <a:r>
              <a:rPr lang="en-US" altLang="zh-CN" sz="2800" dirty="0"/>
              <a:t>CPU:</a:t>
            </a:r>
            <a:r>
              <a:rPr lang="zh-CN" altLang="en-US" sz="2800" dirty="0"/>
              <a:t> </a:t>
            </a:r>
            <a:r>
              <a:rPr lang="en-US" altLang="zh-CN" sz="2800" dirty="0"/>
              <a:t>Both</a:t>
            </a:r>
            <a:r>
              <a:rPr lang="zh-CN" altLang="en-US" sz="2800" dirty="0"/>
              <a:t> </a:t>
            </a:r>
            <a:r>
              <a:rPr lang="en-US" altLang="zh-CN" sz="2800" dirty="0"/>
              <a:t>our</a:t>
            </a:r>
            <a:r>
              <a:rPr lang="zh-CN" altLang="en-US" sz="2800" dirty="0"/>
              <a:t> </a:t>
            </a:r>
            <a:r>
              <a:rPr lang="en-US" altLang="zh-CN" sz="2800" dirty="0"/>
              <a:t>approach</a:t>
            </a:r>
            <a:r>
              <a:rPr lang="zh-CN" altLang="en-US" sz="2800" dirty="0"/>
              <a:t> </a:t>
            </a:r>
            <a:r>
              <a:rPr lang="en-US" altLang="zh-CN" sz="2800" dirty="0"/>
              <a:t>and</a:t>
            </a:r>
            <a:r>
              <a:rPr lang="zh-CN" altLang="en-US" sz="2800" dirty="0"/>
              <a:t> </a:t>
            </a:r>
            <a:r>
              <a:rPr lang="en-US" altLang="zh-CN" sz="2800" dirty="0"/>
              <a:t>the</a:t>
            </a:r>
            <a:r>
              <a:rPr lang="zh-CN" altLang="en-US" sz="2800" dirty="0"/>
              <a:t> </a:t>
            </a:r>
            <a:r>
              <a:rPr lang="en-US" altLang="zh-CN" sz="2800" dirty="0"/>
              <a:t>baseline</a:t>
            </a:r>
            <a:r>
              <a:rPr lang="zh-CN" altLang="en-US" sz="2800" dirty="0"/>
              <a:t> </a:t>
            </a:r>
            <a:r>
              <a:rPr lang="en-US" altLang="zh-CN" sz="2800" dirty="0"/>
              <a:t>model</a:t>
            </a:r>
            <a:r>
              <a:rPr lang="zh-CN" altLang="en-US" sz="2800" dirty="0"/>
              <a:t> </a:t>
            </a:r>
            <a:r>
              <a:rPr lang="en-US" altLang="zh-CN" sz="2800" dirty="0"/>
              <a:t>is</a:t>
            </a:r>
            <a:r>
              <a:rPr lang="zh-CN" altLang="en-US" sz="2800" dirty="0"/>
              <a:t> </a:t>
            </a:r>
            <a:r>
              <a:rPr lang="en-US" altLang="zh-CN" sz="2800" dirty="0">
                <a:solidFill>
                  <a:srgbClr val="FF0000"/>
                </a:solidFill>
              </a:rPr>
              <a:t>faster</a:t>
            </a:r>
            <a:r>
              <a:rPr lang="zh-CN" altLang="en-US" sz="2800" dirty="0"/>
              <a:t> </a:t>
            </a:r>
            <a:r>
              <a:rPr lang="en-US" altLang="zh-CN" sz="2800" dirty="0"/>
              <a:t>than</a:t>
            </a:r>
            <a:r>
              <a:rPr lang="zh-CN" altLang="en-US" sz="2800" dirty="0"/>
              <a:t> </a:t>
            </a:r>
            <a:r>
              <a:rPr lang="en-US" altLang="zh-CN" sz="2800" dirty="0"/>
              <a:t>the</a:t>
            </a:r>
            <a:r>
              <a:rPr lang="zh-CN" altLang="en-US" sz="2800" dirty="0"/>
              <a:t> </a:t>
            </a:r>
            <a:r>
              <a:rPr lang="en-US" altLang="zh-CN" sz="2800" dirty="0"/>
              <a:t>traditional graph drawing</a:t>
            </a:r>
            <a:r>
              <a:rPr lang="zh-CN" altLang="en-US" sz="2800" dirty="0"/>
              <a:t> </a:t>
            </a:r>
            <a:r>
              <a:rPr lang="en-US" altLang="zh-CN" sz="2800" dirty="0"/>
              <a:t>methods</a:t>
            </a:r>
          </a:p>
          <a:p>
            <a:pPr marL="900000" indent="-457200">
              <a:buFont typeface="Courier New" panose="02070309020205020404" pitchFamily="49" charset="0"/>
              <a:buChar char="o"/>
            </a:pPr>
            <a:r>
              <a:rPr lang="en-US" altLang="zh-CN" sz="2800" dirty="0"/>
              <a:t>GPU:</a:t>
            </a:r>
            <a:r>
              <a:rPr lang="zh-CN" altLang="en-US" sz="2800" dirty="0"/>
              <a:t> </a:t>
            </a:r>
            <a:r>
              <a:rPr lang="en-US" altLang="zh-CN" sz="2800" dirty="0"/>
              <a:t>Our</a:t>
            </a:r>
            <a:r>
              <a:rPr lang="zh-CN" altLang="en-US" sz="2800" dirty="0"/>
              <a:t> </a:t>
            </a:r>
            <a:r>
              <a:rPr lang="en-US" altLang="zh-CN" sz="2800" dirty="0"/>
              <a:t>approach</a:t>
            </a:r>
            <a:r>
              <a:rPr lang="zh-CN" altLang="en-US" sz="2800" dirty="0"/>
              <a:t> </a:t>
            </a:r>
            <a:r>
              <a:rPr lang="en-US" altLang="zh-CN" sz="2800" dirty="0"/>
              <a:t>is</a:t>
            </a:r>
            <a:r>
              <a:rPr lang="zh-CN" altLang="en-US" sz="2800" dirty="0"/>
              <a:t> </a:t>
            </a:r>
            <a:r>
              <a:rPr lang="en-US" altLang="zh-CN" sz="2800" dirty="0">
                <a:solidFill>
                  <a:srgbClr val="FF0000"/>
                </a:solidFill>
              </a:rPr>
              <a:t>slower</a:t>
            </a:r>
            <a:r>
              <a:rPr lang="zh-CN" altLang="en-US" sz="2800" dirty="0"/>
              <a:t> </a:t>
            </a:r>
            <a:r>
              <a:rPr lang="en-US" altLang="zh-CN" sz="2800" dirty="0"/>
              <a:t>than</a:t>
            </a:r>
            <a:r>
              <a:rPr lang="zh-CN" altLang="en-US" sz="2800" dirty="0"/>
              <a:t> </a:t>
            </a:r>
            <a:r>
              <a:rPr lang="en-US" altLang="zh-CN" sz="2800" dirty="0"/>
              <a:t>the </a:t>
            </a:r>
            <a:r>
              <a:rPr lang="zh-CN" altLang="en-US" sz="2800" dirty="0"/>
              <a:t> </a:t>
            </a:r>
            <a:r>
              <a:rPr lang="en-US" altLang="zh-CN" sz="2800" dirty="0"/>
              <a:t>baseline</a:t>
            </a:r>
            <a:r>
              <a:rPr lang="zh-CN" altLang="en-US" sz="2800" dirty="0"/>
              <a:t> </a:t>
            </a:r>
            <a:r>
              <a:rPr lang="en-US" altLang="zh-CN" sz="2800" dirty="0"/>
              <a:t>model</a:t>
            </a:r>
            <a:r>
              <a:rPr lang="zh-CN" altLang="en-US" sz="2800" dirty="0"/>
              <a:t> </a:t>
            </a:r>
            <a:r>
              <a:rPr lang="en-US" altLang="zh-CN" sz="2800" dirty="0"/>
              <a:t>on</a:t>
            </a:r>
            <a:r>
              <a:rPr lang="zh-CN" altLang="en-US" sz="2800" dirty="0"/>
              <a:t> </a:t>
            </a:r>
            <a:r>
              <a:rPr lang="en-US" altLang="zh-CN" sz="2800" dirty="0"/>
              <a:t>GPU,</a:t>
            </a:r>
            <a:r>
              <a:rPr lang="zh-CN" altLang="en-US" sz="2800" dirty="0"/>
              <a:t> </a:t>
            </a:r>
            <a:r>
              <a:rPr lang="en-US" altLang="zh-CN" sz="2800" dirty="0"/>
              <a:t>though</a:t>
            </a:r>
            <a:r>
              <a:rPr lang="zh-CN" altLang="en-US" sz="2800" dirty="0"/>
              <a:t> </a:t>
            </a:r>
            <a:r>
              <a:rPr lang="en-US" altLang="zh-CN" sz="2800" dirty="0">
                <a:solidFill>
                  <a:srgbClr val="FF0000"/>
                </a:solidFill>
              </a:rPr>
              <a:t>it</a:t>
            </a:r>
            <a:r>
              <a:rPr lang="zh-CN" altLang="en-US" sz="2800" dirty="0">
                <a:solidFill>
                  <a:srgbClr val="FF0000"/>
                </a:solidFill>
              </a:rPr>
              <a:t> </a:t>
            </a:r>
            <a:r>
              <a:rPr lang="en-US" altLang="zh-CN" sz="2800" dirty="0">
                <a:solidFill>
                  <a:srgbClr val="FF0000"/>
                </a:solidFill>
              </a:rPr>
              <a:t>has</a:t>
            </a:r>
            <a:r>
              <a:rPr lang="zh-CN" altLang="en-US" sz="2800" dirty="0">
                <a:solidFill>
                  <a:srgbClr val="FF0000"/>
                </a:solidFill>
              </a:rPr>
              <a:t> </a:t>
            </a:r>
            <a:r>
              <a:rPr lang="en-US" altLang="zh-CN" sz="2800" dirty="0">
                <a:solidFill>
                  <a:srgbClr val="FF0000"/>
                </a:solidFill>
              </a:rPr>
              <a:t>80%</a:t>
            </a:r>
            <a:r>
              <a:rPr lang="zh-CN" altLang="en-US" sz="2800" dirty="0">
                <a:solidFill>
                  <a:srgbClr val="FF0000"/>
                </a:solidFill>
              </a:rPr>
              <a:t> </a:t>
            </a:r>
            <a:r>
              <a:rPr lang="en-US" altLang="zh-CN" sz="2800" dirty="0">
                <a:solidFill>
                  <a:srgbClr val="FF0000"/>
                </a:solidFill>
              </a:rPr>
              <a:t>less</a:t>
            </a:r>
            <a:r>
              <a:rPr lang="zh-CN" altLang="en-US" sz="2800" dirty="0">
                <a:solidFill>
                  <a:srgbClr val="FF0000"/>
                </a:solidFill>
              </a:rPr>
              <a:t> </a:t>
            </a:r>
            <a:r>
              <a:rPr lang="en-US" altLang="zh-CN" sz="2800" dirty="0">
                <a:solidFill>
                  <a:srgbClr val="FF0000"/>
                </a:solidFill>
              </a:rPr>
              <a:t>parameters</a:t>
            </a:r>
            <a:endParaRPr lang="en-HK" altLang="zh-CN" sz="2800" dirty="0">
              <a:solidFill>
                <a:srgbClr val="FF0000"/>
              </a:solidFill>
            </a:endParaRPr>
          </a:p>
          <a:p>
            <a:endParaRPr lang="en-HK" altLang="zh-CN" sz="2800" dirty="0"/>
          </a:p>
          <a:p>
            <a:endParaRPr lang="en-HK" altLang="zh-CN" sz="2800" dirty="0"/>
          </a:p>
          <a:p>
            <a:endParaRPr lang="en-HK" altLang="zh-CN" sz="2800" dirty="0"/>
          </a:p>
          <a:p>
            <a:endParaRPr lang="en-HK" altLang="zh-CN" sz="2800" dirty="0"/>
          </a:p>
          <a:p>
            <a:endParaRPr lang="en-HK" altLang="zh-CN" sz="2800" dirty="0"/>
          </a:p>
        </p:txBody>
      </p:sp>
      <p:pic>
        <p:nvPicPr>
          <p:cNvPr id="6" name="Picture 5" descr="A screenshot of a cell phone&#10;&#10;Description automatically generated">
            <a:extLst>
              <a:ext uri="{FF2B5EF4-FFF2-40B4-BE49-F238E27FC236}">
                <a16:creationId xmlns:a16="http://schemas.microsoft.com/office/drawing/2014/main" id="{79FC9069-DDFE-0749-BD71-12F6041A199B}"/>
              </a:ext>
            </a:extLst>
          </p:cNvPr>
          <p:cNvPicPr>
            <a:picLocks noChangeAspect="1"/>
          </p:cNvPicPr>
          <p:nvPr/>
        </p:nvPicPr>
        <p:blipFill>
          <a:blip r:embed="rId3"/>
          <a:stretch>
            <a:fillRect/>
          </a:stretch>
        </p:blipFill>
        <p:spPr>
          <a:xfrm>
            <a:off x="4445668" y="3797835"/>
            <a:ext cx="4048976" cy="2871671"/>
          </a:xfrm>
          <a:prstGeom prst="rect">
            <a:avLst/>
          </a:prstGeom>
        </p:spPr>
      </p:pic>
      <p:sp>
        <p:nvSpPr>
          <p:cNvPr id="2" name="Title 1"/>
          <p:cNvSpPr>
            <a:spLocks noGrp="1"/>
          </p:cNvSpPr>
          <p:nvPr>
            <p:ph type="title"/>
          </p:nvPr>
        </p:nvSpPr>
        <p:spPr/>
        <p:txBody>
          <a:bodyPr/>
          <a:lstStyle/>
          <a:p>
            <a:r>
              <a:rPr lang="en-US" altLang="zh-CN" b="1" i="1" dirty="0">
                <a:latin typeface="+mn-lt"/>
              </a:rPr>
              <a:t>Evaluations</a:t>
            </a:r>
            <a:r>
              <a:rPr lang="zh-CN" altLang="en-US" b="1" i="1" dirty="0">
                <a:latin typeface="+mn-lt"/>
              </a:rPr>
              <a:t> </a:t>
            </a:r>
            <a:r>
              <a:rPr lang="en-US" altLang="zh-CN" b="1" i="1" dirty="0">
                <a:latin typeface="+mn-lt"/>
              </a:rPr>
              <a:t>–</a:t>
            </a:r>
            <a:r>
              <a:rPr lang="zh-CN" altLang="en-US" b="1" i="1" dirty="0">
                <a:latin typeface="+mn-lt"/>
              </a:rPr>
              <a:t> </a:t>
            </a:r>
            <a:r>
              <a:rPr lang="en-US" altLang="zh-CN" b="1" i="1" dirty="0">
                <a:latin typeface="+mn-lt"/>
              </a:rPr>
              <a:t>Quantitative</a:t>
            </a:r>
            <a:r>
              <a:rPr lang="zh-CN" altLang="en-US" b="1" i="1" dirty="0">
                <a:latin typeface="+mn-lt"/>
              </a:rPr>
              <a:t> </a:t>
            </a:r>
            <a:r>
              <a:rPr lang="en-US" altLang="zh-CN" b="1" i="1" dirty="0">
                <a:latin typeface="+mn-lt"/>
              </a:rPr>
              <a:t>Evaluation</a:t>
            </a:r>
            <a:endParaRPr lang="en-US" b="1" i="1" dirty="0">
              <a:latin typeface="+mn-lt"/>
            </a:endParaRPr>
          </a:p>
        </p:txBody>
      </p:sp>
      <p:sp>
        <p:nvSpPr>
          <p:cNvPr id="7" name="Slide Number Placeholder 6">
            <a:extLst>
              <a:ext uri="{FF2B5EF4-FFF2-40B4-BE49-F238E27FC236}">
                <a16:creationId xmlns:a16="http://schemas.microsoft.com/office/drawing/2014/main" id="{B8C19201-FF51-1041-8B3A-ABE616BF64C3}"/>
              </a:ext>
            </a:extLst>
          </p:cNvPr>
          <p:cNvSpPr>
            <a:spLocks noGrp="1"/>
          </p:cNvSpPr>
          <p:nvPr>
            <p:ph type="sldNum" sz="quarter" idx="12"/>
          </p:nvPr>
        </p:nvSpPr>
        <p:spPr/>
        <p:txBody>
          <a:bodyPr/>
          <a:lstStyle/>
          <a:p>
            <a:fld id="{B01C7F42-01BB-EC42-87EF-9DD0C0F1E0E3}" type="slidenum">
              <a:rPr lang="en-US" smtClean="0"/>
              <a:t>28</a:t>
            </a:fld>
            <a:endParaRPr lang="en-US"/>
          </a:p>
        </p:txBody>
      </p:sp>
    </p:spTree>
    <p:extLst>
      <p:ext uri="{BB962C8B-B14F-4D97-AF65-F5344CB8AC3E}">
        <p14:creationId xmlns:p14="http://schemas.microsoft.com/office/powerpoint/2010/main" val="354342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F4D7F41-3E62-4444-A480-6345A8495DBD}"/>
              </a:ext>
            </a:extLst>
          </p:cNvPr>
          <p:cNvPicPr>
            <a:picLocks noChangeAspect="1"/>
          </p:cNvPicPr>
          <p:nvPr/>
        </p:nvPicPr>
        <p:blipFill>
          <a:blip r:embed="rId3"/>
          <a:stretch>
            <a:fillRect/>
          </a:stretch>
        </p:blipFill>
        <p:spPr>
          <a:xfrm>
            <a:off x="5846688" y="2386032"/>
            <a:ext cx="5915877" cy="3701617"/>
          </a:xfrm>
          <a:prstGeom prst="rect">
            <a:avLst/>
          </a:prstGeom>
        </p:spPr>
      </p:pic>
      <p:sp>
        <p:nvSpPr>
          <p:cNvPr id="2" name="Title 1"/>
          <p:cNvSpPr>
            <a:spLocks noGrp="1"/>
          </p:cNvSpPr>
          <p:nvPr>
            <p:ph type="title"/>
          </p:nvPr>
        </p:nvSpPr>
        <p:spPr/>
        <p:txBody>
          <a:bodyPr/>
          <a:lstStyle/>
          <a:p>
            <a:r>
              <a:rPr lang="en-US" altLang="zh-CN" b="1" i="1" dirty="0">
                <a:latin typeface="+mn-lt"/>
              </a:rPr>
              <a:t>Evaluations</a:t>
            </a:r>
            <a:r>
              <a:rPr lang="zh-CN" altLang="en-US" b="1" i="1" dirty="0">
                <a:latin typeface="+mn-lt"/>
              </a:rPr>
              <a:t> </a:t>
            </a:r>
            <a:r>
              <a:rPr lang="en-US" altLang="zh-CN" b="1" i="1" dirty="0">
                <a:latin typeface="+mn-lt"/>
              </a:rPr>
              <a:t>–</a:t>
            </a:r>
            <a:r>
              <a:rPr lang="zh-CN" altLang="en-US" b="1" i="1" dirty="0">
                <a:latin typeface="+mn-lt"/>
              </a:rPr>
              <a:t> </a:t>
            </a:r>
            <a:r>
              <a:rPr lang="en-US" altLang="zh-CN" b="1" i="1" dirty="0">
                <a:latin typeface="+mn-lt"/>
              </a:rPr>
              <a:t>Quantitative</a:t>
            </a:r>
            <a:r>
              <a:rPr lang="zh-CN" altLang="en-US" b="1" i="1" dirty="0">
                <a:latin typeface="+mn-lt"/>
              </a:rPr>
              <a:t> </a:t>
            </a:r>
            <a:r>
              <a:rPr lang="en-US" altLang="zh-CN" b="1" i="1" dirty="0">
                <a:latin typeface="+mn-lt"/>
              </a:rPr>
              <a:t>Evaluation</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3539430"/>
          </a:xfrm>
          <a:prstGeom prst="rect">
            <a:avLst/>
          </a:prstGeom>
          <a:noFill/>
        </p:spPr>
        <p:txBody>
          <a:bodyPr wrap="square" rtlCol="0">
            <a:spAutoFit/>
          </a:bodyPr>
          <a:lstStyle/>
          <a:p>
            <a:pPr marL="457200" indent="-457200">
              <a:buFont typeface="Wingdings" pitchFamily="2" charset="2"/>
              <a:buChar char="Ø"/>
            </a:pPr>
            <a:r>
              <a:rPr lang="en-US" altLang="zh-CN" sz="2800" dirty="0"/>
              <a:t>Training</a:t>
            </a:r>
            <a:r>
              <a:rPr lang="zh-CN" altLang="en-US" sz="2800" dirty="0"/>
              <a:t> </a:t>
            </a:r>
            <a:r>
              <a:rPr lang="en-US" altLang="zh-CN" sz="2800" dirty="0"/>
              <a:t>Convergence</a:t>
            </a:r>
            <a:r>
              <a:rPr lang="zh-CN" altLang="en-US" sz="2800" dirty="0"/>
              <a:t> </a:t>
            </a:r>
            <a:r>
              <a:rPr lang="en-US" altLang="zh-CN" sz="2800" dirty="0"/>
              <a:t>Comparison</a:t>
            </a:r>
          </a:p>
          <a:p>
            <a:r>
              <a:rPr lang="zh-CN" altLang="en-US" sz="2800" dirty="0"/>
              <a:t>      </a:t>
            </a:r>
            <a:r>
              <a:rPr lang="en-US" altLang="zh-CN" sz="2800" dirty="0"/>
              <a:t>Our</a:t>
            </a:r>
            <a:r>
              <a:rPr lang="zh-CN" altLang="en-US" sz="2800" dirty="0"/>
              <a:t> </a:t>
            </a:r>
            <a:r>
              <a:rPr lang="en-US" altLang="zh-CN" sz="2800" dirty="0"/>
              <a:t>approach</a:t>
            </a:r>
            <a:r>
              <a:rPr lang="zh-CN" altLang="en-US" sz="2800" dirty="0"/>
              <a:t> </a:t>
            </a:r>
            <a:r>
              <a:rPr lang="en-US" altLang="zh-CN" sz="2800" dirty="0"/>
              <a:t>can</a:t>
            </a:r>
            <a:r>
              <a:rPr lang="zh-CN" altLang="en-US" sz="2800" dirty="0"/>
              <a:t> </a:t>
            </a:r>
            <a:r>
              <a:rPr lang="en-US" altLang="zh-CN" sz="2800" dirty="0">
                <a:solidFill>
                  <a:srgbClr val="FF0000"/>
                </a:solidFill>
              </a:rPr>
              <a:t>converge</a:t>
            </a:r>
            <a:r>
              <a:rPr lang="zh-CN" altLang="en-US" sz="2800" dirty="0">
                <a:solidFill>
                  <a:srgbClr val="FF0000"/>
                </a:solidFill>
              </a:rPr>
              <a:t> </a:t>
            </a:r>
            <a:endParaRPr lang="en-HK" altLang="zh-CN" sz="2800" dirty="0">
              <a:solidFill>
                <a:srgbClr val="FF0000"/>
              </a:solidFill>
            </a:endParaRPr>
          </a:p>
          <a:p>
            <a:r>
              <a:rPr lang="en-US" altLang="zh-CN" sz="2800" dirty="0">
                <a:solidFill>
                  <a:srgbClr val="FF0000"/>
                </a:solidFill>
              </a:rPr>
              <a:t>faster</a:t>
            </a:r>
            <a:r>
              <a:rPr lang="zh-CN" altLang="en-US" sz="2800" dirty="0"/>
              <a:t> </a:t>
            </a:r>
            <a:r>
              <a:rPr lang="en-US" altLang="zh-CN" sz="2800" dirty="0"/>
              <a:t>than</a:t>
            </a:r>
            <a:r>
              <a:rPr lang="zh-CN" altLang="en-US" sz="2800" dirty="0"/>
              <a:t> </a:t>
            </a:r>
            <a:r>
              <a:rPr lang="en-US" altLang="zh-CN" sz="2800" dirty="0"/>
              <a:t>the</a:t>
            </a:r>
            <a:r>
              <a:rPr lang="zh-CN" altLang="en-US" sz="2800" dirty="0"/>
              <a:t> </a:t>
            </a:r>
            <a:r>
              <a:rPr lang="en-US" altLang="zh-CN" sz="2800" dirty="0"/>
              <a:t>4 layer Bi-LSTM</a:t>
            </a:r>
            <a:r>
              <a:rPr lang="zh-CN" altLang="en-US" sz="2800" dirty="0"/>
              <a:t> </a:t>
            </a:r>
            <a:r>
              <a:rPr lang="en-US" altLang="zh-CN" sz="2800" dirty="0"/>
              <a:t>in</a:t>
            </a:r>
            <a:r>
              <a:rPr lang="zh-CN" altLang="en-US" sz="2800" dirty="0"/>
              <a:t> </a:t>
            </a:r>
            <a:endParaRPr lang="en-US" altLang="zh-CN" sz="2800" dirty="0"/>
          </a:p>
          <a:p>
            <a:r>
              <a:rPr lang="en-US" altLang="zh-CN" sz="2800" dirty="0"/>
              <a:t>terms</a:t>
            </a:r>
            <a:r>
              <a:rPr lang="zh-CN" altLang="en-US" sz="2800" dirty="0"/>
              <a:t> </a:t>
            </a:r>
            <a:r>
              <a:rPr lang="en-US" altLang="zh-CN" sz="2800" dirty="0"/>
              <a:t>of #Epochs.</a:t>
            </a:r>
            <a:endParaRPr lang="en-HK" altLang="zh-CN" sz="2800" dirty="0"/>
          </a:p>
          <a:p>
            <a:endParaRPr lang="en-HK" altLang="zh-CN" sz="2800" dirty="0"/>
          </a:p>
          <a:p>
            <a:endParaRPr lang="en-HK" altLang="zh-CN" sz="2800" dirty="0"/>
          </a:p>
          <a:p>
            <a:endParaRPr lang="en-HK" altLang="zh-CN" sz="2800" dirty="0"/>
          </a:p>
          <a:p>
            <a:endParaRPr lang="en-HK" altLang="zh-CN" sz="2800" dirty="0"/>
          </a:p>
        </p:txBody>
      </p:sp>
      <p:sp>
        <p:nvSpPr>
          <p:cNvPr id="7" name="Slide Number Placeholder 6">
            <a:extLst>
              <a:ext uri="{FF2B5EF4-FFF2-40B4-BE49-F238E27FC236}">
                <a16:creationId xmlns:a16="http://schemas.microsoft.com/office/drawing/2014/main" id="{F681219B-268F-C64A-95FF-B7EC854A3897}"/>
              </a:ext>
            </a:extLst>
          </p:cNvPr>
          <p:cNvSpPr>
            <a:spLocks noGrp="1"/>
          </p:cNvSpPr>
          <p:nvPr>
            <p:ph type="sldNum" sz="quarter" idx="12"/>
          </p:nvPr>
        </p:nvSpPr>
        <p:spPr/>
        <p:txBody>
          <a:bodyPr/>
          <a:lstStyle/>
          <a:p>
            <a:fld id="{B01C7F42-01BB-EC42-87EF-9DD0C0F1E0E3}" type="slidenum">
              <a:rPr lang="en-US" smtClean="0"/>
              <a:t>29</a:t>
            </a:fld>
            <a:endParaRPr lang="en-US"/>
          </a:p>
        </p:txBody>
      </p:sp>
    </p:spTree>
    <p:extLst>
      <p:ext uri="{BB962C8B-B14F-4D97-AF65-F5344CB8AC3E}">
        <p14:creationId xmlns:p14="http://schemas.microsoft.com/office/powerpoint/2010/main" val="344120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spcBef>
                <a:spcPts val="0"/>
              </a:spcBef>
              <a:buFont typeface="Wingdings" pitchFamily="2" charset="2"/>
              <a:buChar char="Ø"/>
              <a:defRPr/>
            </a:pPr>
            <a:r>
              <a:rPr lang="en-US" dirty="0"/>
              <a:t> </a:t>
            </a:r>
            <a:r>
              <a:rPr lang="en-US" altLang="zh-CN" dirty="0">
                <a:latin typeface="Calibri" panose="020F0502020204030204" pitchFamily="34" charset="0"/>
                <a:ea typeface="Arial Hebrew" charset="-79"/>
                <a:cs typeface="Calibri" panose="020F0502020204030204" pitchFamily="34" charset="0"/>
              </a:rPr>
              <a:t>Graph</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drawing</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has</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been</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extensively</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studied</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to facilitate the exploration, analysis and presentation of networks!</a:t>
            </a:r>
          </a:p>
          <a:p>
            <a:pPr marR="0" lvl="0" defTabSz="914400" eaLnBrk="1" fontAlgn="auto" latinLnBrk="0" hangingPunct="1">
              <a:lnSpc>
                <a:spcPct val="100000"/>
              </a:lnSpc>
              <a:spcBef>
                <a:spcPts val="0"/>
              </a:spcBef>
              <a:spcAft>
                <a:spcPts val="0"/>
              </a:spcAft>
              <a:buClrTx/>
              <a:buSzTx/>
              <a:buFont typeface="Wingdings" pitchFamily="2" charset="2"/>
              <a:buChar char="Ø"/>
              <a:tabLst/>
              <a:defRPr/>
            </a:pPr>
            <a:endParaRPr lang="en-US" dirty="0"/>
          </a:p>
          <a:p>
            <a:pPr>
              <a:lnSpc>
                <a:spcPct val="100000"/>
              </a:lnSpc>
              <a:spcBef>
                <a:spcPts val="0"/>
              </a:spcBef>
              <a:buFont typeface="Wingdings" pitchFamily="2" charset="2"/>
              <a:buChar char="Ø"/>
              <a:defRPr/>
            </a:pPr>
            <a:r>
              <a:rPr lang="zh-CN" altLang="en-US" dirty="0"/>
              <a:t> </a:t>
            </a:r>
            <a:r>
              <a:rPr lang="en-US" altLang="zh-CN" dirty="0"/>
              <a:t>However,</a:t>
            </a:r>
            <a:r>
              <a:rPr lang="zh-CN" altLang="en-US" dirty="0"/>
              <a:t> </a:t>
            </a:r>
            <a:r>
              <a:rPr lang="en-US" altLang="zh-CN" dirty="0"/>
              <a:t>u</a:t>
            </a:r>
            <a:r>
              <a:rPr lang="en-US" dirty="0"/>
              <a:t>sers often need to find a desirable graph layout through </a:t>
            </a:r>
            <a:r>
              <a:rPr lang="en-US" dirty="0">
                <a:solidFill>
                  <a:srgbClr val="FF0000"/>
                </a:solidFill>
              </a:rPr>
              <a:t>trial-and-error:</a:t>
            </a:r>
          </a:p>
          <a:p>
            <a:pPr marL="0" indent="0">
              <a:lnSpc>
                <a:spcPct val="100000"/>
              </a:lnSpc>
              <a:spcBef>
                <a:spcPts val="0"/>
              </a:spcBef>
              <a:buNone/>
              <a:defRPr/>
            </a:pPr>
            <a:r>
              <a:rPr lang="zh-CN" altLang="en-US" dirty="0"/>
              <a:t>    </a:t>
            </a:r>
            <a:r>
              <a:rPr lang="en-US" altLang="zh-CN" dirty="0"/>
              <a:t>-</a:t>
            </a:r>
            <a:r>
              <a:rPr lang="zh-CN" altLang="en-US" dirty="0"/>
              <a:t> </a:t>
            </a:r>
            <a:r>
              <a:rPr lang="en-US" altLang="zh-CN" dirty="0"/>
              <a:t>Tune </a:t>
            </a:r>
            <a:r>
              <a:rPr lang="en-US" altLang="zh-CN" dirty="0">
                <a:solidFill>
                  <a:srgbClr val="FF0000"/>
                </a:solidFill>
              </a:rPr>
              <a:t>different</a:t>
            </a:r>
            <a:r>
              <a:rPr lang="en-US" dirty="0">
                <a:solidFill>
                  <a:srgbClr val="FF0000"/>
                </a:solidFill>
              </a:rPr>
              <a:t> algorithm-specific parameters</a:t>
            </a:r>
          </a:p>
          <a:p>
            <a:pPr marL="0" lvl="0" indent="0">
              <a:lnSpc>
                <a:spcPct val="100000"/>
              </a:lnSpc>
              <a:spcBef>
                <a:spcPts val="0"/>
              </a:spcBef>
              <a:buNone/>
              <a:defRPr/>
            </a:pPr>
            <a:endParaRPr lang="en-US" dirty="0"/>
          </a:p>
          <a:p>
            <a:pPr marL="0" lvl="0" indent="0">
              <a:lnSpc>
                <a:spcPct val="100000"/>
              </a:lnSpc>
              <a:spcBef>
                <a:spcPts val="0"/>
              </a:spcBef>
              <a:buNone/>
              <a:defRPr/>
            </a:pPr>
            <a:r>
              <a:rPr lang="en-US" dirty="0"/>
              <a:t>   </a:t>
            </a:r>
            <a:r>
              <a:rPr lang="zh-CN" altLang="en-US" dirty="0"/>
              <a:t> </a:t>
            </a:r>
            <a:r>
              <a:rPr lang="en-US" dirty="0"/>
              <a:t>- </a:t>
            </a:r>
            <a:r>
              <a:rPr lang="en-US" altLang="zh-CN" dirty="0"/>
              <a:t>Compare </a:t>
            </a:r>
            <a:r>
              <a:rPr lang="en-US" dirty="0">
                <a:solidFill>
                  <a:srgbClr val="FF0000"/>
                </a:solidFill>
              </a:rPr>
              <a:t>different drawing results</a:t>
            </a:r>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R="0" lvl="0" defTabSz="914400" eaLnBrk="1" fontAlgn="auto" latinLnBrk="0" hangingPunct="1">
              <a:lnSpc>
                <a:spcPct val="100000"/>
              </a:lnSpc>
              <a:spcBef>
                <a:spcPts val="0"/>
              </a:spcBef>
              <a:spcAft>
                <a:spcPts val="0"/>
              </a:spcAft>
              <a:buClrTx/>
              <a:buSzTx/>
              <a:buFont typeface="Wingdings" pitchFamily="2" charset="2"/>
              <a:buChar char="Ø"/>
              <a:tabLst/>
              <a:defRPr/>
            </a:pPr>
            <a:endParaRPr lang="en-US" dirty="0"/>
          </a:p>
        </p:txBody>
      </p:sp>
      <p:sp>
        <p:nvSpPr>
          <p:cNvPr id="6" name="Title 1">
            <a:extLst>
              <a:ext uri="{FF2B5EF4-FFF2-40B4-BE49-F238E27FC236}">
                <a16:creationId xmlns:a16="http://schemas.microsoft.com/office/drawing/2014/main" id="{E16F5D8C-28B1-F445-A8F3-ABB4EF8A5A8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i="1">
                <a:latin typeface="+mn-lt"/>
              </a:rPr>
              <a:t>Motivation</a:t>
            </a:r>
            <a:endParaRPr lang="en-US" b="1" i="1" dirty="0">
              <a:latin typeface="+mn-lt"/>
            </a:endParaRPr>
          </a:p>
        </p:txBody>
      </p:sp>
      <p:pic>
        <p:nvPicPr>
          <p:cNvPr id="4" name="Picture 3" descr="A close up of text on a white background&#10;&#10;Description automatically generated">
            <a:extLst>
              <a:ext uri="{FF2B5EF4-FFF2-40B4-BE49-F238E27FC236}">
                <a16:creationId xmlns:a16="http://schemas.microsoft.com/office/drawing/2014/main" id="{4EB17401-5AE3-404E-A7C9-A8DBCD6EF0B4}"/>
              </a:ext>
            </a:extLst>
          </p:cNvPr>
          <p:cNvPicPr>
            <a:picLocks noChangeAspect="1"/>
          </p:cNvPicPr>
          <p:nvPr/>
        </p:nvPicPr>
        <p:blipFill>
          <a:blip r:embed="rId3"/>
          <a:stretch>
            <a:fillRect/>
          </a:stretch>
        </p:blipFill>
        <p:spPr>
          <a:xfrm>
            <a:off x="7854962" y="4271375"/>
            <a:ext cx="4114960" cy="2450100"/>
          </a:xfrm>
          <a:prstGeom prst="rect">
            <a:avLst/>
          </a:prstGeom>
        </p:spPr>
      </p:pic>
      <p:sp>
        <p:nvSpPr>
          <p:cNvPr id="7" name="Slide Number Placeholder 6">
            <a:extLst>
              <a:ext uri="{FF2B5EF4-FFF2-40B4-BE49-F238E27FC236}">
                <a16:creationId xmlns:a16="http://schemas.microsoft.com/office/drawing/2014/main" id="{F1370CFF-C0C8-D742-9185-1CAFE89B2CA3}"/>
              </a:ext>
            </a:extLst>
          </p:cNvPr>
          <p:cNvSpPr>
            <a:spLocks noGrp="1"/>
          </p:cNvSpPr>
          <p:nvPr>
            <p:ph type="sldNum" sz="quarter" idx="12"/>
          </p:nvPr>
        </p:nvSpPr>
        <p:spPr/>
        <p:txBody>
          <a:bodyPr/>
          <a:lstStyle/>
          <a:p>
            <a:fld id="{B01C7F42-01BB-EC42-87EF-9DD0C0F1E0E3}" type="slidenum">
              <a:rPr lang="en-US" smtClean="0"/>
              <a:t>3</a:t>
            </a:fld>
            <a:endParaRPr lang="en-US" dirty="0"/>
          </a:p>
        </p:txBody>
      </p:sp>
    </p:spTree>
    <p:extLst>
      <p:ext uri="{BB962C8B-B14F-4D97-AF65-F5344CB8AC3E}">
        <p14:creationId xmlns:p14="http://schemas.microsoft.com/office/powerpoint/2010/main" val="390787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Limitations</a:t>
            </a:r>
            <a:endParaRPr lang="en-US" b="1" i="1" dirty="0">
              <a:latin typeface="+mn-lt"/>
            </a:endParaRPr>
          </a:p>
        </p:txBody>
      </p:sp>
      <p:sp>
        <p:nvSpPr>
          <p:cNvPr id="5" name="TextBox 4">
            <a:extLst>
              <a:ext uri="{FF2B5EF4-FFF2-40B4-BE49-F238E27FC236}">
                <a16:creationId xmlns:a16="http://schemas.microsoft.com/office/drawing/2014/main" id="{3763DD7D-6737-4B45-B500-71C93BF02250}"/>
              </a:ext>
            </a:extLst>
          </p:cNvPr>
          <p:cNvSpPr txBox="1"/>
          <p:nvPr/>
        </p:nvSpPr>
        <p:spPr>
          <a:xfrm>
            <a:off x="384314" y="1624329"/>
            <a:ext cx="10853530" cy="5262979"/>
          </a:xfrm>
          <a:prstGeom prst="rect">
            <a:avLst/>
          </a:prstGeom>
          <a:noFill/>
        </p:spPr>
        <p:txBody>
          <a:bodyPr wrap="square" rtlCol="0">
            <a:spAutoFit/>
          </a:bodyPr>
          <a:lstStyle/>
          <a:p>
            <a:pPr marL="457200" indent="-457200">
              <a:buFont typeface="Wingdings" pitchFamily="2" charset="2"/>
              <a:buChar char="Ø"/>
            </a:pPr>
            <a:r>
              <a:rPr lang="en-US" altLang="zh-CN" sz="2800" dirty="0">
                <a:solidFill>
                  <a:srgbClr val="FF0000"/>
                </a:solidFill>
              </a:rPr>
              <a:t>Lack</a:t>
            </a:r>
            <a:r>
              <a:rPr lang="zh-CN" altLang="en-US" sz="2800" dirty="0">
                <a:solidFill>
                  <a:srgbClr val="FF0000"/>
                </a:solidFill>
              </a:rPr>
              <a:t> </a:t>
            </a:r>
            <a:r>
              <a:rPr lang="en-US" altLang="zh-CN" sz="2800" dirty="0">
                <a:solidFill>
                  <a:srgbClr val="FF0000"/>
                </a:solidFill>
              </a:rPr>
              <a:t>Interpretability</a:t>
            </a:r>
          </a:p>
          <a:p>
            <a:pPr marL="457200" indent="-457200">
              <a:buFont typeface="Wingdings" pitchFamily="2" charset="2"/>
              <a:buChar char="Ø"/>
            </a:pPr>
            <a:endParaRPr lang="en-US" altLang="zh-CN" sz="2800" dirty="0"/>
          </a:p>
          <a:p>
            <a:pPr marL="457200" indent="-457200">
              <a:buFont typeface="Wingdings" pitchFamily="2" charset="2"/>
              <a:buChar char="Ø"/>
            </a:pPr>
            <a:r>
              <a:rPr lang="en-US" altLang="zh-CN" sz="2800" dirty="0"/>
              <a:t>Our</a:t>
            </a:r>
            <a:r>
              <a:rPr lang="zh-CN" altLang="en-US" sz="2800" dirty="0"/>
              <a:t> </a:t>
            </a:r>
            <a:r>
              <a:rPr lang="en-US" altLang="zh-CN" sz="2800" dirty="0"/>
              <a:t>current</a:t>
            </a:r>
            <a:r>
              <a:rPr lang="zh-CN" altLang="en-US" sz="2800" dirty="0"/>
              <a:t> </a:t>
            </a:r>
            <a:r>
              <a:rPr lang="en-US" altLang="zh-CN" sz="2800" dirty="0"/>
              <a:t>evaluations</a:t>
            </a:r>
            <a:r>
              <a:rPr lang="zh-CN" altLang="en-US" sz="2800" dirty="0"/>
              <a:t> </a:t>
            </a:r>
            <a:r>
              <a:rPr lang="en-US" altLang="zh-CN" sz="2800" dirty="0"/>
              <a:t>mainly</a:t>
            </a:r>
            <a:r>
              <a:rPr lang="zh-CN" altLang="en-US" sz="2800" dirty="0"/>
              <a:t> </a:t>
            </a:r>
            <a:r>
              <a:rPr lang="en-US" altLang="zh-CN" sz="2800" dirty="0"/>
              <a:t>focus</a:t>
            </a:r>
            <a:r>
              <a:rPr lang="zh-CN" altLang="en-US" sz="2800" dirty="0"/>
              <a:t> </a:t>
            </a:r>
            <a:r>
              <a:rPr lang="en-US" altLang="zh-CN" sz="2800" dirty="0"/>
              <a:t>on</a:t>
            </a:r>
            <a:r>
              <a:rPr lang="zh-CN" altLang="en-US" sz="2800" dirty="0"/>
              <a:t> </a:t>
            </a:r>
            <a:r>
              <a:rPr lang="en-US" altLang="zh-CN" sz="2800" dirty="0">
                <a:solidFill>
                  <a:srgbClr val="FF0000"/>
                </a:solidFill>
              </a:rPr>
              <a:t>small</a:t>
            </a:r>
            <a:r>
              <a:rPr lang="zh-CN" altLang="en-US" sz="2800" dirty="0">
                <a:solidFill>
                  <a:srgbClr val="FF0000"/>
                </a:solidFill>
              </a:rPr>
              <a:t> </a:t>
            </a:r>
            <a:r>
              <a:rPr lang="en-US" altLang="zh-CN" sz="2800" dirty="0">
                <a:solidFill>
                  <a:srgbClr val="FF0000"/>
                </a:solidFill>
              </a:rPr>
              <a:t>graphs</a:t>
            </a:r>
            <a:r>
              <a:rPr lang="zh-CN" altLang="en-US" sz="2800" dirty="0">
                <a:solidFill>
                  <a:srgbClr val="FF0000"/>
                </a:solidFill>
              </a:rPr>
              <a:t> </a:t>
            </a:r>
            <a:r>
              <a:rPr lang="en-US" altLang="zh-CN" sz="2800" dirty="0"/>
              <a:t>with</a:t>
            </a:r>
            <a:r>
              <a:rPr lang="zh-CN" altLang="en-US" sz="2800" dirty="0"/>
              <a:t> </a:t>
            </a:r>
            <a:r>
              <a:rPr lang="en-US" altLang="zh-CN" sz="2800" dirty="0"/>
              <a:t>20</a:t>
            </a:r>
            <a:r>
              <a:rPr lang="zh-CN" altLang="en-US" sz="2800" dirty="0"/>
              <a:t> </a:t>
            </a:r>
            <a:r>
              <a:rPr lang="en-US" altLang="zh-CN" sz="2800" dirty="0"/>
              <a:t>to</a:t>
            </a:r>
            <a:r>
              <a:rPr lang="zh-CN" altLang="en-US" sz="2800" dirty="0"/>
              <a:t> </a:t>
            </a:r>
            <a:r>
              <a:rPr lang="en-US" altLang="zh-CN" sz="2800" dirty="0"/>
              <a:t>50</a:t>
            </a:r>
            <a:r>
              <a:rPr lang="zh-CN" altLang="en-US" sz="2800" dirty="0"/>
              <a:t> </a:t>
            </a:r>
            <a:r>
              <a:rPr lang="en-US" altLang="zh-CN" sz="2800" dirty="0"/>
              <a:t>nodes</a:t>
            </a:r>
          </a:p>
          <a:p>
            <a:pPr marL="457200" indent="-457200">
              <a:buFont typeface="Wingdings" pitchFamily="2" charset="2"/>
              <a:buChar char="Ø"/>
            </a:pPr>
            <a:endParaRPr lang="en-US" altLang="zh-CN" sz="2800" dirty="0"/>
          </a:p>
          <a:p>
            <a:pPr marL="457200" indent="-457200">
              <a:buFont typeface="Wingdings" pitchFamily="2" charset="2"/>
              <a:buChar char="Ø"/>
            </a:pPr>
            <a:r>
              <a:rPr lang="en-US" altLang="zh-CN" sz="2800" dirty="0"/>
              <a:t>The</a:t>
            </a:r>
            <a:r>
              <a:rPr lang="zh-CN" altLang="en-US" sz="2800" dirty="0"/>
              <a:t> </a:t>
            </a:r>
            <a:r>
              <a:rPr lang="en-US" altLang="zh-CN" sz="2800" dirty="0"/>
              <a:t>performance</a:t>
            </a:r>
            <a:r>
              <a:rPr lang="zh-CN" altLang="en-US" sz="2800" dirty="0"/>
              <a:t> </a:t>
            </a:r>
            <a:r>
              <a:rPr lang="en-US" altLang="zh-CN" sz="2800" dirty="0"/>
              <a:t>of</a:t>
            </a:r>
            <a:r>
              <a:rPr lang="zh-CN" altLang="en-US" sz="2800" dirty="0"/>
              <a:t> </a:t>
            </a:r>
            <a:r>
              <a:rPr lang="en-US" altLang="zh-CN" sz="2800" dirty="0" err="1"/>
              <a:t>DeepDrawing</a:t>
            </a:r>
            <a:r>
              <a:rPr lang="zh-CN" altLang="en-US" sz="2800" dirty="0"/>
              <a:t> </a:t>
            </a:r>
            <a:r>
              <a:rPr lang="en-US" altLang="zh-CN" sz="2800" dirty="0"/>
              <a:t>has</a:t>
            </a:r>
            <a:r>
              <a:rPr lang="zh-CN" altLang="en-US" sz="2800" dirty="0"/>
              <a:t> </a:t>
            </a:r>
            <a:r>
              <a:rPr lang="en-US" altLang="zh-CN" sz="2800" dirty="0"/>
              <a:t>a dependence on the</a:t>
            </a:r>
            <a:r>
              <a:rPr lang="zh-CN" altLang="en-US" sz="2800" dirty="0"/>
              <a:t> </a:t>
            </a:r>
            <a:r>
              <a:rPr lang="en-US" altLang="zh-CN" sz="2800" dirty="0">
                <a:solidFill>
                  <a:srgbClr val="FF0000"/>
                </a:solidFill>
              </a:rPr>
              <a:t>input</a:t>
            </a:r>
            <a:r>
              <a:rPr lang="zh-CN" altLang="en-US" sz="2800" dirty="0">
                <a:solidFill>
                  <a:srgbClr val="FF0000"/>
                </a:solidFill>
              </a:rPr>
              <a:t> </a:t>
            </a:r>
            <a:r>
              <a:rPr lang="en-US" altLang="zh-CN" sz="2800" dirty="0">
                <a:solidFill>
                  <a:srgbClr val="FF0000"/>
                </a:solidFill>
              </a:rPr>
              <a:t>node</a:t>
            </a:r>
            <a:r>
              <a:rPr lang="zh-CN" altLang="en-US" sz="2800" dirty="0">
                <a:solidFill>
                  <a:srgbClr val="FF0000"/>
                </a:solidFill>
              </a:rPr>
              <a:t> </a:t>
            </a:r>
            <a:r>
              <a:rPr lang="en-US" altLang="zh-CN" sz="2800" dirty="0">
                <a:solidFill>
                  <a:srgbClr val="FF0000"/>
                </a:solidFill>
              </a:rPr>
              <a:t>ordering</a:t>
            </a:r>
            <a:r>
              <a:rPr lang="zh-CN" altLang="en-US" sz="2800" dirty="0"/>
              <a:t> </a:t>
            </a:r>
            <a:r>
              <a:rPr lang="en-US" altLang="zh-CN" sz="2800" dirty="0"/>
              <a:t>and</a:t>
            </a:r>
            <a:r>
              <a:rPr lang="zh-CN" altLang="en-US" sz="2800" dirty="0"/>
              <a:t> </a:t>
            </a:r>
            <a:r>
              <a:rPr lang="en-US" altLang="zh-CN" sz="2800" dirty="0"/>
              <a:t>the</a:t>
            </a:r>
            <a:r>
              <a:rPr lang="zh-CN" altLang="en-US" sz="2800" dirty="0"/>
              <a:t> </a:t>
            </a:r>
            <a:r>
              <a:rPr lang="en-US" altLang="zh-CN" sz="2800" dirty="0">
                <a:solidFill>
                  <a:srgbClr val="FF0000"/>
                </a:solidFill>
              </a:rPr>
              <a:t>structure</a:t>
            </a:r>
            <a:r>
              <a:rPr lang="zh-CN" altLang="en-US" sz="2800" dirty="0">
                <a:solidFill>
                  <a:srgbClr val="FF0000"/>
                </a:solidFill>
              </a:rPr>
              <a:t> </a:t>
            </a:r>
            <a:r>
              <a:rPr lang="en-US" altLang="zh-CN" sz="2800" dirty="0">
                <a:solidFill>
                  <a:srgbClr val="FF0000"/>
                </a:solidFill>
              </a:rPr>
              <a:t>similarity</a:t>
            </a:r>
            <a:r>
              <a:rPr lang="zh-CN" altLang="en-US" sz="2800" dirty="0">
                <a:solidFill>
                  <a:srgbClr val="FF0000"/>
                </a:solidFill>
              </a:rPr>
              <a:t> </a:t>
            </a:r>
            <a:r>
              <a:rPr lang="en-US" altLang="zh-CN" sz="2800" dirty="0"/>
              <a:t>with</a:t>
            </a:r>
            <a:r>
              <a:rPr lang="zh-CN" altLang="en-US" sz="2800" dirty="0"/>
              <a:t> </a:t>
            </a:r>
            <a:r>
              <a:rPr lang="en-US" altLang="zh-CN" sz="2800" dirty="0"/>
              <a:t>the</a:t>
            </a:r>
            <a:r>
              <a:rPr lang="zh-CN" altLang="en-US" sz="2800" dirty="0"/>
              <a:t> </a:t>
            </a:r>
            <a:r>
              <a:rPr lang="en-US" altLang="zh-CN" sz="2800" dirty="0"/>
              <a:t>training</a:t>
            </a:r>
            <a:r>
              <a:rPr lang="zh-CN" altLang="en-US" sz="2800" dirty="0"/>
              <a:t> </a:t>
            </a:r>
            <a:r>
              <a:rPr lang="en-US" altLang="zh-CN" sz="2800" dirty="0"/>
              <a:t>graphs</a:t>
            </a:r>
          </a:p>
          <a:p>
            <a:pPr marL="457200" indent="-457200">
              <a:buFont typeface="Wingdings" pitchFamily="2" charset="2"/>
              <a:buChar char="Ø"/>
            </a:pPr>
            <a:endParaRPr lang="en-US" altLang="zh-CN" sz="2800" dirty="0"/>
          </a:p>
          <a:p>
            <a:endParaRPr lang="en-HK" altLang="zh-CN" sz="2800" dirty="0"/>
          </a:p>
          <a:p>
            <a:endParaRPr lang="en-HK" altLang="zh-CN" sz="2800" dirty="0"/>
          </a:p>
          <a:p>
            <a:endParaRPr lang="en-HK" altLang="zh-CN" sz="2800" dirty="0"/>
          </a:p>
          <a:p>
            <a:endParaRPr lang="en-HK" altLang="zh-CN" sz="2800" dirty="0"/>
          </a:p>
        </p:txBody>
      </p:sp>
      <p:sp>
        <p:nvSpPr>
          <p:cNvPr id="3" name="Slide Number Placeholder 2">
            <a:extLst>
              <a:ext uri="{FF2B5EF4-FFF2-40B4-BE49-F238E27FC236}">
                <a16:creationId xmlns:a16="http://schemas.microsoft.com/office/drawing/2014/main" id="{9A5DE871-1DAA-D64E-ABBE-46653DCD5BB4}"/>
              </a:ext>
            </a:extLst>
          </p:cNvPr>
          <p:cNvSpPr>
            <a:spLocks noGrp="1"/>
          </p:cNvSpPr>
          <p:nvPr>
            <p:ph type="sldNum" sz="quarter" idx="12"/>
          </p:nvPr>
        </p:nvSpPr>
        <p:spPr/>
        <p:txBody>
          <a:bodyPr/>
          <a:lstStyle/>
          <a:p>
            <a:fld id="{B01C7F42-01BB-EC42-87EF-9DD0C0F1E0E3}" type="slidenum">
              <a:rPr lang="en-US" smtClean="0"/>
              <a:t>30</a:t>
            </a:fld>
            <a:endParaRPr lang="en-US"/>
          </a:p>
        </p:txBody>
      </p:sp>
    </p:spTree>
    <p:extLst>
      <p:ext uri="{BB962C8B-B14F-4D97-AF65-F5344CB8AC3E}">
        <p14:creationId xmlns:p14="http://schemas.microsoft.com/office/powerpoint/2010/main" val="1459350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Take</a:t>
            </a:r>
            <a:r>
              <a:rPr lang="zh-CN" altLang="en-US" b="1" i="1" dirty="0">
                <a:latin typeface="+mn-lt"/>
              </a:rPr>
              <a:t> </a:t>
            </a:r>
            <a:r>
              <a:rPr lang="en-US" altLang="zh-CN" b="1" i="1" dirty="0">
                <a:latin typeface="+mn-lt"/>
              </a:rPr>
              <a:t>Home</a:t>
            </a:r>
            <a:r>
              <a:rPr lang="zh-CN" altLang="en-US" b="1" i="1" dirty="0">
                <a:latin typeface="+mn-lt"/>
              </a:rPr>
              <a:t> </a:t>
            </a:r>
            <a:r>
              <a:rPr lang="en-US" altLang="zh-CN" b="1" i="1" dirty="0">
                <a:latin typeface="+mn-lt"/>
              </a:rPr>
              <a:t>Message</a:t>
            </a:r>
            <a:endParaRPr lang="en-US" b="1" i="1" dirty="0">
              <a:latin typeface="+mn-lt"/>
            </a:endParaRPr>
          </a:p>
        </p:txBody>
      </p:sp>
      <p:sp>
        <p:nvSpPr>
          <p:cNvPr id="6" name="TextBox 5">
            <a:extLst>
              <a:ext uri="{FF2B5EF4-FFF2-40B4-BE49-F238E27FC236}">
                <a16:creationId xmlns:a16="http://schemas.microsoft.com/office/drawing/2014/main" id="{9B17CDAB-32EC-B344-B94D-84E5DC2E2478}"/>
              </a:ext>
            </a:extLst>
          </p:cNvPr>
          <p:cNvSpPr txBox="1"/>
          <p:nvPr/>
        </p:nvSpPr>
        <p:spPr>
          <a:xfrm>
            <a:off x="745435" y="1589225"/>
            <a:ext cx="11446565" cy="3539430"/>
          </a:xfrm>
          <a:prstGeom prst="rect">
            <a:avLst/>
          </a:prstGeom>
          <a:noFill/>
        </p:spPr>
        <p:txBody>
          <a:bodyPr wrap="square" rtlCol="0">
            <a:spAutoFit/>
          </a:bodyPr>
          <a:lstStyle/>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We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propose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graph-LSTM</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based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approach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to</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drawing</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and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investigate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its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effectiveness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on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small</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graphs</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It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worth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further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exploration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terms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of</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good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interpretability</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and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better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prediction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performance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on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large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graphs</a:t>
            </a:r>
            <a:r>
              <a:rPr lang="zh-CN" altLang="en-US" sz="2800" dirty="0">
                <a:latin typeface="Calibri" panose="020F0502020204030204" pitchFamily="34" charset="0"/>
                <a:ea typeface="Arial Hebrew" charset="-79"/>
                <a:cs typeface="Calibri" panose="020F0502020204030204" pitchFamily="34" charset="0"/>
              </a:rPr>
              <a:t> </a:t>
            </a:r>
            <a:endParaRPr lang="en-HK"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endParaRPr lang="en-HK"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More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details: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code,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video</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and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slides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are(or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will</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be)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accessible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at:</a:t>
            </a:r>
            <a:r>
              <a:rPr lang="zh-CN" altLang="en-US" sz="2800" dirty="0">
                <a:latin typeface="Calibri" panose="020F0502020204030204" pitchFamily="34" charset="0"/>
                <a:ea typeface="Arial Hebrew" charset="-79"/>
                <a:cs typeface="Calibri" panose="020F0502020204030204" pitchFamily="34" charset="0"/>
              </a:rPr>
              <a:t> </a:t>
            </a: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p:txBody>
      </p:sp>
      <p:sp>
        <p:nvSpPr>
          <p:cNvPr id="3" name="Slide Number Placeholder 2">
            <a:extLst>
              <a:ext uri="{FF2B5EF4-FFF2-40B4-BE49-F238E27FC236}">
                <a16:creationId xmlns:a16="http://schemas.microsoft.com/office/drawing/2014/main" id="{25D1089D-A423-4F4C-B4A9-CEF552CD6FA0}"/>
              </a:ext>
            </a:extLst>
          </p:cNvPr>
          <p:cNvSpPr>
            <a:spLocks noGrp="1"/>
          </p:cNvSpPr>
          <p:nvPr>
            <p:ph type="sldNum" sz="quarter" idx="12"/>
          </p:nvPr>
        </p:nvSpPr>
        <p:spPr/>
        <p:txBody>
          <a:bodyPr/>
          <a:lstStyle/>
          <a:p>
            <a:fld id="{B01C7F42-01BB-EC42-87EF-9DD0C0F1E0E3}" type="slidenum">
              <a:rPr lang="en-US" smtClean="0"/>
              <a:t>31</a:t>
            </a:fld>
            <a:endParaRPr lang="en-US"/>
          </a:p>
        </p:txBody>
      </p:sp>
      <p:sp>
        <p:nvSpPr>
          <p:cNvPr id="5" name="TextBox 4">
            <a:extLst>
              <a:ext uri="{FF2B5EF4-FFF2-40B4-BE49-F238E27FC236}">
                <a16:creationId xmlns:a16="http://schemas.microsoft.com/office/drawing/2014/main" id="{4FBAFCE3-31EA-4D45-A682-78D62A53C093}"/>
              </a:ext>
            </a:extLst>
          </p:cNvPr>
          <p:cNvSpPr txBox="1"/>
          <p:nvPr/>
        </p:nvSpPr>
        <p:spPr>
          <a:xfrm>
            <a:off x="1227550" y="4628120"/>
            <a:ext cx="5423771" cy="369332"/>
          </a:xfrm>
          <a:prstGeom prst="rect">
            <a:avLst/>
          </a:prstGeom>
          <a:noFill/>
        </p:spPr>
        <p:txBody>
          <a:bodyPr wrap="square" rtlCol="0">
            <a:spAutoFit/>
          </a:bodyPr>
          <a:lstStyle/>
          <a:p>
            <a:r>
              <a:rPr lang="en-HK" dirty="0">
                <a:hlinkClick r:id="rId3"/>
              </a:rPr>
              <a:t>http://yong-wang.org/proj/deepDrawing.html</a:t>
            </a:r>
            <a:endParaRPr lang="en-US" dirty="0"/>
          </a:p>
        </p:txBody>
      </p:sp>
    </p:spTree>
    <p:extLst>
      <p:ext uri="{BB962C8B-B14F-4D97-AF65-F5344CB8AC3E}">
        <p14:creationId xmlns:p14="http://schemas.microsoft.com/office/powerpoint/2010/main" val="3561785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232" y="-208718"/>
            <a:ext cx="12015536" cy="2017618"/>
          </a:xfrm>
        </p:spPr>
        <p:txBody>
          <a:bodyPr>
            <a:normAutofit/>
          </a:bodyPr>
          <a:lstStyle/>
          <a:p>
            <a:r>
              <a:rPr lang="en-US" altLang="zh-CN" sz="4800" b="1" i="1" dirty="0" err="1">
                <a:latin typeface="Geeza Pro" charset="-78"/>
                <a:ea typeface="Geeza Pro" charset="-78"/>
                <a:cs typeface="Geeza Pro" charset="-78"/>
              </a:rPr>
              <a:t>DeepDrawing</a:t>
            </a:r>
            <a:r>
              <a:rPr lang="en-US" altLang="zh-CN" sz="4800" b="1" i="1" dirty="0">
                <a:latin typeface="Geeza Pro" charset="-78"/>
                <a:ea typeface="Geeza Pro" charset="-78"/>
                <a:cs typeface="Geeza Pro" charset="-78"/>
              </a:rPr>
              <a:t>:</a:t>
            </a:r>
            <a:r>
              <a:rPr lang="zh-CN" altLang="en-US" sz="4800" b="1" i="1" dirty="0">
                <a:latin typeface="Geeza Pro" charset="-78"/>
                <a:ea typeface="Geeza Pro" charset="-78"/>
                <a:cs typeface="Geeza Pro" charset="-78"/>
              </a:rPr>
              <a:t> </a:t>
            </a:r>
            <a:r>
              <a:rPr lang="en-US" altLang="zh-CN" sz="4800" b="1" i="1" dirty="0">
                <a:latin typeface="Geeza Pro" charset="-78"/>
                <a:ea typeface="Geeza Pro" charset="-78"/>
                <a:cs typeface="Geeza Pro" charset="-78"/>
              </a:rPr>
              <a:t>A Deep Learning Approach to Graph Drawing</a:t>
            </a:r>
            <a:endParaRPr lang="en-US" sz="4800" b="1" i="1" dirty="0">
              <a:latin typeface="Geeza Pro" charset="-78"/>
              <a:ea typeface="Geeza Pro" charset="-78"/>
              <a:cs typeface="Geeza Pro" charset="-78"/>
            </a:endParaRPr>
          </a:p>
        </p:txBody>
      </p:sp>
      <p:sp>
        <p:nvSpPr>
          <p:cNvPr id="3" name="Subtitle 2"/>
          <p:cNvSpPr>
            <a:spLocks noGrp="1"/>
          </p:cNvSpPr>
          <p:nvPr>
            <p:ph type="subTitle" idx="1"/>
          </p:nvPr>
        </p:nvSpPr>
        <p:spPr>
          <a:xfrm>
            <a:off x="837765" y="4655834"/>
            <a:ext cx="12015537" cy="1655762"/>
          </a:xfrm>
        </p:spPr>
        <p:txBody>
          <a:bodyPr>
            <a:normAutofit/>
          </a:bodyPr>
          <a:lstStyle/>
          <a:p>
            <a:pPr algn="l"/>
            <a:r>
              <a:rPr lang="en-US" sz="2200" b="1" i="1" dirty="0">
                <a:ea typeface="Geeza Pro" charset="-78"/>
                <a:cs typeface="Geeza Pro" charset="-78"/>
              </a:rPr>
              <a:t>Yong Wang</a:t>
            </a:r>
            <a:r>
              <a:rPr lang="en-US" sz="2200" baseline="30000" dirty="0">
                <a:ea typeface="Geeza Pro" charset="-78"/>
                <a:cs typeface="Geeza Pro" charset="-78"/>
              </a:rPr>
              <a:t>1.   </a:t>
            </a:r>
            <a:r>
              <a:rPr lang="en-US" sz="2200" dirty="0">
                <a:ea typeface="Geeza Pro" charset="-78"/>
                <a:cs typeface="Geeza Pro" charset="-78"/>
              </a:rPr>
              <a:t>    </a:t>
            </a:r>
            <a:r>
              <a:rPr lang="en-US" sz="2200" dirty="0" err="1">
                <a:ea typeface="Geeza Pro" charset="-78"/>
                <a:cs typeface="Geeza Pro" charset="-78"/>
              </a:rPr>
              <a:t>Zhihua</a:t>
            </a:r>
            <a:r>
              <a:rPr lang="en-US" sz="2200" dirty="0">
                <a:ea typeface="Geeza Pro" charset="-78"/>
                <a:cs typeface="Geeza Pro" charset="-78"/>
              </a:rPr>
              <a:t> Jin</a:t>
            </a:r>
            <a:r>
              <a:rPr lang="en-US" sz="2200" baseline="30000" dirty="0">
                <a:ea typeface="Geeza Pro" charset="-78"/>
                <a:cs typeface="Geeza Pro" charset="-78"/>
              </a:rPr>
              <a:t>1,4.   </a:t>
            </a:r>
            <a:r>
              <a:rPr lang="en-US" sz="2200" dirty="0">
                <a:ea typeface="Geeza Pro" charset="-78"/>
                <a:cs typeface="Geeza Pro" charset="-78"/>
              </a:rPr>
              <a:t> </a:t>
            </a:r>
            <a:r>
              <a:rPr lang="en-US" sz="2200" dirty="0" err="1">
                <a:ea typeface="Geeza Pro" charset="-78"/>
                <a:cs typeface="Geeza Pro" charset="-78"/>
              </a:rPr>
              <a:t>Qianwen</a:t>
            </a:r>
            <a:r>
              <a:rPr lang="en-US" sz="2200" dirty="0">
                <a:ea typeface="Geeza Pro" charset="-78"/>
                <a:cs typeface="Geeza Pro" charset="-78"/>
              </a:rPr>
              <a:t> Wang</a:t>
            </a:r>
            <a:r>
              <a:rPr lang="en-US" sz="2200" baseline="30000" dirty="0">
                <a:ea typeface="Geeza Pro" charset="-78"/>
                <a:cs typeface="Geeza Pro" charset="-78"/>
              </a:rPr>
              <a:t>1   </a:t>
            </a:r>
            <a:r>
              <a:rPr lang="en-US" sz="2200" dirty="0">
                <a:ea typeface="Geeza Pro" charset="-78"/>
                <a:cs typeface="Geeza Pro" charset="-78"/>
              </a:rPr>
              <a:t> Weiwei Cui</a:t>
            </a:r>
            <a:r>
              <a:rPr lang="en-US" sz="2200" baseline="30000" dirty="0">
                <a:ea typeface="Geeza Pro" charset="-78"/>
                <a:cs typeface="Geeza Pro" charset="-78"/>
              </a:rPr>
              <a:t>2.          </a:t>
            </a:r>
            <a:r>
              <a:rPr lang="en-US" sz="2200" dirty="0">
                <a:ea typeface="Geeza Pro" charset="-78"/>
                <a:cs typeface="Geeza Pro" charset="-78"/>
              </a:rPr>
              <a:t> </a:t>
            </a:r>
            <a:r>
              <a:rPr lang="en-US" sz="2200" dirty="0" err="1">
                <a:ea typeface="Geeza Pro" charset="-78"/>
                <a:cs typeface="Geeza Pro" charset="-78"/>
              </a:rPr>
              <a:t>Tengfei</a:t>
            </a:r>
            <a:r>
              <a:rPr lang="en-US" sz="2200" dirty="0">
                <a:ea typeface="Geeza Pro" charset="-78"/>
                <a:cs typeface="Geeza Pro" charset="-78"/>
              </a:rPr>
              <a:t> Ma</a:t>
            </a:r>
            <a:r>
              <a:rPr lang="en-US" sz="2200" baseline="30000" dirty="0">
                <a:ea typeface="Geeza Pro" charset="-78"/>
                <a:cs typeface="Geeza Pro" charset="-78"/>
              </a:rPr>
              <a:t>3.        </a:t>
            </a:r>
            <a:r>
              <a:rPr lang="en-US" sz="2200" dirty="0">
                <a:ea typeface="Geeza Pro" charset="-78"/>
                <a:cs typeface="Geeza Pro" charset="-78"/>
              </a:rPr>
              <a:t> </a:t>
            </a:r>
            <a:r>
              <a:rPr lang="en-US" sz="2200" dirty="0" err="1">
                <a:ea typeface="Geeza Pro" charset="-78"/>
                <a:cs typeface="Geeza Pro" charset="-78"/>
              </a:rPr>
              <a:t>Huamin</a:t>
            </a:r>
            <a:r>
              <a:rPr lang="en-US" sz="2200" dirty="0">
                <a:ea typeface="Geeza Pro" charset="-78"/>
                <a:cs typeface="Geeza Pro" charset="-78"/>
              </a:rPr>
              <a:t> Qu</a:t>
            </a:r>
            <a:r>
              <a:rPr lang="en-US" sz="2200" baseline="30000" dirty="0">
                <a:ea typeface="Geeza Pro" charset="-78"/>
                <a:cs typeface="Geeza Pro" charset="-78"/>
              </a:rPr>
              <a:t>1</a:t>
            </a:r>
            <a:r>
              <a:rPr lang="en-US" sz="2200" dirty="0">
                <a:ea typeface="Geeza Pro" charset="-78"/>
                <a:cs typeface="Geeza Pro" charset="-78"/>
              </a:rPr>
              <a:t> </a:t>
            </a:r>
          </a:p>
          <a:p>
            <a:pPr algn="l"/>
            <a:r>
              <a:rPr lang="zh-CN" altLang="en-US" sz="1800" dirty="0"/>
              <a:t>                                                                       </a:t>
            </a:r>
            <a:endParaRPr lang="en-US" sz="1800" b="1" i="1" dirty="0"/>
          </a:p>
          <a:p>
            <a:pPr algn="l"/>
            <a:endParaRPr lang="en-US" sz="1800" dirty="0"/>
          </a:p>
        </p:txBody>
      </p:sp>
      <p:pic>
        <p:nvPicPr>
          <p:cNvPr id="6" name="Picture 5" descr="UST4C_L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9" y="5625147"/>
            <a:ext cx="3248545" cy="1039757"/>
          </a:xfrm>
          <a:prstGeom prst="rect">
            <a:avLst/>
          </a:prstGeom>
        </p:spPr>
      </p:pic>
      <p:sp>
        <p:nvSpPr>
          <p:cNvPr id="11" name="TextBox 10"/>
          <p:cNvSpPr txBox="1"/>
          <p:nvPr/>
        </p:nvSpPr>
        <p:spPr>
          <a:xfrm>
            <a:off x="189018" y="5529729"/>
            <a:ext cx="320842" cy="369332"/>
          </a:xfrm>
          <a:prstGeom prst="rect">
            <a:avLst/>
          </a:prstGeom>
          <a:noFill/>
        </p:spPr>
        <p:txBody>
          <a:bodyPr wrap="square" rtlCol="0">
            <a:spAutoFit/>
          </a:bodyPr>
          <a:lstStyle/>
          <a:p>
            <a:r>
              <a:rPr lang="en-US"/>
              <a:t>1</a:t>
            </a:r>
          </a:p>
        </p:txBody>
      </p:sp>
      <p:sp>
        <p:nvSpPr>
          <p:cNvPr id="12" name="TextBox 11"/>
          <p:cNvSpPr txBox="1"/>
          <p:nvPr/>
        </p:nvSpPr>
        <p:spPr>
          <a:xfrm>
            <a:off x="3670781" y="5577021"/>
            <a:ext cx="320842" cy="369332"/>
          </a:xfrm>
          <a:prstGeom prst="rect">
            <a:avLst/>
          </a:prstGeom>
          <a:noFill/>
        </p:spPr>
        <p:txBody>
          <a:bodyPr wrap="square" rtlCol="0">
            <a:spAutoFit/>
          </a:bodyPr>
          <a:lstStyle/>
          <a:p>
            <a:r>
              <a:rPr lang="en-US" dirty="0"/>
              <a:t>2</a:t>
            </a:r>
          </a:p>
        </p:txBody>
      </p:sp>
      <p:sp>
        <p:nvSpPr>
          <p:cNvPr id="13" name="TextBox 12"/>
          <p:cNvSpPr txBox="1"/>
          <p:nvPr/>
        </p:nvSpPr>
        <p:spPr>
          <a:xfrm>
            <a:off x="6945122" y="5561433"/>
            <a:ext cx="320842" cy="369332"/>
          </a:xfrm>
          <a:prstGeom prst="rect">
            <a:avLst/>
          </a:prstGeom>
          <a:noFill/>
        </p:spPr>
        <p:txBody>
          <a:bodyPr wrap="square" rtlCol="0">
            <a:spAutoFit/>
          </a:bodyPr>
          <a:lstStyle/>
          <a:p>
            <a:r>
              <a:rPr lang="en-US" dirty="0"/>
              <a:t>3</a:t>
            </a:r>
          </a:p>
        </p:txBody>
      </p:sp>
      <p:sp>
        <p:nvSpPr>
          <p:cNvPr id="14" name="TextBox 13"/>
          <p:cNvSpPr txBox="1"/>
          <p:nvPr/>
        </p:nvSpPr>
        <p:spPr>
          <a:xfrm>
            <a:off x="10095696" y="5535953"/>
            <a:ext cx="320842" cy="369332"/>
          </a:xfrm>
          <a:prstGeom prst="rect">
            <a:avLst/>
          </a:prstGeom>
          <a:noFill/>
        </p:spPr>
        <p:txBody>
          <a:bodyPr wrap="square" rtlCol="0">
            <a:spAutoFit/>
          </a:bodyPr>
          <a:lstStyle/>
          <a:p>
            <a:r>
              <a:rPr lang="en-US" dirty="0"/>
              <a:t>4</a:t>
            </a:r>
          </a:p>
        </p:txBody>
      </p:sp>
      <p:pic>
        <p:nvPicPr>
          <p:cNvPr id="18" name="Picture 17">
            <a:extLst>
              <a:ext uri="{FF2B5EF4-FFF2-40B4-BE49-F238E27FC236}">
                <a16:creationId xmlns:a16="http://schemas.microsoft.com/office/drawing/2014/main" id="{50ACC05D-2A97-024C-B95A-C5751E2DAC13}"/>
              </a:ext>
            </a:extLst>
          </p:cNvPr>
          <p:cNvPicPr>
            <a:picLocks noChangeAspect="1"/>
          </p:cNvPicPr>
          <p:nvPr/>
        </p:nvPicPr>
        <p:blipFill>
          <a:blip r:embed="rId4"/>
          <a:stretch>
            <a:fillRect/>
          </a:stretch>
        </p:blipFill>
        <p:spPr>
          <a:xfrm>
            <a:off x="3977044" y="5636362"/>
            <a:ext cx="2609286" cy="1060022"/>
          </a:xfrm>
          <a:prstGeom prst="rect">
            <a:avLst/>
          </a:prstGeom>
        </p:spPr>
      </p:pic>
      <p:pic>
        <p:nvPicPr>
          <p:cNvPr id="19" name="Picture 18">
            <a:extLst>
              <a:ext uri="{FF2B5EF4-FFF2-40B4-BE49-F238E27FC236}">
                <a16:creationId xmlns:a16="http://schemas.microsoft.com/office/drawing/2014/main" id="{FD093EBC-5CDB-754F-A729-20C71634EE5D}"/>
              </a:ext>
            </a:extLst>
          </p:cNvPr>
          <p:cNvPicPr>
            <a:picLocks noChangeAspect="1"/>
          </p:cNvPicPr>
          <p:nvPr/>
        </p:nvPicPr>
        <p:blipFill>
          <a:blip r:embed="rId5"/>
          <a:stretch>
            <a:fillRect/>
          </a:stretch>
        </p:blipFill>
        <p:spPr>
          <a:xfrm>
            <a:off x="7212053" y="5706206"/>
            <a:ext cx="2616712" cy="1085534"/>
          </a:xfrm>
          <a:prstGeom prst="rect">
            <a:avLst/>
          </a:prstGeom>
        </p:spPr>
      </p:pic>
      <p:pic>
        <p:nvPicPr>
          <p:cNvPr id="21" name="Picture 20">
            <a:extLst>
              <a:ext uri="{FF2B5EF4-FFF2-40B4-BE49-F238E27FC236}">
                <a16:creationId xmlns:a16="http://schemas.microsoft.com/office/drawing/2014/main" id="{4462AD18-5730-1046-B868-129F7313BCB5}"/>
              </a:ext>
            </a:extLst>
          </p:cNvPr>
          <p:cNvPicPr>
            <a:picLocks noChangeAspect="1"/>
          </p:cNvPicPr>
          <p:nvPr/>
        </p:nvPicPr>
        <p:blipFill>
          <a:blip r:embed="rId6"/>
          <a:stretch>
            <a:fillRect/>
          </a:stretch>
        </p:blipFill>
        <p:spPr>
          <a:xfrm>
            <a:off x="10219463" y="5508315"/>
            <a:ext cx="1349685" cy="1349685"/>
          </a:xfrm>
          <a:prstGeom prst="rect">
            <a:avLst/>
          </a:prstGeom>
        </p:spPr>
      </p:pic>
      <p:grpSp>
        <p:nvGrpSpPr>
          <p:cNvPr id="24" name="Group 23">
            <a:extLst>
              <a:ext uri="{FF2B5EF4-FFF2-40B4-BE49-F238E27FC236}">
                <a16:creationId xmlns:a16="http://schemas.microsoft.com/office/drawing/2014/main" id="{5BEF7C63-8B88-134C-A4B3-5EED761D1D9C}"/>
              </a:ext>
            </a:extLst>
          </p:cNvPr>
          <p:cNvGrpSpPr/>
          <p:nvPr/>
        </p:nvGrpSpPr>
        <p:grpSpPr>
          <a:xfrm>
            <a:off x="837765" y="2076959"/>
            <a:ext cx="10731383" cy="2392118"/>
            <a:chOff x="798649" y="2111754"/>
            <a:chExt cx="10731383" cy="2392118"/>
          </a:xfrm>
        </p:grpSpPr>
        <p:pic>
          <p:nvPicPr>
            <p:cNvPr id="5" name="Picture 4" descr="A person wearing glasses and smiling at the camera&#10;&#10;Description automatically generated">
              <a:extLst>
                <a:ext uri="{FF2B5EF4-FFF2-40B4-BE49-F238E27FC236}">
                  <a16:creationId xmlns:a16="http://schemas.microsoft.com/office/drawing/2014/main" id="{206DE9E7-853B-2F4C-8F32-38D60A66C5FB}"/>
                </a:ext>
              </a:extLst>
            </p:cNvPr>
            <p:cNvPicPr>
              <a:picLocks noChangeAspect="1"/>
            </p:cNvPicPr>
            <p:nvPr/>
          </p:nvPicPr>
          <p:blipFill>
            <a:blip r:embed="rId7"/>
            <a:stretch>
              <a:fillRect/>
            </a:stretch>
          </p:blipFill>
          <p:spPr>
            <a:xfrm>
              <a:off x="798649" y="2111754"/>
              <a:ext cx="1705817" cy="2367518"/>
            </a:xfrm>
            <a:prstGeom prst="rect">
              <a:avLst/>
            </a:prstGeom>
          </p:spPr>
        </p:pic>
        <p:pic>
          <p:nvPicPr>
            <p:cNvPr id="8" name="Picture 7" descr="A young boy wearing a blue shirt and smiling at the camera&#10;&#10;Description automatically generated">
              <a:extLst>
                <a:ext uri="{FF2B5EF4-FFF2-40B4-BE49-F238E27FC236}">
                  <a16:creationId xmlns:a16="http://schemas.microsoft.com/office/drawing/2014/main" id="{3816AA3C-8249-9643-ABA5-B1FA4F7A5D4C}"/>
                </a:ext>
              </a:extLst>
            </p:cNvPr>
            <p:cNvPicPr>
              <a:picLocks/>
            </p:cNvPicPr>
            <p:nvPr/>
          </p:nvPicPr>
          <p:blipFill>
            <a:blip r:embed="rId8"/>
            <a:stretch>
              <a:fillRect/>
            </a:stretch>
          </p:blipFill>
          <p:spPr>
            <a:xfrm>
              <a:off x="2568608" y="2111754"/>
              <a:ext cx="1692000" cy="2368800"/>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A6948E08-0C26-5245-AAB9-64E0429A94A9}"/>
                </a:ext>
              </a:extLst>
            </p:cNvPr>
            <p:cNvPicPr>
              <a:picLocks/>
            </p:cNvPicPr>
            <p:nvPr/>
          </p:nvPicPr>
          <p:blipFill>
            <a:blip r:embed="rId9"/>
            <a:stretch>
              <a:fillRect/>
            </a:stretch>
          </p:blipFill>
          <p:spPr>
            <a:xfrm>
              <a:off x="4346962" y="2111754"/>
              <a:ext cx="1692000" cy="2367518"/>
            </a:xfrm>
            <a:prstGeom prst="rect">
              <a:avLst/>
            </a:prstGeom>
          </p:spPr>
        </p:pic>
        <p:pic>
          <p:nvPicPr>
            <p:cNvPr id="16" name="Picture 15" descr="A close up of a boy&#10;&#10;Description automatically generated">
              <a:extLst>
                <a:ext uri="{FF2B5EF4-FFF2-40B4-BE49-F238E27FC236}">
                  <a16:creationId xmlns:a16="http://schemas.microsoft.com/office/drawing/2014/main" id="{3E7F9587-8515-2846-BF72-595317F969C6}"/>
                </a:ext>
              </a:extLst>
            </p:cNvPr>
            <p:cNvPicPr>
              <a:picLocks/>
            </p:cNvPicPr>
            <p:nvPr/>
          </p:nvPicPr>
          <p:blipFill>
            <a:blip r:embed="rId10"/>
            <a:stretch>
              <a:fillRect/>
            </a:stretch>
          </p:blipFill>
          <p:spPr>
            <a:xfrm>
              <a:off x="6153040" y="2135072"/>
              <a:ext cx="1692000" cy="2368800"/>
            </a:xfrm>
            <a:prstGeom prst="rect">
              <a:avLst/>
            </a:prstGeom>
          </p:spPr>
        </p:pic>
        <p:pic>
          <p:nvPicPr>
            <p:cNvPr id="20" name="Picture 19" descr="A person smiling for the camera&#10;&#10;Description automatically generated">
              <a:extLst>
                <a:ext uri="{FF2B5EF4-FFF2-40B4-BE49-F238E27FC236}">
                  <a16:creationId xmlns:a16="http://schemas.microsoft.com/office/drawing/2014/main" id="{AFA1DC4D-E67F-C54D-B9ED-0EE690D6B565}"/>
                </a:ext>
              </a:extLst>
            </p:cNvPr>
            <p:cNvPicPr>
              <a:picLocks/>
            </p:cNvPicPr>
            <p:nvPr/>
          </p:nvPicPr>
          <p:blipFill>
            <a:blip r:embed="rId11"/>
            <a:stretch>
              <a:fillRect/>
            </a:stretch>
          </p:blipFill>
          <p:spPr>
            <a:xfrm>
              <a:off x="7995536" y="2135072"/>
              <a:ext cx="1692000" cy="2368800"/>
            </a:xfrm>
            <a:prstGeom prst="rect">
              <a:avLst/>
            </a:prstGeom>
          </p:spPr>
        </p:pic>
        <p:pic>
          <p:nvPicPr>
            <p:cNvPr id="23" name="Picture 22" descr="A person wearing a suit and tie&#10;&#10;Description automatically generated">
              <a:extLst>
                <a:ext uri="{FF2B5EF4-FFF2-40B4-BE49-F238E27FC236}">
                  <a16:creationId xmlns:a16="http://schemas.microsoft.com/office/drawing/2014/main" id="{13446856-6430-D640-B56A-DBDBBEA54846}"/>
                </a:ext>
              </a:extLst>
            </p:cNvPr>
            <p:cNvPicPr>
              <a:picLocks/>
            </p:cNvPicPr>
            <p:nvPr/>
          </p:nvPicPr>
          <p:blipFill>
            <a:blip r:embed="rId12"/>
            <a:stretch>
              <a:fillRect/>
            </a:stretch>
          </p:blipFill>
          <p:spPr>
            <a:xfrm>
              <a:off x="9838032" y="2135072"/>
              <a:ext cx="1692000" cy="2368800"/>
            </a:xfrm>
            <a:prstGeom prst="rect">
              <a:avLst/>
            </a:prstGeom>
          </p:spPr>
        </p:pic>
      </p:grpSp>
      <p:sp>
        <p:nvSpPr>
          <p:cNvPr id="25" name="TextBox 24">
            <a:extLst>
              <a:ext uri="{FF2B5EF4-FFF2-40B4-BE49-F238E27FC236}">
                <a16:creationId xmlns:a16="http://schemas.microsoft.com/office/drawing/2014/main" id="{FD6C9220-5D18-B840-85A0-21B54880F31F}"/>
              </a:ext>
            </a:extLst>
          </p:cNvPr>
          <p:cNvSpPr txBox="1"/>
          <p:nvPr/>
        </p:nvSpPr>
        <p:spPr>
          <a:xfrm>
            <a:off x="1584960" y="5041479"/>
            <a:ext cx="9521952" cy="369332"/>
          </a:xfrm>
          <a:prstGeom prst="rect">
            <a:avLst/>
          </a:prstGeom>
          <a:noFill/>
        </p:spPr>
        <p:txBody>
          <a:bodyPr wrap="square" rtlCol="0">
            <a:spAutoFit/>
          </a:bodyPr>
          <a:lstStyle/>
          <a:p>
            <a:pPr algn="ctr"/>
            <a:r>
              <a:rPr lang="en-HK" dirty="0">
                <a:hlinkClick r:id="rId13"/>
              </a:rPr>
              <a:t>http://yong-wang.org/proj/deepDrawing.html</a:t>
            </a:r>
            <a:endParaRPr lang="en-US" dirty="0"/>
          </a:p>
        </p:txBody>
      </p:sp>
    </p:spTree>
    <p:extLst>
      <p:ext uri="{BB962C8B-B14F-4D97-AF65-F5344CB8AC3E}">
        <p14:creationId xmlns:p14="http://schemas.microsoft.com/office/powerpoint/2010/main" val="167310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spcBef>
                <a:spcPts val="0"/>
              </a:spcBef>
              <a:buFont typeface="Wingdings" pitchFamily="2" charset="2"/>
              <a:buChar char="Ø"/>
              <a:defRPr/>
            </a:pPr>
            <a:r>
              <a:rPr lang="en-US" dirty="0"/>
              <a:t> </a:t>
            </a:r>
            <a:r>
              <a:rPr lang="en-US" altLang="zh-CN" dirty="0">
                <a:latin typeface="Calibri" panose="020F0502020204030204" pitchFamily="34" charset="0"/>
                <a:ea typeface="Arial Hebrew" charset="-79"/>
                <a:cs typeface="Calibri" panose="020F0502020204030204" pitchFamily="34" charset="0"/>
              </a:rPr>
              <a:t>Graph</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drawing</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has</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been</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extensively</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studied</a:t>
            </a:r>
            <a:r>
              <a:rPr lang="zh-CN" altLang="en-US" dirty="0">
                <a:latin typeface="Calibri" panose="020F0502020204030204" pitchFamily="34" charset="0"/>
                <a:ea typeface="Arial Hebrew" charset="-79"/>
                <a:cs typeface="Calibri" panose="020F0502020204030204" pitchFamily="34" charset="0"/>
              </a:rPr>
              <a:t> </a:t>
            </a:r>
            <a:r>
              <a:rPr lang="en-US" altLang="zh-CN" dirty="0">
                <a:latin typeface="Calibri" panose="020F0502020204030204" pitchFamily="34" charset="0"/>
                <a:ea typeface="Arial Hebrew" charset="-79"/>
                <a:cs typeface="Calibri" panose="020F0502020204030204" pitchFamily="34" charset="0"/>
              </a:rPr>
              <a:t>to facilitate the </a:t>
            </a:r>
            <a:r>
              <a:rPr lang="en-US" altLang="zh-CN" dirty="0">
                <a:solidFill>
                  <a:srgbClr val="FF0000"/>
                </a:solidFill>
                <a:latin typeface="Calibri" panose="020F0502020204030204" pitchFamily="34" charset="0"/>
                <a:ea typeface="Arial Hebrew" charset="-79"/>
                <a:cs typeface="Calibri" panose="020F0502020204030204" pitchFamily="34" charset="0"/>
              </a:rPr>
              <a:t>exploration, analysis and presentation </a:t>
            </a:r>
            <a:r>
              <a:rPr lang="en-US" altLang="zh-CN" dirty="0">
                <a:latin typeface="Calibri" panose="020F0502020204030204" pitchFamily="34" charset="0"/>
                <a:ea typeface="Arial Hebrew" charset="-79"/>
                <a:cs typeface="Calibri" panose="020F0502020204030204" pitchFamily="34" charset="0"/>
              </a:rPr>
              <a:t>of networks!</a:t>
            </a:r>
          </a:p>
          <a:p>
            <a:pPr marR="0" lvl="0" defTabSz="914400" eaLnBrk="1" fontAlgn="auto" latinLnBrk="0" hangingPunct="1">
              <a:lnSpc>
                <a:spcPct val="100000"/>
              </a:lnSpc>
              <a:spcBef>
                <a:spcPts val="0"/>
              </a:spcBef>
              <a:spcAft>
                <a:spcPts val="0"/>
              </a:spcAft>
              <a:buClrTx/>
              <a:buSzTx/>
              <a:buFont typeface="Wingdings" pitchFamily="2" charset="2"/>
              <a:buChar char="Ø"/>
              <a:tabLst/>
              <a:defRPr/>
            </a:pPr>
            <a:endParaRPr lang="en-US" dirty="0"/>
          </a:p>
          <a:p>
            <a:pPr>
              <a:lnSpc>
                <a:spcPct val="100000"/>
              </a:lnSpc>
              <a:spcBef>
                <a:spcPts val="0"/>
              </a:spcBef>
              <a:buFont typeface="Wingdings" pitchFamily="2" charset="2"/>
              <a:buChar char="Ø"/>
              <a:defRPr/>
            </a:pPr>
            <a:r>
              <a:rPr lang="zh-CN" altLang="en-US" dirty="0"/>
              <a:t> </a:t>
            </a:r>
            <a:r>
              <a:rPr lang="en-US" altLang="zh-CN" dirty="0"/>
              <a:t>However,</a:t>
            </a:r>
            <a:r>
              <a:rPr lang="zh-CN" altLang="en-US" dirty="0"/>
              <a:t> </a:t>
            </a:r>
            <a:r>
              <a:rPr lang="en-US" altLang="zh-CN" dirty="0"/>
              <a:t>u</a:t>
            </a:r>
            <a:r>
              <a:rPr lang="en-US" dirty="0"/>
              <a:t>sers often need to find a desirable graph layout through </a:t>
            </a:r>
            <a:r>
              <a:rPr lang="en-US" dirty="0">
                <a:solidFill>
                  <a:srgbClr val="FF0000"/>
                </a:solidFill>
              </a:rPr>
              <a:t>trial-and-error:</a:t>
            </a:r>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L="0" indent="0">
              <a:lnSpc>
                <a:spcPct val="100000"/>
              </a:lnSpc>
              <a:spcBef>
                <a:spcPts val="0"/>
              </a:spcBef>
              <a:buNone/>
              <a:defRPr/>
            </a:pPr>
            <a:endParaRPr lang="en-US" dirty="0"/>
          </a:p>
          <a:p>
            <a:pPr marR="0" lvl="0" defTabSz="914400" eaLnBrk="1" fontAlgn="auto" latinLnBrk="0" hangingPunct="1">
              <a:lnSpc>
                <a:spcPct val="100000"/>
              </a:lnSpc>
              <a:spcBef>
                <a:spcPts val="0"/>
              </a:spcBef>
              <a:spcAft>
                <a:spcPts val="0"/>
              </a:spcAft>
              <a:buClrTx/>
              <a:buSzTx/>
              <a:buFont typeface="Wingdings" pitchFamily="2" charset="2"/>
              <a:buChar char="Ø"/>
              <a:tabLst/>
              <a:defRPr/>
            </a:pPr>
            <a:endParaRPr lang="en-US" dirty="0"/>
          </a:p>
        </p:txBody>
      </p:sp>
      <p:sp>
        <p:nvSpPr>
          <p:cNvPr id="7" name="Slide Number Placeholder 6">
            <a:extLst>
              <a:ext uri="{FF2B5EF4-FFF2-40B4-BE49-F238E27FC236}">
                <a16:creationId xmlns:a16="http://schemas.microsoft.com/office/drawing/2014/main" id="{F1370CFF-C0C8-D742-9185-1CAFE89B2CA3}"/>
              </a:ext>
            </a:extLst>
          </p:cNvPr>
          <p:cNvSpPr>
            <a:spLocks noGrp="1"/>
          </p:cNvSpPr>
          <p:nvPr>
            <p:ph type="sldNum" sz="quarter" idx="12"/>
          </p:nvPr>
        </p:nvSpPr>
        <p:spPr/>
        <p:txBody>
          <a:bodyPr/>
          <a:lstStyle/>
          <a:p>
            <a:fld id="{B01C7F42-01BB-EC42-87EF-9DD0C0F1E0E3}" type="slidenum">
              <a:rPr lang="en-US" smtClean="0"/>
              <a:t>4</a:t>
            </a:fld>
            <a:endParaRPr lang="en-US"/>
          </a:p>
        </p:txBody>
      </p:sp>
      <p:sp>
        <p:nvSpPr>
          <p:cNvPr id="6" name="Title 1">
            <a:extLst>
              <a:ext uri="{FF2B5EF4-FFF2-40B4-BE49-F238E27FC236}">
                <a16:creationId xmlns:a16="http://schemas.microsoft.com/office/drawing/2014/main" id="{E16F5D8C-28B1-F445-A8F3-ABB4EF8A5A8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i="1">
                <a:latin typeface="+mn-lt"/>
              </a:rPr>
              <a:t>Motivation</a:t>
            </a:r>
            <a:endParaRPr lang="en-US" b="1" i="1" dirty="0">
              <a:latin typeface="+mn-lt"/>
            </a:endParaRPr>
          </a:p>
        </p:txBody>
      </p:sp>
      <p:sp>
        <p:nvSpPr>
          <p:cNvPr id="5" name="Rounded Rectangle 4">
            <a:extLst>
              <a:ext uri="{FF2B5EF4-FFF2-40B4-BE49-F238E27FC236}">
                <a16:creationId xmlns:a16="http://schemas.microsoft.com/office/drawing/2014/main" id="{13D5F5AD-D009-714F-90DA-9953B4962376}"/>
              </a:ext>
            </a:extLst>
          </p:cNvPr>
          <p:cNvSpPr/>
          <p:nvPr/>
        </p:nvSpPr>
        <p:spPr>
          <a:xfrm>
            <a:off x="650151" y="4358343"/>
            <a:ext cx="11330609" cy="1272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It</a:t>
            </a:r>
            <a:r>
              <a:rPr lang="zh-CN" altLang="en-US" sz="2800" b="1" dirty="0"/>
              <a:t> </a:t>
            </a:r>
            <a:r>
              <a:rPr lang="en-US" altLang="zh-CN" sz="2800" b="1" dirty="0"/>
              <a:t>is</a:t>
            </a:r>
            <a:r>
              <a:rPr lang="zh-CN" altLang="en-US" sz="2800" b="1" dirty="0"/>
              <a:t> </a:t>
            </a:r>
            <a:r>
              <a:rPr lang="en-US" altLang="zh-CN" sz="2800" b="1" dirty="0"/>
              <a:t>time-consuming</a:t>
            </a:r>
            <a:r>
              <a:rPr lang="zh-CN" altLang="en-US" sz="2800" b="1" dirty="0"/>
              <a:t> </a:t>
            </a:r>
            <a:r>
              <a:rPr lang="en-US" altLang="zh-CN" sz="2800" b="1" dirty="0"/>
              <a:t>and</a:t>
            </a:r>
            <a:r>
              <a:rPr lang="zh-CN" altLang="en-US" sz="2800" b="1" dirty="0"/>
              <a:t> </a:t>
            </a:r>
            <a:r>
              <a:rPr lang="en-US" altLang="zh-CN" sz="2800" b="1" dirty="0"/>
              <a:t>not</a:t>
            </a:r>
            <a:r>
              <a:rPr lang="zh-CN" altLang="en-US" sz="2800" b="1" dirty="0"/>
              <a:t> </a:t>
            </a:r>
            <a:r>
              <a:rPr lang="en-US" altLang="zh-CN" sz="2800" b="1" dirty="0"/>
              <a:t>user-friendly,</a:t>
            </a:r>
            <a:r>
              <a:rPr lang="zh-CN" altLang="en-US" sz="2800" b="1" dirty="0"/>
              <a:t> </a:t>
            </a:r>
            <a:r>
              <a:rPr lang="en-US" altLang="zh-CN" sz="2800" b="1" dirty="0"/>
              <a:t>especially</a:t>
            </a:r>
            <a:r>
              <a:rPr lang="zh-CN" altLang="en-US" sz="2800" b="1" dirty="0"/>
              <a:t> </a:t>
            </a:r>
            <a:r>
              <a:rPr lang="en-US" altLang="zh-CN" sz="2800" b="1" dirty="0"/>
              <a:t>for</a:t>
            </a:r>
            <a:r>
              <a:rPr lang="zh-CN" altLang="en-US" sz="2800" b="1" dirty="0"/>
              <a:t> </a:t>
            </a:r>
            <a:r>
              <a:rPr lang="en-US" altLang="zh-CN" sz="2800" b="1" dirty="0"/>
              <a:t>non-expert</a:t>
            </a:r>
            <a:r>
              <a:rPr lang="zh-CN" altLang="en-US" sz="2800" b="1" dirty="0"/>
              <a:t> </a:t>
            </a:r>
            <a:r>
              <a:rPr lang="en-US" altLang="zh-CN" sz="2800" b="1" dirty="0"/>
              <a:t>users!</a:t>
            </a:r>
            <a:endParaRPr lang="en-US" sz="2800" b="1" dirty="0"/>
          </a:p>
        </p:txBody>
      </p:sp>
    </p:spTree>
    <p:extLst>
      <p:ext uri="{BB962C8B-B14F-4D97-AF65-F5344CB8AC3E}">
        <p14:creationId xmlns:p14="http://schemas.microsoft.com/office/powerpoint/2010/main" val="348870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Research</a:t>
            </a:r>
            <a:r>
              <a:rPr lang="zh-CN" altLang="en-US" b="1" i="1" dirty="0">
                <a:latin typeface="+mn-lt"/>
              </a:rPr>
              <a:t> </a:t>
            </a:r>
            <a:r>
              <a:rPr lang="en-US" altLang="zh-CN" b="1" i="1" dirty="0">
                <a:latin typeface="+mn-lt"/>
              </a:rPr>
              <a:t>Question</a:t>
            </a:r>
            <a:endParaRPr lang="en-US" b="1" i="1" dirty="0">
              <a:latin typeface="+mn-lt"/>
            </a:endParaRPr>
          </a:p>
        </p:txBody>
      </p:sp>
      <p:sp>
        <p:nvSpPr>
          <p:cNvPr id="7" name="TextBox 6">
            <a:extLst>
              <a:ext uri="{FF2B5EF4-FFF2-40B4-BE49-F238E27FC236}">
                <a16:creationId xmlns:a16="http://schemas.microsoft.com/office/drawing/2014/main" id="{DC5D4273-2B95-1640-8F4B-E221E5B5DC37}"/>
              </a:ext>
            </a:extLst>
          </p:cNvPr>
          <p:cNvSpPr txBox="1"/>
          <p:nvPr/>
        </p:nvSpPr>
        <p:spPr>
          <a:xfrm>
            <a:off x="838199" y="1634043"/>
            <a:ext cx="11446565" cy="2677656"/>
          </a:xfrm>
          <a:prstGeom prst="rect">
            <a:avLst/>
          </a:prstGeom>
          <a:noFill/>
        </p:spPr>
        <p:txBody>
          <a:bodyPr wrap="square" rtlCol="0">
            <a:spAutoFit/>
          </a:bodyPr>
          <a:lstStyle/>
          <a:p>
            <a:pPr marL="457200" indent="-457200">
              <a:buFont typeface="Wingdings" pitchFamily="2" charset="2"/>
              <a:buChar char="Ø"/>
            </a:pPr>
            <a:r>
              <a:rPr lang="en-US" altLang="zh-CN" sz="2800" dirty="0">
                <a:latin typeface="Calibri" panose="020F0502020204030204" pitchFamily="34" charset="0"/>
                <a:ea typeface="Arial Hebrew" charset="-79"/>
                <a:cs typeface="Calibri" panose="020F0502020204030204" pitchFamily="34" charset="0"/>
              </a:rPr>
              <a:t>Deep</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learning</a:t>
            </a:r>
            <a:r>
              <a:rPr lang="zh-CN" altLang="en-US" sz="2800" dirty="0">
                <a:latin typeface="Calibri" panose="020F0502020204030204" pitchFamily="34" charset="0"/>
                <a:ea typeface="Arial Hebrew" charset="-79"/>
                <a:cs typeface="Calibri" panose="020F0502020204030204" pitchFamily="34" charset="0"/>
              </a:rPr>
              <a:t> </a:t>
            </a:r>
            <a:r>
              <a:rPr lang="en-HK" altLang="zh-CN" sz="2800" dirty="0">
                <a:latin typeface="Calibri" panose="020F0502020204030204" pitchFamily="34" charset="0"/>
                <a:ea typeface="Arial Hebrew" charset="-79"/>
                <a:cs typeface="Calibri" panose="020F0502020204030204" pitchFamily="34" charset="0"/>
              </a:rPr>
              <a:t>techniques have shown a powerful capability </a:t>
            </a:r>
            <a:r>
              <a:rPr lang="en-US" altLang="zh-CN" sz="2800" dirty="0">
                <a:latin typeface="Calibri" panose="020F0502020204030204" pitchFamily="34" charset="0"/>
                <a:ea typeface="Arial Hebrew" charset="-79"/>
                <a:cs typeface="Calibri" panose="020F0502020204030204" pitchFamily="34" charset="0"/>
              </a:rPr>
              <a:t>of</a:t>
            </a:r>
            <a:r>
              <a:rPr lang="en-HK" altLang="zh-CN" sz="2800" dirty="0">
                <a:latin typeface="Calibri" panose="020F0502020204030204" pitchFamily="34" charset="0"/>
                <a:ea typeface="Arial Hebrew" charset="-79"/>
                <a:cs typeface="Calibri" panose="020F0502020204030204" pitchFamily="34" charset="0"/>
              </a:rPr>
              <a:t> modelling the training data and </a:t>
            </a:r>
            <a:r>
              <a:rPr lang="en-US" altLang="zh-CN" sz="2800" dirty="0">
                <a:latin typeface="Calibri" panose="020F0502020204030204" pitchFamily="34" charset="0"/>
                <a:ea typeface="Arial Hebrew" charset="-79"/>
                <a:cs typeface="Calibri" panose="020F0502020204030204" pitchFamily="34" charset="0"/>
              </a:rPr>
              <a:t>further</a:t>
            </a:r>
            <a:r>
              <a:rPr lang="zh-CN" altLang="en-US" sz="2800" dirty="0">
                <a:latin typeface="Calibri" panose="020F0502020204030204" pitchFamily="34" charset="0"/>
                <a:ea typeface="Arial Hebrew" charset="-79"/>
                <a:cs typeface="Calibri" panose="020F0502020204030204" pitchFamily="34" charset="0"/>
              </a:rPr>
              <a:t> </a:t>
            </a:r>
            <a:r>
              <a:rPr lang="en-HK" altLang="zh-CN" sz="2800" dirty="0">
                <a:latin typeface="Calibri" panose="020F0502020204030204" pitchFamily="34" charset="0"/>
                <a:ea typeface="Arial Hebrew" charset="-79"/>
                <a:cs typeface="Calibri" panose="020F0502020204030204" pitchFamily="34" charset="0"/>
              </a:rPr>
              <a:t>making predictions </a:t>
            </a:r>
            <a:r>
              <a:rPr lang="en-US" altLang="zh-CN" sz="2800" dirty="0">
                <a:latin typeface="Calibri" panose="020F0502020204030204" pitchFamily="34" charset="0"/>
                <a:ea typeface="Arial Hebrew" charset="-79"/>
                <a:cs typeface="Calibri" panose="020F0502020204030204" pitchFamily="34" charset="0"/>
              </a:rPr>
              <a:t>in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many</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applications</a:t>
            </a:r>
          </a:p>
          <a:p>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dirty="0">
                <a:solidFill>
                  <a:srgbClr val="FF0000"/>
                </a:solidFill>
                <a:latin typeface="Calibri" panose="020F0502020204030204" pitchFamily="34" charset="0"/>
                <a:ea typeface="Arial Hebrew" charset="-79"/>
                <a:cs typeface="Calibri" panose="020F0502020204030204" pitchFamily="34" charset="0"/>
              </a:rPr>
              <a:t>Can</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we</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model</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graph</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drawing</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as</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a</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learning</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and</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prediction</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problem</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and</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further</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generate</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drawings</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for</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input</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graphs</a:t>
            </a:r>
            <a:r>
              <a:rPr lang="zh-CN" altLang="en-US" sz="2800" dirty="0">
                <a:solidFill>
                  <a:srgbClr val="FF0000"/>
                </a:solidFill>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directly?</a:t>
            </a: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Tx/>
              <a:buChar char="-"/>
            </a:pPr>
            <a:endParaRPr lang="en-US" sz="2800" dirty="0">
              <a:latin typeface="Calibri" panose="020F0502020204030204" pitchFamily="34" charset="0"/>
              <a:ea typeface="Arial Hebrew" charset="-79"/>
              <a:cs typeface="Calibri" panose="020F0502020204030204" pitchFamily="34" charset="0"/>
            </a:endParaRPr>
          </a:p>
        </p:txBody>
      </p:sp>
      <p:pic>
        <p:nvPicPr>
          <p:cNvPr id="6" name="Picture 5" descr="A screenshot of a social media post&#10;&#10;Description automatically generated">
            <a:extLst>
              <a:ext uri="{FF2B5EF4-FFF2-40B4-BE49-F238E27FC236}">
                <a16:creationId xmlns:a16="http://schemas.microsoft.com/office/drawing/2014/main" id="{ED2BB615-2CD8-A141-92AC-CD3CAA7FC015}"/>
              </a:ext>
            </a:extLst>
          </p:cNvPr>
          <p:cNvPicPr>
            <a:picLocks noChangeAspect="1"/>
          </p:cNvPicPr>
          <p:nvPr/>
        </p:nvPicPr>
        <p:blipFill>
          <a:blip r:embed="rId3"/>
          <a:stretch>
            <a:fillRect/>
          </a:stretch>
        </p:blipFill>
        <p:spPr>
          <a:xfrm>
            <a:off x="1388165" y="4311699"/>
            <a:ext cx="9601200" cy="2222500"/>
          </a:xfrm>
          <a:prstGeom prst="rect">
            <a:avLst/>
          </a:prstGeom>
        </p:spPr>
      </p:pic>
      <p:sp>
        <p:nvSpPr>
          <p:cNvPr id="8" name="Slide Number Placeholder 7">
            <a:extLst>
              <a:ext uri="{FF2B5EF4-FFF2-40B4-BE49-F238E27FC236}">
                <a16:creationId xmlns:a16="http://schemas.microsoft.com/office/drawing/2014/main" id="{90EC093A-A0AA-9F43-B828-544B92795898}"/>
              </a:ext>
            </a:extLst>
          </p:cNvPr>
          <p:cNvSpPr>
            <a:spLocks noGrp="1"/>
          </p:cNvSpPr>
          <p:nvPr>
            <p:ph type="sldNum" sz="quarter" idx="12"/>
          </p:nvPr>
        </p:nvSpPr>
        <p:spPr/>
        <p:txBody>
          <a:bodyPr/>
          <a:lstStyle/>
          <a:p>
            <a:fld id="{B01C7F42-01BB-EC42-87EF-9DD0C0F1E0E3}" type="slidenum">
              <a:rPr lang="en-US" smtClean="0"/>
              <a:t>5</a:t>
            </a:fld>
            <a:endParaRPr lang="en-US"/>
          </a:p>
        </p:txBody>
      </p:sp>
    </p:spTree>
    <p:extLst>
      <p:ext uri="{BB962C8B-B14F-4D97-AF65-F5344CB8AC3E}">
        <p14:creationId xmlns:p14="http://schemas.microsoft.com/office/powerpoint/2010/main" val="110554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Overall Idea</a:t>
            </a:r>
            <a:endParaRPr lang="en-US" b="1" i="1" dirty="0">
              <a:latin typeface="+mn-lt"/>
            </a:endParaRPr>
          </a:p>
        </p:txBody>
      </p:sp>
      <p:sp>
        <p:nvSpPr>
          <p:cNvPr id="8" name="Slide Number Placeholder 7">
            <a:extLst>
              <a:ext uri="{FF2B5EF4-FFF2-40B4-BE49-F238E27FC236}">
                <a16:creationId xmlns:a16="http://schemas.microsoft.com/office/drawing/2014/main" id="{B08D5CC0-5D42-634A-B504-925AD17386B9}"/>
              </a:ext>
            </a:extLst>
          </p:cNvPr>
          <p:cNvSpPr>
            <a:spLocks noGrp="1"/>
          </p:cNvSpPr>
          <p:nvPr>
            <p:ph type="sldNum" sz="quarter" idx="12"/>
          </p:nvPr>
        </p:nvSpPr>
        <p:spPr/>
        <p:txBody>
          <a:bodyPr/>
          <a:lstStyle/>
          <a:p>
            <a:fld id="{B01C7F42-01BB-EC42-87EF-9DD0C0F1E0E3}" type="slidenum">
              <a:rPr lang="en-US" smtClean="0"/>
              <a:t>6</a:t>
            </a:fld>
            <a:endParaRPr lang="en-US"/>
          </a:p>
        </p:txBody>
      </p:sp>
      <p:sp>
        <p:nvSpPr>
          <p:cNvPr id="20" name="Rectangle 19">
            <a:extLst>
              <a:ext uri="{FF2B5EF4-FFF2-40B4-BE49-F238E27FC236}">
                <a16:creationId xmlns:a16="http://schemas.microsoft.com/office/drawing/2014/main" id="{55D978BA-599A-5E48-B421-062F783884AC}"/>
              </a:ext>
            </a:extLst>
          </p:cNvPr>
          <p:cNvSpPr/>
          <p:nvPr/>
        </p:nvSpPr>
        <p:spPr>
          <a:xfrm>
            <a:off x="766408" y="5131189"/>
            <a:ext cx="2838031" cy="771721"/>
          </a:xfrm>
          <a:prstGeom prst="rect">
            <a:avLst/>
          </a:prstGeom>
          <a:ln cap="rnd">
            <a:roun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200" dirty="0">
                <a:solidFill>
                  <a:schemeClr val="tx1"/>
                </a:solidFill>
                <a:latin typeface="Arial" charset="0"/>
                <a:ea typeface="Arial" charset="0"/>
                <a:cs typeface="Arial" charset="0"/>
              </a:rPr>
              <a:t>Graph Structure</a:t>
            </a:r>
            <a:endParaRPr lang="en-US" sz="2200" dirty="0">
              <a:solidFill>
                <a:schemeClr val="tx1"/>
              </a:solidFill>
              <a:latin typeface="Arial" charset="0"/>
              <a:ea typeface="Arial" charset="0"/>
              <a:cs typeface="Arial" charset="0"/>
            </a:endParaRPr>
          </a:p>
        </p:txBody>
      </p:sp>
      <p:sp>
        <p:nvSpPr>
          <p:cNvPr id="21" name="Rounded Rectangle 20">
            <a:extLst>
              <a:ext uri="{FF2B5EF4-FFF2-40B4-BE49-F238E27FC236}">
                <a16:creationId xmlns:a16="http://schemas.microsoft.com/office/drawing/2014/main" id="{49DB3431-A8FC-5A45-AC72-9FA2E7FE5891}"/>
              </a:ext>
            </a:extLst>
          </p:cNvPr>
          <p:cNvSpPr/>
          <p:nvPr/>
        </p:nvSpPr>
        <p:spPr>
          <a:xfrm>
            <a:off x="4652759" y="5036712"/>
            <a:ext cx="3336857"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2200" b="1" dirty="0">
                <a:solidFill>
                  <a:schemeClr val="tx1"/>
                </a:solidFill>
                <a:latin typeface="Arial" charset="0"/>
                <a:ea typeface="Arial" charset="0"/>
                <a:cs typeface="Arial" charset="0"/>
              </a:rPr>
              <a:t>Deep</a:t>
            </a:r>
            <a:r>
              <a:rPr lang="zh-CN" altLang="en-US" sz="2200" b="1" dirty="0">
                <a:solidFill>
                  <a:schemeClr val="tx1"/>
                </a:solidFill>
                <a:latin typeface="Arial" charset="0"/>
                <a:ea typeface="Arial" charset="0"/>
                <a:cs typeface="Arial" charset="0"/>
              </a:rPr>
              <a:t> </a:t>
            </a:r>
            <a:r>
              <a:rPr lang="en-US" altLang="zh-CN" sz="2200" b="1" dirty="0">
                <a:solidFill>
                  <a:schemeClr val="tx1"/>
                </a:solidFill>
                <a:latin typeface="Arial" charset="0"/>
                <a:ea typeface="Arial" charset="0"/>
                <a:cs typeface="Arial" charset="0"/>
              </a:rPr>
              <a:t>Learning</a:t>
            </a:r>
            <a:r>
              <a:rPr lang="zh-CN" altLang="en-US" sz="2200" b="1" dirty="0">
                <a:solidFill>
                  <a:schemeClr val="tx1"/>
                </a:solidFill>
                <a:latin typeface="Arial" charset="0"/>
                <a:ea typeface="Arial" charset="0"/>
                <a:cs typeface="Arial" charset="0"/>
              </a:rPr>
              <a:t> </a:t>
            </a:r>
            <a:r>
              <a:rPr lang="en-US" altLang="zh-CN" sz="2200" b="1" dirty="0">
                <a:solidFill>
                  <a:schemeClr val="tx1"/>
                </a:solidFill>
                <a:latin typeface="Arial" charset="0"/>
                <a:ea typeface="Arial" charset="0"/>
                <a:cs typeface="Arial" charset="0"/>
              </a:rPr>
              <a:t>Based</a:t>
            </a:r>
            <a:r>
              <a:rPr lang="zh-CN" altLang="en-US" sz="2200" b="1" dirty="0">
                <a:solidFill>
                  <a:schemeClr val="tx1"/>
                </a:solidFill>
                <a:latin typeface="Arial" charset="0"/>
                <a:ea typeface="Arial" charset="0"/>
                <a:cs typeface="Arial" charset="0"/>
              </a:rPr>
              <a:t> </a:t>
            </a:r>
            <a:r>
              <a:rPr lang="en-US" altLang="zh-CN" sz="2200" b="1" dirty="0">
                <a:solidFill>
                  <a:schemeClr val="tx1"/>
                </a:solidFill>
                <a:latin typeface="Arial" charset="0"/>
                <a:ea typeface="Arial" charset="0"/>
                <a:cs typeface="Arial" charset="0"/>
              </a:rPr>
              <a:t>Drawing</a:t>
            </a:r>
            <a:endParaRPr lang="en-US" sz="2200" b="1" dirty="0">
              <a:solidFill>
                <a:schemeClr val="tx1"/>
              </a:solidFill>
              <a:latin typeface="Arial" charset="0"/>
              <a:ea typeface="Arial" charset="0"/>
              <a:cs typeface="Arial" charset="0"/>
            </a:endParaRPr>
          </a:p>
        </p:txBody>
      </p:sp>
      <p:sp>
        <p:nvSpPr>
          <p:cNvPr id="22" name="Rectangle 21">
            <a:extLst>
              <a:ext uri="{FF2B5EF4-FFF2-40B4-BE49-F238E27FC236}">
                <a16:creationId xmlns:a16="http://schemas.microsoft.com/office/drawing/2014/main" id="{397E5C53-4033-F74D-878A-67EF0FC9263C}"/>
              </a:ext>
            </a:extLst>
          </p:cNvPr>
          <p:cNvSpPr/>
          <p:nvPr/>
        </p:nvSpPr>
        <p:spPr>
          <a:xfrm>
            <a:off x="8866201" y="5108051"/>
            <a:ext cx="2996588" cy="771721"/>
          </a:xfrm>
          <a:prstGeom prst="rect">
            <a:avLst/>
          </a:prstGeom>
          <a:ln cap="rnd">
            <a:roun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2200" dirty="0">
                <a:solidFill>
                  <a:schemeClr val="tx1"/>
                </a:solidFill>
                <a:latin typeface="Arial" charset="0"/>
                <a:ea typeface="Arial" charset="0"/>
                <a:cs typeface="Arial" charset="0"/>
              </a:rPr>
              <a:t>Graph</a:t>
            </a:r>
            <a:r>
              <a:rPr lang="zh-CN" altLang="en-US" sz="2200" dirty="0">
                <a:solidFill>
                  <a:schemeClr val="tx1"/>
                </a:solidFill>
                <a:latin typeface="Arial" charset="0"/>
                <a:ea typeface="Arial" charset="0"/>
                <a:cs typeface="Arial" charset="0"/>
              </a:rPr>
              <a:t> </a:t>
            </a:r>
            <a:r>
              <a:rPr lang="en-US" altLang="zh-CN" sz="2200" dirty="0">
                <a:solidFill>
                  <a:schemeClr val="tx1"/>
                </a:solidFill>
                <a:latin typeface="Arial" charset="0"/>
                <a:ea typeface="Arial" charset="0"/>
                <a:cs typeface="Arial" charset="0"/>
              </a:rPr>
              <a:t>Visualizations</a:t>
            </a:r>
            <a:endParaRPr lang="en-US" sz="2200" dirty="0">
              <a:solidFill>
                <a:schemeClr val="tx1"/>
              </a:solidFill>
              <a:latin typeface="Arial" charset="0"/>
              <a:ea typeface="Arial" charset="0"/>
              <a:cs typeface="Arial" charset="0"/>
            </a:endParaRPr>
          </a:p>
        </p:txBody>
      </p:sp>
      <p:sp>
        <p:nvSpPr>
          <p:cNvPr id="23" name="Right Arrow 22">
            <a:extLst>
              <a:ext uri="{FF2B5EF4-FFF2-40B4-BE49-F238E27FC236}">
                <a16:creationId xmlns:a16="http://schemas.microsoft.com/office/drawing/2014/main" id="{801CD84A-359D-AF42-B6B8-B66787BAE200}"/>
              </a:ext>
            </a:extLst>
          </p:cNvPr>
          <p:cNvSpPr/>
          <p:nvPr/>
        </p:nvSpPr>
        <p:spPr>
          <a:xfrm>
            <a:off x="3858000" y="5380862"/>
            <a:ext cx="580450" cy="32952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9DE7F2B5-05B5-014D-8E44-30627EA55A8D}"/>
              </a:ext>
            </a:extLst>
          </p:cNvPr>
          <p:cNvSpPr/>
          <p:nvPr/>
        </p:nvSpPr>
        <p:spPr>
          <a:xfrm>
            <a:off x="8242032" y="5363498"/>
            <a:ext cx="580450" cy="32952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C0B20C8A-83B1-E640-8EB1-9DF1D24E66BC}"/>
              </a:ext>
            </a:extLst>
          </p:cNvPr>
          <p:cNvGrpSpPr/>
          <p:nvPr/>
        </p:nvGrpSpPr>
        <p:grpSpPr>
          <a:xfrm>
            <a:off x="4266993" y="1819857"/>
            <a:ext cx="4301396" cy="2455285"/>
            <a:chOff x="4266993" y="1819857"/>
            <a:chExt cx="4301396" cy="2455285"/>
          </a:xfrm>
        </p:grpSpPr>
        <p:sp>
          <p:nvSpPr>
            <p:cNvPr id="26" name="Rectangle 25">
              <a:extLst>
                <a:ext uri="{FF2B5EF4-FFF2-40B4-BE49-F238E27FC236}">
                  <a16:creationId xmlns:a16="http://schemas.microsoft.com/office/drawing/2014/main" id="{A267009C-71DC-4F4D-BB0C-996C15ACC399}"/>
                </a:ext>
              </a:extLst>
            </p:cNvPr>
            <p:cNvSpPr/>
            <p:nvPr/>
          </p:nvSpPr>
          <p:spPr>
            <a:xfrm rot="18632125">
              <a:off x="4315301" y="3014437"/>
              <a:ext cx="1646401" cy="472074"/>
            </a:xfrm>
            <a:prstGeom prst="rect">
              <a:avLst/>
            </a:prstGeom>
            <a:solidFill>
              <a:schemeClr val="accent1">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Hebrew" charset="-79"/>
                  <a:ea typeface="Arial Hebrew" charset="-79"/>
                  <a:cs typeface="Arial Hebrew" charset="-79"/>
                </a:rPr>
                <a:t>Sample</a:t>
              </a:r>
              <a:r>
                <a:rPr lang="zh-CN" altLang="en-US" sz="2000" dirty="0">
                  <a:solidFill>
                    <a:schemeClr val="tx1"/>
                  </a:solidFill>
                  <a:latin typeface="Arial Hebrew" charset="-79"/>
                  <a:ea typeface="Arial Hebrew" charset="-79"/>
                  <a:cs typeface="Arial Hebrew" charset="-79"/>
                </a:rPr>
                <a:t> </a:t>
              </a:r>
              <a:r>
                <a:rPr lang="en-US" altLang="zh-CN" sz="2000" dirty="0">
                  <a:solidFill>
                    <a:schemeClr val="tx1"/>
                  </a:solidFill>
                  <a:latin typeface="Arial Hebrew" charset="-79"/>
                  <a:ea typeface="Arial Hebrew" charset="-79"/>
                  <a:cs typeface="Arial Hebrew" charset="-79"/>
                </a:rPr>
                <a:t>1</a:t>
              </a:r>
              <a:endParaRPr lang="en-US" sz="2000" dirty="0">
                <a:solidFill>
                  <a:schemeClr val="tx1"/>
                </a:solidFill>
                <a:latin typeface="Arial Hebrew" charset="-79"/>
                <a:ea typeface="Arial Hebrew" charset="-79"/>
                <a:cs typeface="Arial Hebrew" charset="-79"/>
              </a:endParaRPr>
            </a:p>
          </p:txBody>
        </p:sp>
        <p:sp>
          <p:nvSpPr>
            <p:cNvPr id="27" name="Rectangle 26">
              <a:extLst>
                <a:ext uri="{FF2B5EF4-FFF2-40B4-BE49-F238E27FC236}">
                  <a16:creationId xmlns:a16="http://schemas.microsoft.com/office/drawing/2014/main" id="{6C7FC1FB-BF12-5141-BDB4-174BE7695AA3}"/>
                </a:ext>
              </a:extLst>
            </p:cNvPr>
            <p:cNvSpPr/>
            <p:nvPr/>
          </p:nvSpPr>
          <p:spPr>
            <a:xfrm rot="18632125">
              <a:off x="5087874" y="3050844"/>
              <a:ext cx="1613249" cy="472074"/>
            </a:xfrm>
            <a:prstGeom prst="rect">
              <a:avLst/>
            </a:prstGeom>
            <a:solidFill>
              <a:schemeClr val="accent1">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tx1"/>
                  </a:solidFill>
                  <a:latin typeface="Arial Hebrew" charset="-79"/>
                  <a:ea typeface="Arial Hebrew" charset="-79"/>
                  <a:cs typeface="Arial Hebrew" charset="-79"/>
                </a:rPr>
                <a:t>Sample</a:t>
              </a:r>
              <a:r>
                <a:rPr lang="zh-CN" altLang="en-US" sz="2000" dirty="0">
                  <a:solidFill>
                    <a:schemeClr val="tx1"/>
                  </a:solidFill>
                  <a:latin typeface="Arial Hebrew" charset="-79"/>
                  <a:ea typeface="Arial Hebrew" charset="-79"/>
                  <a:cs typeface="Arial Hebrew" charset="-79"/>
                </a:rPr>
                <a:t> </a:t>
              </a:r>
              <a:r>
                <a:rPr lang="en-US" altLang="zh-CN" sz="2000" dirty="0">
                  <a:solidFill>
                    <a:schemeClr val="tx1"/>
                  </a:solidFill>
                  <a:latin typeface="Arial Hebrew" charset="-79"/>
                  <a:ea typeface="Arial Hebrew" charset="-79"/>
                  <a:cs typeface="Arial Hebrew" charset="-79"/>
                </a:rPr>
                <a:t>2</a:t>
              </a:r>
              <a:endParaRPr lang="en-US" sz="2000" dirty="0">
                <a:solidFill>
                  <a:schemeClr val="tx1"/>
                </a:solidFill>
                <a:latin typeface="Arial Hebrew" charset="-79"/>
                <a:ea typeface="Arial Hebrew" charset="-79"/>
                <a:cs typeface="Arial Hebrew" charset="-79"/>
              </a:endParaRPr>
            </a:p>
          </p:txBody>
        </p:sp>
        <p:sp>
          <p:nvSpPr>
            <p:cNvPr id="28" name="Rectangle 27">
              <a:extLst>
                <a:ext uri="{FF2B5EF4-FFF2-40B4-BE49-F238E27FC236}">
                  <a16:creationId xmlns:a16="http://schemas.microsoft.com/office/drawing/2014/main" id="{9D852203-DF3F-E544-BBB3-520ABC74EFF0}"/>
                </a:ext>
              </a:extLst>
            </p:cNvPr>
            <p:cNvSpPr/>
            <p:nvPr/>
          </p:nvSpPr>
          <p:spPr>
            <a:xfrm rot="18632125">
              <a:off x="5857137" y="3051497"/>
              <a:ext cx="1598999" cy="472074"/>
            </a:xfrm>
            <a:prstGeom prst="rect">
              <a:avLst/>
            </a:prstGeom>
            <a:solidFill>
              <a:schemeClr val="accent1">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Hebrew" charset="-79"/>
                  <a:ea typeface="Arial Hebrew" charset="-79"/>
                  <a:cs typeface="Arial Hebrew" charset="-79"/>
                </a:rPr>
                <a:t>Sample</a:t>
              </a:r>
              <a:r>
                <a:rPr lang="zh-CN" altLang="en-US" sz="2000" dirty="0">
                  <a:solidFill>
                    <a:schemeClr val="tx1"/>
                  </a:solidFill>
                  <a:latin typeface="Arial Hebrew" charset="-79"/>
                  <a:ea typeface="Arial Hebrew" charset="-79"/>
                  <a:cs typeface="Arial Hebrew" charset="-79"/>
                </a:rPr>
                <a:t> </a:t>
              </a:r>
              <a:r>
                <a:rPr lang="en-US" altLang="zh-CN" sz="2000" dirty="0">
                  <a:solidFill>
                    <a:schemeClr val="tx1"/>
                  </a:solidFill>
                  <a:latin typeface="Arial Hebrew" charset="-79"/>
                  <a:ea typeface="Arial Hebrew" charset="-79"/>
                  <a:cs typeface="Arial Hebrew" charset="-79"/>
                </a:rPr>
                <a:t>3</a:t>
              </a:r>
              <a:endParaRPr lang="en-US" sz="2000" dirty="0">
                <a:solidFill>
                  <a:schemeClr val="tx1"/>
                </a:solidFill>
                <a:latin typeface="Arial Hebrew" charset="-79"/>
                <a:ea typeface="Arial Hebrew" charset="-79"/>
                <a:cs typeface="Arial Hebrew" charset="-79"/>
              </a:endParaRPr>
            </a:p>
          </p:txBody>
        </p:sp>
        <p:sp>
          <p:nvSpPr>
            <p:cNvPr id="29" name="Rectangle 28">
              <a:extLst>
                <a:ext uri="{FF2B5EF4-FFF2-40B4-BE49-F238E27FC236}">
                  <a16:creationId xmlns:a16="http://schemas.microsoft.com/office/drawing/2014/main" id="{C856C7FB-ECC4-7C43-9F29-B9AE8B92E7BA}"/>
                </a:ext>
              </a:extLst>
            </p:cNvPr>
            <p:cNvSpPr/>
            <p:nvPr/>
          </p:nvSpPr>
          <p:spPr>
            <a:xfrm rot="18632125">
              <a:off x="6672908" y="3119660"/>
              <a:ext cx="1482292" cy="472074"/>
            </a:xfrm>
            <a:prstGeom prst="rect">
              <a:avLst/>
            </a:prstGeom>
            <a:solidFill>
              <a:schemeClr val="accent1">
                <a:lumMod val="60000"/>
                <a:lumOff val="4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tx1"/>
                  </a:solidFill>
                  <a:latin typeface="Arial Hebrew" charset="-79"/>
                  <a:ea typeface="Arial Hebrew" charset="-79"/>
                  <a:cs typeface="Arial Hebrew" charset="-79"/>
                </a:rPr>
                <a:t>Sample</a:t>
              </a:r>
              <a:r>
                <a:rPr lang="zh-CN" altLang="en-US" sz="2000" dirty="0">
                  <a:solidFill>
                    <a:schemeClr val="tx1"/>
                  </a:solidFill>
                  <a:latin typeface="Arial Hebrew" charset="-79"/>
                  <a:ea typeface="Arial Hebrew" charset="-79"/>
                  <a:cs typeface="Arial Hebrew" charset="-79"/>
                </a:rPr>
                <a:t> </a:t>
              </a:r>
              <a:r>
                <a:rPr lang="en-US" altLang="zh-CN" sz="2000" dirty="0">
                  <a:solidFill>
                    <a:schemeClr val="tx1"/>
                  </a:solidFill>
                  <a:latin typeface="Arial Hebrew" charset="-79"/>
                  <a:ea typeface="Arial Hebrew" charset="-79"/>
                  <a:cs typeface="Arial Hebrew" charset="-79"/>
                </a:rPr>
                <a:t>4</a:t>
              </a:r>
              <a:endParaRPr lang="en-US" sz="2000" dirty="0">
                <a:solidFill>
                  <a:schemeClr val="tx1"/>
                </a:solidFill>
                <a:latin typeface="Arial Hebrew" charset="-79"/>
                <a:ea typeface="Arial Hebrew" charset="-79"/>
                <a:cs typeface="Arial Hebrew" charset="-79"/>
              </a:endParaRPr>
            </a:p>
          </p:txBody>
        </p:sp>
        <p:sp>
          <p:nvSpPr>
            <p:cNvPr id="30" name="TextBox 29">
              <a:extLst>
                <a:ext uri="{FF2B5EF4-FFF2-40B4-BE49-F238E27FC236}">
                  <a16:creationId xmlns:a16="http://schemas.microsoft.com/office/drawing/2014/main" id="{2987B8A0-3105-E046-943E-FAE99077C0F9}"/>
                </a:ext>
              </a:extLst>
            </p:cNvPr>
            <p:cNvSpPr txBox="1"/>
            <p:nvPr/>
          </p:nvSpPr>
          <p:spPr>
            <a:xfrm>
              <a:off x="7670515" y="3127383"/>
              <a:ext cx="897874" cy="630942"/>
            </a:xfrm>
            <a:prstGeom prst="rect">
              <a:avLst/>
            </a:prstGeom>
            <a:noFill/>
          </p:spPr>
          <p:txBody>
            <a:bodyPr wrap="square" rtlCol="0">
              <a:spAutoFit/>
            </a:bodyPr>
            <a:lstStyle/>
            <a:p>
              <a:r>
                <a:rPr lang="en-US" altLang="zh-CN" sz="3500" b="1" dirty="0"/>
                <a:t>...</a:t>
              </a:r>
              <a:endParaRPr lang="en-US" sz="3500" b="1" dirty="0"/>
            </a:p>
          </p:txBody>
        </p:sp>
        <p:sp>
          <p:nvSpPr>
            <p:cNvPr id="31" name="Round Diagonal Corner Rectangle 30">
              <a:extLst>
                <a:ext uri="{FF2B5EF4-FFF2-40B4-BE49-F238E27FC236}">
                  <a16:creationId xmlns:a16="http://schemas.microsoft.com/office/drawing/2014/main" id="{FCF16CA1-8F67-AF4D-9E75-7FCA98FB0990}"/>
                </a:ext>
              </a:extLst>
            </p:cNvPr>
            <p:cNvSpPr/>
            <p:nvPr/>
          </p:nvSpPr>
          <p:spPr>
            <a:xfrm>
              <a:off x="4266993" y="1819857"/>
              <a:ext cx="4155424" cy="2455285"/>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0D4CFB8-85B6-B24C-AABD-94CB7198F1F5}"/>
                </a:ext>
              </a:extLst>
            </p:cNvPr>
            <p:cNvSpPr txBox="1"/>
            <p:nvPr/>
          </p:nvSpPr>
          <p:spPr>
            <a:xfrm>
              <a:off x="4698712" y="1938384"/>
              <a:ext cx="3543320" cy="430887"/>
            </a:xfrm>
            <a:prstGeom prst="rect">
              <a:avLst/>
            </a:prstGeom>
            <a:noFill/>
          </p:spPr>
          <p:txBody>
            <a:bodyPr wrap="square" rtlCol="0">
              <a:spAutoFit/>
            </a:bodyPr>
            <a:lstStyle/>
            <a:p>
              <a:r>
                <a:rPr lang="en-US" altLang="zh-CN" sz="2200" b="1" dirty="0">
                  <a:solidFill>
                    <a:schemeClr val="tx1"/>
                  </a:solidFill>
                  <a:latin typeface="Arial Hebrew" charset="-79"/>
                  <a:ea typeface="Arial Hebrew" charset="-79"/>
                  <a:cs typeface="Arial Hebrew" charset="-79"/>
                </a:rPr>
                <a:t>Graph</a:t>
              </a:r>
              <a:r>
                <a:rPr lang="zh-CN" altLang="en-US" sz="2200" b="1" dirty="0">
                  <a:solidFill>
                    <a:schemeClr val="tx1"/>
                  </a:solidFill>
                  <a:latin typeface="Arial Hebrew" charset="-79"/>
                  <a:ea typeface="Arial Hebrew" charset="-79"/>
                  <a:cs typeface="Arial Hebrew" charset="-79"/>
                </a:rPr>
                <a:t> </a:t>
              </a:r>
              <a:r>
                <a:rPr lang="en-US" altLang="zh-CN" sz="2200" b="1" dirty="0">
                  <a:solidFill>
                    <a:schemeClr val="tx1"/>
                  </a:solidFill>
                  <a:latin typeface="Arial Hebrew" charset="-79"/>
                  <a:ea typeface="Arial Hebrew" charset="-79"/>
                  <a:cs typeface="Arial Hebrew" charset="-79"/>
                </a:rPr>
                <a:t>Drawing</a:t>
              </a:r>
              <a:r>
                <a:rPr lang="zh-CN" altLang="en-US" sz="2200" b="1" dirty="0">
                  <a:solidFill>
                    <a:schemeClr val="tx1"/>
                  </a:solidFill>
                  <a:latin typeface="Arial Hebrew" charset="-79"/>
                  <a:ea typeface="Arial Hebrew" charset="-79"/>
                  <a:cs typeface="Arial Hebrew" charset="-79"/>
                </a:rPr>
                <a:t> </a:t>
              </a:r>
              <a:r>
                <a:rPr lang="en-US" altLang="zh-CN" sz="2200" b="1" dirty="0">
                  <a:solidFill>
                    <a:schemeClr val="tx1"/>
                  </a:solidFill>
                  <a:latin typeface="Arial Hebrew" charset="-79"/>
                  <a:ea typeface="Arial Hebrew" charset="-79"/>
                  <a:cs typeface="Arial Hebrew" charset="-79"/>
                </a:rPr>
                <a:t>Samples</a:t>
              </a:r>
              <a:endParaRPr lang="en-US" sz="2200" b="1" dirty="0">
                <a:solidFill>
                  <a:schemeClr val="tx1"/>
                </a:solidFill>
                <a:latin typeface="Arial Hebrew" charset="-79"/>
                <a:ea typeface="Arial Hebrew" charset="-79"/>
                <a:cs typeface="Arial Hebrew" charset="-79"/>
              </a:endParaRPr>
            </a:p>
          </p:txBody>
        </p:sp>
      </p:grpSp>
      <p:sp>
        <p:nvSpPr>
          <p:cNvPr id="33" name="Right Arrow 32">
            <a:extLst>
              <a:ext uri="{FF2B5EF4-FFF2-40B4-BE49-F238E27FC236}">
                <a16:creationId xmlns:a16="http://schemas.microsoft.com/office/drawing/2014/main" id="{2F6612E7-13AF-0141-85FD-FB73293983C9}"/>
              </a:ext>
            </a:extLst>
          </p:cNvPr>
          <p:cNvSpPr/>
          <p:nvPr/>
        </p:nvSpPr>
        <p:spPr>
          <a:xfrm rot="5400000">
            <a:off x="6040351" y="4481057"/>
            <a:ext cx="597556" cy="414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667C0C0-4AB7-4B46-ABE3-DD56AD699DDA}"/>
              </a:ext>
            </a:extLst>
          </p:cNvPr>
          <p:cNvSpPr/>
          <p:nvPr/>
        </p:nvSpPr>
        <p:spPr>
          <a:xfrm>
            <a:off x="4133218" y="1388692"/>
            <a:ext cx="4459555" cy="4800600"/>
          </a:xfrm>
          <a:prstGeom prst="rect">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BEF24EB-86AF-1B45-9D89-1C871584C74E}"/>
              </a:ext>
            </a:extLst>
          </p:cNvPr>
          <p:cNvSpPr txBox="1"/>
          <p:nvPr/>
        </p:nvSpPr>
        <p:spPr>
          <a:xfrm>
            <a:off x="4191665" y="1379581"/>
            <a:ext cx="2295474" cy="430887"/>
          </a:xfrm>
          <a:prstGeom prst="rect">
            <a:avLst/>
          </a:prstGeom>
          <a:noFill/>
        </p:spPr>
        <p:txBody>
          <a:bodyPr wrap="square" rtlCol="0">
            <a:spAutoFit/>
          </a:bodyPr>
          <a:lstStyle/>
          <a:p>
            <a:r>
              <a:rPr lang="en-US" altLang="zh-CN" sz="2200" b="1" i="1" dirty="0">
                <a:solidFill>
                  <a:srgbClr val="0070C0"/>
                </a:solidFill>
                <a:latin typeface="Arial" charset="0"/>
                <a:ea typeface="Arial" charset="0"/>
                <a:cs typeface="Arial" charset="0"/>
              </a:rPr>
              <a:t>Training</a:t>
            </a:r>
            <a:r>
              <a:rPr lang="zh-CN" altLang="en-US" sz="2200" b="1" i="1" dirty="0">
                <a:solidFill>
                  <a:srgbClr val="0070C0"/>
                </a:solidFill>
                <a:latin typeface="Arial" charset="0"/>
                <a:ea typeface="Arial" charset="0"/>
                <a:cs typeface="Arial" charset="0"/>
              </a:rPr>
              <a:t> </a:t>
            </a:r>
            <a:r>
              <a:rPr lang="en-US" altLang="zh-CN" sz="2200" b="1" i="1" dirty="0">
                <a:solidFill>
                  <a:srgbClr val="0070C0"/>
                </a:solidFill>
                <a:latin typeface="Arial" charset="0"/>
                <a:ea typeface="Arial" charset="0"/>
                <a:cs typeface="Arial" charset="0"/>
              </a:rPr>
              <a:t>Stage</a:t>
            </a:r>
            <a:endParaRPr lang="en-US" sz="2200" b="1" i="1" dirty="0">
              <a:solidFill>
                <a:srgbClr val="0070C0"/>
              </a:solidFill>
              <a:latin typeface="Arial" charset="0"/>
              <a:ea typeface="Arial" charset="0"/>
              <a:cs typeface="Arial" charset="0"/>
            </a:endParaRPr>
          </a:p>
        </p:txBody>
      </p:sp>
      <p:sp>
        <p:nvSpPr>
          <p:cNvPr id="36" name="Rectangle 35">
            <a:extLst>
              <a:ext uri="{FF2B5EF4-FFF2-40B4-BE49-F238E27FC236}">
                <a16:creationId xmlns:a16="http://schemas.microsoft.com/office/drawing/2014/main" id="{A799AC84-1D36-084A-B70A-8D651AFAE7EB}"/>
              </a:ext>
            </a:extLst>
          </p:cNvPr>
          <p:cNvSpPr/>
          <p:nvPr/>
        </p:nvSpPr>
        <p:spPr>
          <a:xfrm>
            <a:off x="633794" y="4560741"/>
            <a:ext cx="11472862" cy="1594685"/>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DA921FD-924B-134C-A576-7DAD7AD48DD7}"/>
              </a:ext>
            </a:extLst>
          </p:cNvPr>
          <p:cNvSpPr txBox="1"/>
          <p:nvPr/>
        </p:nvSpPr>
        <p:spPr>
          <a:xfrm>
            <a:off x="742307" y="4594956"/>
            <a:ext cx="2295474" cy="430887"/>
          </a:xfrm>
          <a:prstGeom prst="rect">
            <a:avLst/>
          </a:prstGeom>
          <a:noFill/>
        </p:spPr>
        <p:txBody>
          <a:bodyPr wrap="square" rtlCol="0">
            <a:spAutoFit/>
          </a:bodyPr>
          <a:lstStyle/>
          <a:p>
            <a:r>
              <a:rPr lang="en-US" altLang="zh-CN" sz="2200" b="1" i="1" dirty="0">
                <a:solidFill>
                  <a:srgbClr val="FF0000"/>
                </a:solidFill>
                <a:latin typeface="Arial" charset="0"/>
                <a:ea typeface="Arial" charset="0"/>
                <a:cs typeface="Arial" charset="0"/>
              </a:rPr>
              <a:t>Testing</a:t>
            </a:r>
            <a:r>
              <a:rPr lang="zh-CN" altLang="en-US" sz="2200" b="1" i="1" dirty="0">
                <a:solidFill>
                  <a:srgbClr val="FF0000"/>
                </a:solidFill>
                <a:latin typeface="Arial" charset="0"/>
                <a:ea typeface="Arial" charset="0"/>
                <a:cs typeface="Arial" charset="0"/>
              </a:rPr>
              <a:t> </a:t>
            </a:r>
            <a:r>
              <a:rPr lang="en-US" altLang="zh-CN" sz="2200" b="1" i="1" dirty="0">
                <a:solidFill>
                  <a:srgbClr val="FF0000"/>
                </a:solidFill>
                <a:latin typeface="Arial" charset="0"/>
                <a:ea typeface="Arial" charset="0"/>
                <a:cs typeface="Arial" charset="0"/>
              </a:rPr>
              <a:t>Stage</a:t>
            </a:r>
            <a:endParaRPr lang="en-US" sz="2200" b="1" i="1"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7706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33" grpId="0" animBg="1"/>
      <p:bldP spid="34" grpId="0" animBg="1"/>
      <p:bldP spid="35" grpId="0"/>
      <p:bldP spid="36"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Challenges</a:t>
            </a:r>
            <a:endParaRPr lang="en-US" b="1" i="1" dirty="0">
              <a:latin typeface="+mn-lt"/>
            </a:endParaRPr>
          </a:p>
        </p:txBody>
      </p:sp>
      <p:sp>
        <p:nvSpPr>
          <p:cNvPr id="7" name="TextBox 6">
            <a:extLst>
              <a:ext uri="{FF2B5EF4-FFF2-40B4-BE49-F238E27FC236}">
                <a16:creationId xmlns:a16="http://schemas.microsoft.com/office/drawing/2014/main" id="{DC5D4273-2B95-1640-8F4B-E221E5B5DC37}"/>
              </a:ext>
            </a:extLst>
          </p:cNvPr>
          <p:cNvSpPr txBox="1"/>
          <p:nvPr/>
        </p:nvSpPr>
        <p:spPr>
          <a:xfrm>
            <a:off x="838199" y="1634043"/>
            <a:ext cx="11446565" cy="2677656"/>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Model Architecture</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Loss</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Function</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Design</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Training</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Datasets</a:t>
            </a:r>
          </a:p>
          <a:p>
            <a:r>
              <a:rPr lang="zh-CN" altLang="en-US" sz="2800" dirty="0">
                <a:latin typeface="Calibri" panose="020F0502020204030204" pitchFamily="34" charset="0"/>
                <a:ea typeface="Arial Hebrew" charset="-79"/>
                <a:cs typeface="Calibri" panose="020F0502020204030204" pitchFamily="34" charset="0"/>
              </a:rPr>
              <a:t>      </a:t>
            </a:r>
            <a:endParaRPr lang="en-US" altLang="zh-CN" sz="2800" dirty="0">
              <a:latin typeface="Calibri" panose="020F0502020204030204" pitchFamily="34" charset="0"/>
              <a:ea typeface="Arial Hebrew" charset="-79"/>
              <a:cs typeface="Calibri" panose="020F0502020204030204" pitchFamily="34" charset="0"/>
            </a:endParaRPr>
          </a:p>
        </p:txBody>
      </p:sp>
      <p:sp>
        <p:nvSpPr>
          <p:cNvPr id="3" name="Slide Number Placeholder 2">
            <a:extLst>
              <a:ext uri="{FF2B5EF4-FFF2-40B4-BE49-F238E27FC236}">
                <a16:creationId xmlns:a16="http://schemas.microsoft.com/office/drawing/2014/main" id="{15EF241B-BCAE-B94D-87F9-EA7712483FDF}"/>
              </a:ext>
            </a:extLst>
          </p:cNvPr>
          <p:cNvSpPr>
            <a:spLocks noGrp="1"/>
          </p:cNvSpPr>
          <p:nvPr>
            <p:ph type="sldNum" sz="quarter" idx="12"/>
          </p:nvPr>
        </p:nvSpPr>
        <p:spPr/>
        <p:txBody>
          <a:bodyPr/>
          <a:lstStyle/>
          <a:p>
            <a:fld id="{B01C7F42-01BB-EC42-87EF-9DD0C0F1E0E3}" type="slidenum">
              <a:rPr lang="en-US" smtClean="0"/>
              <a:t>7</a:t>
            </a:fld>
            <a:endParaRPr lang="en-US"/>
          </a:p>
        </p:txBody>
      </p:sp>
    </p:spTree>
    <p:extLst>
      <p:ext uri="{BB962C8B-B14F-4D97-AF65-F5344CB8AC3E}">
        <p14:creationId xmlns:p14="http://schemas.microsoft.com/office/powerpoint/2010/main" val="239812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Challenges</a:t>
            </a:r>
            <a:endParaRPr lang="en-US" b="1" i="1" dirty="0">
              <a:latin typeface="+mn-lt"/>
            </a:endParaRPr>
          </a:p>
        </p:txBody>
      </p:sp>
      <p:sp>
        <p:nvSpPr>
          <p:cNvPr id="7" name="TextBox 6">
            <a:extLst>
              <a:ext uri="{FF2B5EF4-FFF2-40B4-BE49-F238E27FC236}">
                <a16:creationId xmlns:a16="http://schemas.microsoft.com/office/drawing/2014/main" id="{DC5D4273-2B95-1640-8F4B-E221E5B5DC37}"/>
              </a:ext>
            </a:extLst>
          </p:cNvPr>
          <p:cNvSpPr txBox="1"/>
          <p:nvPr/>
        </p:nvSpPr>
        <p:spPr>
          <a:xfrm>
            <a:off x="838199" y="1634043"/>
            <a:ext cx="11446565" cy="3539430"/>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Model Architecture</a:t>
            </a:r>
          </a:p>
          <a:p>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Existing</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deep</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learning</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techniques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are mainly</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applied to the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Euclidean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data</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(e.g.,</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images,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videos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and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texts),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instead of graphs</a:t>
            </a:r>
          </a:p>
          <a:p>
            <a:endParaRPr lang="en-US" altLang="zh-CN" sz="2800" dirty="0">
              <a:latin typeface="Calibri" panose="020F0502020204030204" pitchFamily="34" charset="0"/>
              <a:ea typeface="Arial Hebrew" charset="-79"/>
              <a:cs typeface="Calibri" panose="020F0502020204030204" pitchFamily="34" charset="0"/>
            </a:endParaRPr>
          </a:p>
          <a:p>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Recent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research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on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Neural</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Network mainly</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targets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node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classification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and</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link</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prediction on </a:t>
            </a:r>
            <a:r>
              <a:rPr lang="en-US" altLang="zh-CN" sz="2800" b="1" dirty="0">
                <a:latin typeface="Calibri" panose="020F0502020204030204" pitchFamily="34" charset="0"/>
                <a:ea typeface="Arial Hebrew" charset="-79"/>
                <a:cs typeface="Calibri" panose="020F0502020204030204" pitchFamily="34" charset="0"/>
              </a:rPr>
              <a:t>a single graph</a:t>
            </a:r>
            <a:r>
              <a:rPr lang="en-US" altLang="zh-CN" sz="2800" dirty="0">
                <a:latin typeface="Calibri" panose="020F0502020204030204" pitchFamily="34" charset="0"/>
                <a:ea typeface="Arial Hebrew" charset="-79"/>
                <a:cs typeface="Calibri" panose="020F0502020204030204" pitchFamily="34" charset="0"/>
              </a:rPr>
              <a: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which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much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solidFill>
                  <a:srgbClr val="FF0000"/>
                </a:solidFill>
                <a:latin typeface="Calibri" panose="020F0502020204030204" pitchFamily="34" charset="0"/>
                <a:ea typeface="Arial Hebrew" charset="-79"/>
                <a:cs typeface="Calibri" panose="020F0502020204030204" pitchFamily="34" charset="0"/>
              </a:rPr>
              <a:t>different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from</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drawing</a:t>
            </a:r>
            <a:r>
              <a:rPr lang="zh-CN" altLang="en-US" sz="2800" dirty="0">
                <a:latin typeface="Calibri" panose="020F0502020204030204" pitchFamily="34" charset="0"/>
                <a:ea typeface="Arial Hebrew" charset="-79"/>
                <a:cs typeface="Calibri" panose="020F0502020204030204" pitchFamily="34" charset="0"/>
              </a:rPr>
              <a:t>  </a:t>
            </a: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p:txBody>
      </p:sp>
      <p:sp>
        <p:nvSpPr>
          <p:cNvPr id="3" name="Slide Number Placeholder 2">
            <a:extLst>
              <a:ext uri="{FF2B5EF4-FFF2-40B4-BE49-F238E27FC236}">
                <a16:creationId xmlns:a16="http://schemas.microsoft.com/office/drawing/2014/main" id="{D13E55AC-8A5C-F14F-A6F8-3B2107FBE1FB}"/>
              </a:ext>
            </a:extLst>
          </p:cNvPr>
          <p:cNvSpPr>
            <a:spLocks noGrp="1"/>
          </p:cNvSpPr>
          <p:nvPr>
            <p:ph type="sldNum" sz="quarter" idx="12"/>
          </p:nvPr>
        </p:nvSpPr>
        <p:spPr/>
        <p:txBody>
          <a:bodyPr/>
          <a:lstStyle/>
          <a:p>
            <a:fld id="{B01C7F42-01BB-EC42-87EF-9DD0C0F1E0E3}" type="slidenum">
              <a:rPr lang="en-US" smtClean="0"/>
              <a:t>8</a:t>
            </a:fld>
            <a:endParaRPr lang="en-US"/>
          </a:p>
        </p:txBody>
      </p:sp>
    </p:spTree>
    <p:extLst>
      <p:ext uri="{BB962C8B-B14F-4D97-AF65-F5344CB8AC3E}">
        <p14:creationId xmlns:p14="http://schemas.microsoft.com/office/powerpoint/2010/main" val="21354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i="1" dirty="0">
                <a:latin typeface="+mn-lt"/>
              </a:rPr>
              <a:t>Challenges</a:t>
            </a:r>
            <a:endParaRPr lang="en-US" b="1" i="1" dirty="0">
              <a:latin typeface="+mn-lt"/>
            </a:endParaRPr>
          </a:p>
        </p:txBody>
      </p:sp>
      <p:sp>
        <p:nvSpPr>
          <p:cNvPr id="7" name="TextBox 6">
            <a:extLst>
              <a:ext uri="{FF2B5EF4-FFF2-40B4-BE49-F238E27FC236}">
                <a16:creationId xmlns:a16="http://schemas.microsoft.com/office/drawing/2014/main" id="{DC5D4273-2B95-1640-8F4B-E221E5B5DC37}"/>
              </a:ext>
            </a:extLst>
          </p:cNvPr>
          <p:cNvSpPr txBox="1"/>
          <p:nvPr/>
        </p:nvSpPr>
        <p:spPr>
          <a:xfrm>
            <a:off x="838199" y="1634043"/>
            <a:ext cx="11353801" cy="2677656"/>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Model Architecture</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r>
              <a:rPr lang="en-US" altLang="zh-CN" sz="2800" b="1" dirty="0">
                <a:latin typeface="Calibri" panose="020F0502020204030204" pitchFamily="34" charset="0"/>
                <a:ea typeface="Arial Hebrew" charset="-79"/>
                <a:cs typeface="Calibri" panose="020F0502020204030204" pitchFamily="34" charset="0"/>
              </a:rPr>
              <a:t>Loss</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Function</a:t>
            </a:r>
            <a:r>
              <a:rPr lang="zh-CN" altLang="en-US" sz="2800" b="1" dirty="0">
                <a:latin typeface="Calibri" panose="020F0502020204030204" pitchFamily="34" charset="0"/>
                <a:ea typeface="Arial Hebrew" charset="-79"/>
                <a:cs typeface="Calibri" panose="020F0502020204030204" pitchFamily="34" charset="0"/>
              </a:rPr>
              <a:t> </a:t>
            </a:r>
            <a:r>
              <a:rPr lang="en-US" altLang="zh-CN" sz="2800" b="1" dirty="0">
                <a:latin typeface="Calibri" panose="020F0502020204030204" pitchFamily="34" charset="0"/>
                <a:ea typeface="Arial Hebrew" charset="-79"/>
                <a:cs typeface="Calibri" panose="020F0502020204030204" pitchFamily="34" charset="0"/>
              </a:rPr>
              <a:t>Design</a:t>
            </a:r>
          </a:p>
          <a:p>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How</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to</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evaluate</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whether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drawing</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for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an</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input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graph</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is</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”correct”</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or</a:t>
            </a:r>
            <a:r>
              <a:rPr lang="zh-CN" altLang="en-US" sz="2800" dirty="0">
                <a:latin typeface="Calibri" panose="020F0502020204030204" pitchFamily="34" charset="0"/>
                <a:ea typeface="Arial Hebrew" charset="-79"/>
                <a:cs typeface="Calibri" panose="020F0502020204030204" pitchFamily="34" charset="0"/>
              </a:rPr>
              <a:t> </a:t>
            </a:r>
            <a:r>
              <a:rPr lang="en-US" altLang="zh-CN" sz="2800" dirty="0">
                <a:latin typeface="Calibri" panose="020F0502020204030204" pitchFamily="34" charset="0"/>
                <a:ea typeface="Arial Hebrew" charset="-79"/>
                <a:cs typeface="Calibri" panose="020F0502020204030204" pitchFamily="34" charset="0"/>
              </a:rPr>
              <a:t>not?</a:t>
            </a: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a:p>
            <a:pPr marL="457200" indent="-457200">
              <a:buFont typeface="Wingdings" pitchFamily="2" charset="2"/>
              <a:buChar char="Ø"/>
            </a:pPr>
            <a:endParaRPr lang="en-US" altLang="zh-CN" sz="2800" dirty="0">
              <a:latin typeface="Calibri" panose="020F0502020204030204" pitchFamily="34" charset="0"/>
              <a:ea typeface="Arial Hebrew" charset="-79"/>
              <a:cs typeface="Calibri" panose="020F0502020204030204" pitchFamily="34" charset="0"/>
            </a:endParaRPr>
          </a:p>
        </p:txBody>
      </p:sp>
      <p:sp>
        <p:nvSpPr>
          <p:cNvPr id="3" name="Slide Number Placeholder 2">
            <a:extLst>
              <a:ext uri="{FF2B5EF4-FFF2-40B4-BE49-F238E27FC236}">
                <a16:creationId xmlns:a16="http://schemas.microsoft.com/office/drawing/2014/main" id="{A778F723-AF57-224A-B971-61AE8C3D55B2}"/>
              </a:ext>
            </a:extLst>
          </p:cNvPr>
          <p:cNvSpPr>
            <a:spLocks noGrp="1"/>
          </p:cNvSpPr>
          <p:nvPr>
            <p:ph type="sldNum" sz="quarter" idx="12"/>
          </p:nvPr>
        </p:nvSpPr>
        <p:spPr/>
        <p:txBody>
          <a:bodyPr/>
          <a:lstStyle/>
          <a:p>
            <a:fld id="{B01C7F42-01BB-EC42-87EF-9DD0C0F1E0E3}" type="slidenum">
              <a:rPr lang="en-US" smtClean="0"/>
              <a:t>9</a:t>
            </a:fld>
            <a:endParaRPr lang="en-US"/>
          </a:p>
        </p:txBody>
      </p:sp>
    </p:spTree>
    <p:extLst>
      <p:ext uri="{BB962C8B-B14F-4D97-AF65-F5344CB8AC3E}">
        <p14:creationId xmlns:p14="http://schemas.microsoft.com/office/powerpoint/2010/main" val="3881869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20440</TotalTime>
  <Words>2113</Words>
  <Application>Microsoft Macintosh PowerPoint</Application>
  <PresentationFormat>Widescreen</PresentationFormat>
  <Paragraphs>342</Paragraphs>
  <Slides>32</Slides>
  <Notes>32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Hebrew</vt:lpstr>
      <vt:lpstr>Calibri</vt:lpstr>
      <vt:lpstr>Calibri Light</vt:lpstr>
      <vt:lpstr>Courier New</vt:lpstr>
      <vt:lpstr>Geeza Pro</vt:lpstr>
      <vt:lpstr>Wingdings</vt:lpstr>
      <vt:lpstr>Office Theme</vt:lpstr>
      <vt:lpstr>DeepDrawing: A Deep Learning Approach to Graph Drawing</vt:lpstr>
      <vt:lpstr>PowerPoint Presentation</vt:lpstr>
      <vt:lpstr>PowerPoint Presentation</vt:lpstr>
      <vt:lpstr>PowerPoint Presentation</vt:lpstr>
      <vt:lpstr>Research Question</vt:lpstr>
      <vt:lpstr>Overall Idea</vt:lpstr>
      <vt:lpstr>Challenges</vt:lpstr>
      <vt:lpstr>Challenges</vt:lpstr>
      <vt:lpstr>Challenges</vt:lpstr>
      <vt:lpstr>Challenges</vt:lpstr>
      <vt:lpstr>DeepDrawing</vt:lpstr>
      <vt:lpstr>DeepDrawing – Model Architecture</vt:lpstr>
      <vt:lpstr>DeepDrawing – Model Architecture</vt:lpstr>
      <vt:lpstr>DeepDrawing – Model Architecture</vt:lpstr>
      <vt:lpstr>DeepDrawing – Model Architecture</vt:lpstr>
      <vt:lpstr>DeepDrawing – Model Architecture</vt:lpstr>
      <vt:lpstr>DeepDrawing – Model Architecture</vt:lpstr>
      <vt:lpstr>DeepDrawing – Model Architecture</vt:lpstr>
      <vt:lpstr>DeepDrawing – Model Input</vt:lpstr>
      <vt:lpstr>DeepDrawing – Model Input</vt:lpstr>
      <vt:lpstr>DeepDrawing – Model Input</vt:lpstr>
      <vt:lpstr>DeepDrawing – Loss Function Design</vt:lpstr>
      <vt:lpstr>DeepDrawing – Loss Function Design</vt:lpstr>
      <vt:lpstr>PowerPoint Presentation</vt:lpstr>
      <vt:lpstr>Evaluations</vt:lpstr>
      <vt:lpstr>Evaluations – Qualitative Evaluation</vt:lpstr>
      <vt:lpstr>Evaluations – Quantitative Evaluation</vt:lpstr>
      <vt:lpstr>Evaluations – Quantitative Evaluation</vt:lpstr>
      <vt:lpstr>Evaluations – Quantitative Evaluation</vt:lpstr>
      <vt:lpstr>Limitations</vt:lpstr>
      <vt:lpstr>Take Home Message</vt:lpstr>
      <vt:lpstr>DeepDrawing: A Deep Learning Approach to Graph Drawing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AmbiguityVis: Visualization of Ambiguity in Graph Layouts </dc:title>
  <dc:creator>Yong WANG</dc:creator>
  <cp:lastModifiedBy>Yong WANG</cp:lastModifiedBy>
  <cp:revision>1410</cp:revision>
  <dcterms:created xsi:type="dcterms:W3CDTF">2015-10-21T00:49:27Z</dcterms:created>
  <dcterms:modified xsi:type="dcterms:W3CDTF">2019-11-03T03:35:59Z</dcterms:modified>
</cp:coreProperties>
</file>