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21" r:id="rId9"/>
    <p:sldId id="319" r:id="rId10"/>
    <p:sldId id="318" r:id="rId11"/>
    <p:sldId id="322" r:id="rId12"/>
    <p:sldId id="323" r:id="rId13"/>
    <p:sldId id="326" r:id="rId14"/>
    <p:sldId id="328" r:id="rId15"/>
    <p:sldId id="329" r:id="rId16"/>
    <p:sldId id="330" r:id="rId17"/>
    <p:sldId id="332" r:id="rId18"/>
    <p:sldId id="331" r:id="rId19"/>
    <p:sldId id="333" r:id="rId20"/>
    <p:sldId id="349" r:id="rId21"/>
    <p:sldId id="334" r:id="rId22"/>
    <p:sldId id="350" r:id="rId23"/>
    <p:sldId id="338" r:id="rId24"/>
    <p:sldId id="351" r:id="rId25"/>
    <p:sldId id="336" r:id="rId26"/>
    <p:sldId id="352" r:id="rId27"/>
    <p:sldId id="353" r:id="rId28"/>
    <p:sldId id="337" r:id="rId29"/>
    <p:sldId id="340" r:id="rId30"/>
    <p:sldId id="342" r:id="rId31"/>
    <p:sldId id="344" r:id="rId32"/>
    <p:sldId id="345" r:id="rId33"/>
    <p:sldId id="35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AFAB61-5C58-7145-B171-3068CDC598B1}">
          <p14:sldIdLst>
            <p14:sldId id="256"/>
            <p14:sldId id="310"/>
            <p14:sldId id="311"/>
            <p14:sldId id="312"/>
            <p14:sldId id="313"/>
            <p14:sldId id="314"/>
            <p14:sldId id="315"/>
            <p14:sldId id="321"/>
            <p14:sldId id="319"/>
            <p14:sldId id="318"/>
            <p14:sldId id="322"/>
            <p14:sldId id="323"/>
            <p14:sldId id="326"/>
            <p14:sldId id="328"/>
            <p14:sldId id="329"/>
            <p14:sldId id="330"/>
            <p14:sldId id="332"/>
            <p14:sldId id="331"/>
            <p14:sldId id="333"/>
            <p14:sldId id="349"/>
            <p14:sldId id="334"/>
            <p14:sldId id="350"/>
            <p14:sldId id="338"/>
            <p14:sldId id="351"/>
            <p14:sldId id="336"/>
            <p14:sldId id="352"/>
            <p14:sldId id="353"/>
            <p14:sldId id="337"/>
            <p14:sldId id="340"/>
            <p14:sldId id="342"/>
            <p14:sldId id="344"/>
            <p14:sldId id="345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/>
    <p:restoredTop sz="83190"/>
  </p:normalViewPr>
  <p:slideViewPr>
    <p:cSldViewPr snapToGrid="0" snapToObjects="1">
      <p:cViewPr>
        <p:scale>
          <a:sx n="78" d="100"/>
          <a:sy n="78" d="100"/>
        </p:scale>
        <p:origin x="14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34F6-CB9B-5740-8EBB-930A080738DC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30FC-1E69-1A46-A6A2-2C05EBB3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2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CF26B-7F37-6A41-89AD-9363DCF37076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62368-7B97-D24D-BF7B-E7A4889C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6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Hello,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everyone,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presentation.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Prof.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Huamin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University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Science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Technology.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title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“towards</a:t>
            </a:r>
            <a:r>
              <a:rPr lang="zh-CN" altLang="en-US" baseline="0" dirty="0" smtClean="0"/>
              <a:t> </a:t>
            </a:r>
            <a:r>
              <a:rPr lang="is-IS" altLang="zh-CN" baseline="0" dirty="0" smtClean="0"/>
              <a:t>…</a:t>
            </a:r>
            <a:r>
              <a:rPr lang="en-US" altLang="zh-CN" baseline="0" dirty="0" smtClean="0"/>
              <a:t>”.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team,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airbnb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research.</a:t>
            </a:r>
          </a:p>
          <a:p>
            <a:endParaRPr lang="en-US" altLang="zh-CN" baseline="0" dirty="0" smtClean="0"/>
          </a:p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requirements,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preliminanry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overlay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</a:t>
            </a:r>
            <a:r>
              <a:rPr lang="zh-CN" altLang="en-US" dirty="0" smtClean="0"/>
              <a:t> </a:t>
            </a:r>
            <a:r>
              <a:rPr lang="en-US" altLang="zh-CN" dirty="0" smtClean="0"/>
              <a:t>views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basically,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augmented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adjective+noun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classified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categories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insightful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interactively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category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demand,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</a:t>
            </a:r>
            <a:r>
              <a:rPr lang="zh-CN" altLang="en-US" dirty="0" smtClean="0"/>
              <a:t> </a:t>
            </a:r>
            <a:r>
              <a:rPr lang="en-US" altLang="zh-CN" dirty="0" smtClean="0"/>
              <a:t>views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preliminary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intuitive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circle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circle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radius)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potential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popularity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surrounding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percentages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ratings.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Sicne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sectors.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scheme,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diverging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scheme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instead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sequential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scheme.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neutral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emphasize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Before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alternative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radar-chart-based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bar-chart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bar-chart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absolute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explicitly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percentage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filtering.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radar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shape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characteristics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radar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underlying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therefore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Moreover,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potential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filtering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interactively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econding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removed.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removed.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err="1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...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popularity,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...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focus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Sankey-diagram-based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standard,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standards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stable.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stacked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middle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stacked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person,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i.e.,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subtracted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glyph.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gains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feedback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1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interactive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exploration,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hover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indicating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shown.</a:t>
            </a:r>
            <a:r>
              <a:rPr lang="zh-CN" alt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76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several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before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limit,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discarding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======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baseline="0" dirty="0" smtClean="0"/>
              <a:t>----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clutter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intuitive,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space-efficient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explicitly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differece</a:t>
            </a:r>
            <a:r>
              <a:rPr lang="en-US" altLang="zh-CN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temporal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reviews?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opposite?</a:t>
            </a:r>
            <a:r>
              <a:rPr lang="zh-CN" altLang="en-US" baseline="0" dirty="0" smtClean="0"/>
              <a:t> 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exactly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view,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bottom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recently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already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received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meands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bottom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popular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–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–good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before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technique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background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initial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motivation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01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ratings?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layered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layout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check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8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usually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lot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reviews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business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time-consuming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check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According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survey,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management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field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studied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helpfullness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confirmed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extremity,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(i.e.,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comment),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votes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indicate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metric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Basically,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R_e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is-IS" altLang="zh-CN" baseline="0" dirty="0" smtClean="0"/>
              <a:t>…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extreme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neutral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deviation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delineate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extrimity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err="1" smtClean="0"/>
              <a:t>R_d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depth,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simply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counting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err="1" smtClean="0"/>
              <a:t>R_v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votes,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original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highlight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several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rectangle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7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highlight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circles,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2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augmented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third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</a:t>
            </a:r>
            <a:r>
              <a:rPr lang="zh-CN" altLang="en-US" dirty="0" smtClean="0"/>
              <a:t> 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text.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Traditional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traditional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is-IS" altLang="zh-CN" baseline="0" dirty="0" smtClean="0"/>
              <a:t>…</a:t>
            </a:r>
            <a:r>
              <a:rPr lang="en-US" altLang="zh-CN" baseline="0" dirty="0" smtClean="0"/>
              <a:t>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service?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unclear.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err="1" smtClean="0"/>
              <a:t>Yatani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proposed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showing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adjective+noun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text,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business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layout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Inspired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propose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augmented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Basically,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adjective+noun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noun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collective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object.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categories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categories: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food,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ambience.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augmented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amazing,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nice,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waitress,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bartender.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silverware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stupid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underlying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aspect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2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augmented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en-US" altLang="zh-CN" dirty="0" smtClean="0"/>
              <a:t>?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</a:t>
            </a:r>
            <a:r>
              <a:rPr lang="zh-CN" altLang="en-US" dirty="0" smtClean="0"/>
              <a:t> </a:t>
            </a:r>
            <a:r>
              <a:rPr lang="is-IS" altLang="zh-CN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“The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tasty”</a:t>
            </a:r>
            <a:r>
              <a:rPr lang="zh-CN" altLang="en-US" dirty="0" smtClean="0"/>
              <a:t>   </a:t>
            </a:r>
            <a:r>
              <a:rPr lang="en-US" altLang="zh-CN" dirty="0" smtClean="0"/>
              <a:t>=&gt;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“not-tasty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food”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“tasty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food”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3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....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Finally,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group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.....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1.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group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...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3.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follow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layout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approach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err="1" smtClean="0">
                <a:latin typeface="Arial" charset="0"/>
                <a:ea typeface="Arial" charset="0"/>
                <a:cs typeface="Arial" charset="0"/>
              </a:rPr>
              <a:t>Wordle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do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collision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detection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follow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an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Archimedean spiral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way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position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pair</a:t>
            </a:r>
            <a:r>
              <a:rPr lang="zh-CN" altLang="en-US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aseline="0" dirty="0" smtClean="0">
                <a:latin typeface="Arial" charset="0"/>
                <a:ea typeface="Arial" charset="0"/>
                <a:cs typeface="Arial" charset="0"/>
              </a:rPr>
              <a:t>clusters.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hamburger,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favorite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hamburger,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cheeseburger,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burger,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awesome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fabulous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burger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vegetarian,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choice,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sweet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potato,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favorite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expensive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salad,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delecious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juice.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20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conducted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in-depth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demonstrate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effectiveness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reported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in-depth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4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nowadays,</a:t>
            </a:r>
            <a:r>
              <a:rPr lang="zh-CN" altLang="en-US" baseline="0" dirty="0" smtClean="0"/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umerous customer review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been launched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Yelp,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TripAdvisor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Airbnb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them allow users to post reviews for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businesses,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restaurants, shops,, hotels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numeric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taobao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Alibaba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01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recruited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12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participants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years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98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summary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work,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.......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....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further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3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you.</a:t>
            </a:r>
            <a:r>
              <a:rPr lang="zh-CN" alt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reviews have become a major resource to help customers make a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 decision in many application scenarios, for example, finding a good restaurant for an important celebration, choosing a professional barbershop for a stylish haircut or booking a suitable hotel for a distant trip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Brno,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demonstrated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three-quarters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travelers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is-IS" altLang="zh-CN" baseline="0" dirty="0" smtClean="0"/>
              <a:t>…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4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purchase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decision.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potential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choices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satisfies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requirements.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choice.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1500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difficult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major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time-consuming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digest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numeric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numeric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hotels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exactly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rating?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Therefore,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difficult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shopping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decision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challenging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reviews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make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purchase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decision.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Because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candidates</a:t>
            </a:r>
            <a:r>
              <a:rPr lang="is-IS" altLang="zh-CN" baseline="0" dirty="0" smtClean="0"/>
              <a:t>…</a:t>
            </a:r>
            <a:r>
              <a:rPr lang="en-US" altLang="zh-CN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dynamic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changing</a:t>
            </a:r>
            <a:r>
              <a:rPr lang="is-IS" altLang="zh-CN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overload</a:t>
            </a:r>
            <a:r>
              <a:rPr lang="zh-CN" altLang="en-US" baseline="0" dirty="0" smtClean="0"/>
              <a:t> </a:t>
            </a:r>
            <a:r>
              <a:rPr lang="is-IS" altLang="zh-CN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possible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standard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inconsistency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natural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visualization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E-Comp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conduct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focusing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restaurant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extended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types,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hotels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stores.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Before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requirements.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requirements,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conducted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interview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literature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survey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According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procedures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businesses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divided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stages: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preliminary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prelimianry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percentage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rpice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necessary.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further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conduct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is-IS" altLang="zh-CN" baseline="0" dirty="0" smtClean="0"/>
              <a:t>…</a:t>
            </a:r>
            <a:r>
              <a:rPr lang="en-US" altLang="zh-CN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background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visualization,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intuitive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852-C842-9E44-B00B-7BA3D316EC1A}" type="datetime1">
              <a:rPr lang="en-HK" smtClean="0"/>
              <a:t>13/6/2018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AD45-693A-1242-9804-4E635485BF88}" type="datetime1">
              <a:rPr lang="en-HK" smtClean="0"/>
              <a:t>13/6/2018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83E3-D9B9-DD45-9F91-EFC870FE5A41}" type="datetime1">
              <a:rPr lang="en-HK" smtClean="0"/>
              <a:t>13/6/2018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7468-A231-734F-8B8A-7155D9FC82B3}" type="datetime1">
              <a:rPr lang="en-HK" smtClean="0"/>
              <a:t>13/6/2018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D4-6609-014F-98B8-C26FD706112C}" type="datetime1">
              <a:rPr lang="en-HK" smtClean="0"/>
              <a:t>13/6/2018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14F5-4835-904E-9433-135A891BD1EE}" type="datetime1">
              <a:rPr lang="en-HK" smtClean="0"/>
              <a:t>13/6/2018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82D-23FE-374E-BE73-732576B7A2A4}" type="datetime1">
              <a:rPr lang="en-HK" smtClean="0"/>
              <a:t>13/6/2018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E3FC-5423-4D47-992A-E740A916C138}" type="datetime1">
              <a:rPr lang="en-HK" smtClean="0"/>
              <a:t>13/6/2018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AF8B-A92B-9E41-A86D-C5CC35AEEE74}" type="datetime1">
              <a:rPr lang="en-HK" smtClean="0"/>
              <a:t>13/6/2018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82A8-2D79-514E-B908-23BC1C2E509A}" type="datetime1">
              <a:rPr lang="en-HK" smtClean="0"/>
              <a:t>13/6/2018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AAE5-1351-1449-A0F8-CD2753D45E08}" type="datetime1">
              <a:rPr lang="en-HK" smtClean="0"/>
              <a:t>13/6/2018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AE6DA-8CEE-EA4E-A5B4-1EACC023363D}" type="datetime1">
              <a:rPr lang="en-HK" smtClean="0"/>
              <a:t>13/6/2018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72442" y="981984"/>
            <a:ext cx="11036968" cy="1790700"/>
          </a:xfrm>
        </p:spPr>
        <p:txBody>
          <a:bodyPr>
            <a:noAutofit/>
          </a:bodyPr>
          <a:lstStyle/>
          <a:p>
            <a:r>
              <a:rPr lang="en-US" b="1" dirty="0"/>
              <a:t>Towards Easy Comparison of Local Businesses Using Online Reviews</a:t>
            </a:r>
            <a:endParaRPr lang="de-AT" b="1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309761" y="3231103"/>
            <a:ext cx="10399649" cy="1328255"/>
          </a:xfrm>
        </p:spPr>
        <p:txBody>
          <a:bodyPr>
            <a:noAutofit/>
          </a:bodyPr>
          <a:lstStyle/>
          <a:p>
            <a:r>
              <a:rPr lang="en-US" b="1" dirty="0"/>
              <a:t>Yong </a:t>
            </a:r>
            <a:r>
              <a:rPr lang="en-US" b="1" dirty="0" smtClean="0"/>
              <a:t>Wang</a:t>
            </a:r>
            <a:r>
              <a:rPr lang="en-US" b="1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Hammad </a:t>
            </a:r>
            <a:r>
              <a:rPr lang="en-US" dirty="0" smtClean="0"/>
              <a:t>Haleem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/>
              <a:t>Conglei</a:t>
            </a:r>
            <a:r>
              <a:rPr lang="en-US" dirty="0"/>
              <a:t> </a:t>
            </a:r>
            <a:r>
              <a:rPr lang="en-US" dirty="0" smtClean="0"/>
              <a:t>Shi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/>
              <a:t>Yanhong</a:t>
            </a:r>
            <a:r>
              <a:rPr lang="en-US" dirty="0"/>
              <a:t> </a:t>
            </a:r>
            <a:r>
              <a:rPr lang="en-US" dirty="0" smtClean="0"/>
              <a:t>Wu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err="1"/>
              <a:t>Xun</a:t>
            </a:r>
            <a:r>
              <a:rPr lang="en-US" dirty="0"/>
              <a:t> </a:t>
            </a:r>
            <a:r>
              <a:rPr lang="en-US" dirty="0" smtClean="0"/>
              <a:t>Zhao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/>
              <a:t>Siwei</a:t>
            </a:r>
            <a:r>
              <a:rPr lang="en-US" dirty="0"/>
              <a:t> </a:t>
            </a:r>
            <a:r>
              <a:rPr lang="en-US" dirty="0" smtClean="0"/>
              <a:t>Fu</a:t>
            </a:r>
            <a:r>
              <a:rPr lang="en-US" baseline="30000" dirty="0" smtClean="0"/>
              <a:t>1</a:t>
            </a:r>
            <a:r>
              <a:rPr lang="en-US" dirty="0" smtClean="0"/>
              <a:t> and </a:t>
            </a:r>
            <a:r>
              <a:rPr lang="en-US" dirty="0" err="1"/>
              <a:t>Huamin</a:t>
            </a:r>
            <a:r>
              <a:rPr lang="en-US" dirty="0"/>
              <a:t> </a:t>
            </a:r>
            <a:r>
              <a:rPr lang="en-US" dirty="0" smtClean="0"/>
              <a:t>Qu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1595973" y="4507080"/>
            <a:ext cx="3363400" cy="1130934"/>
            <a:chOff x="2899103" y="5711991"/>
            <a:chExt cx="2511380" cy="818238"/>
          </a:xfrm>
        </p:grpSpPr>
        <p:pic>
          <p:nvPicPr>
            <p:cNvPr id="21" name="Picture 2" descr="mage result for hkust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30" y="5789265"/>
              <a:ext cx="2313253" cy="74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899103" y="5711991"/>
              <a:ext cx="19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45585" y="3818877"/>
            <a:ext cx="3112880" cy="2453546"/>
            <a:chOff x="5294572" y="5163354"/>
            <a:chExt cx="2528004" cy="1974487"/>
          </a:xfrm>
        </p:grpSpPr>
        <p:pic>
          <p:nvPicPr>
            <p:cNvPr id="22" name="Picture 16" descr="https://www.referralsaasquatch.com/wp-content/uploads/2017/02/airbnb-galler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572" y="5163354"/>
              <a:ext cx="2528004" cy="197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318185" y="5709843"/>
              <a:ext cx="19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2</a:t>
              </a:r>
              <a:endParaRPr lang="en-US" sz="1600" dirty="0"/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8358465" y="4492644"/>
            <a:ext cx="2356801" cy="1286538"/>
            <a:chOff x="7594946" y="5685346"/>
            <a:chExt cx="1679947" cy="950800"/>
          </a:xfrm>
        </p:grpSpPr>
        <p:pic>
          <p:nvPicPr>
            <p:cNvPr id="23" name="Picture 18" descr="mage result for visa research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191" y="5816501"/>
              <a:ext cx="1442702" cy="819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594946" y="5685346"/>
              <a:ext cx="3675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3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85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Approach: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E-Comp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1502146"/>
            <a:ext cx="9251578" cy="5078837"/>
          </a:xfrm>
        </p:spPr>
      </p:pic>
      <p:sp>
        <p:nvSpPr>
          <p:cNvPr id="4" name="Rectangle 3"/>
          <p:cNvSpPr/>
          <p:nvPr/>
        </p:nvSpPr>
        <p:spPr>
          <a:xfrm>
            <a:off x="2904564" y="1502147"/>
            <a:ext cx="3818965" cy="2007536"/>
          </a:xfrm>
          <a:prstGeom prst="rect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23529" y="1196788"/>
            <a:ext cx="1237130" cy="30535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60659" y="712694"/>
            <a:ext cx="2635623" cy="61856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Map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View: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Approach: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E-Comp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1502146"/>
            <a:ext cx="9251578" cy="5078837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0488707" y="1208416"/>
            <a:ext cx="537881" cy="13917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713694" y="569538"/>
            <a:ext cx="2635623" cy="61856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23529" y="1502146"/>
            <a:ext cx="0" cy="20075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77671" y="3509682"/>
            <a:ext cx="0" cy="30713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88707" y="1502146"/>
            <a:ext cx="0" cy="5078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77671" y="6580983"/>
            <a:ext cx="76110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77671" y="3509682"/>
            <a:ext cx="38458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10084" y="1511668"/>
            <a:ext cx="37786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09012" y="1560058"/>
            <a:ext cx="3559631" cy="17873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19630" y="2230853"/>
            <a:ext cx="2731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Customer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View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97736" y="3592284"/>
            <a:ext cx="3725793" cy="280968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3159" y="4761988"/>
            <a:ext cx="1730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Temporal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View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24066" y="3581394"/>
            <a:ext cx="3544577" cy="1911073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11039" y="4554981"/>
            <a:ext cx="3190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Glyph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Design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2063376"/>
            <a:ext cx="2631014" cy="349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Glyph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Design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2063376"/>
            <a:ext cx="2631014" cy="349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5580529" y="1787993"/>
            <a:ext cx="847165" cy="27538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98894" y="1787993"/>
            <a:ext cx="981635" cy="1134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1242" y="1627350"/>
            <a:ext cx="16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Price</a:t>
            </a:r>
            <a:r>
              <a:rPr lang="zh-CN" altLang="en-US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zh-CN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Level</a:t>
            </a:r>
            <a:endParaRPr lang="en-US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894729" y="3299229"/>
            <a:ext cx="1169304" cy="78506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082" y="3283098"/>
            <a:ext cx="470647" cy="1613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9218" y="3074222"/>
            <a:ext cx="168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Overall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Rating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158753" y="418203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176683" y="5477430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212753" y="4303482"/>
            <a:ext cx="17931" cy="120724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66753" y="4908176"/>
            <a:ext cx="1156023" cy="91123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14346" y="5819413"/>
            <a:ext cx="284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Total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Number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271683" y="4828805"/>
            <a:ext cx="999988" cy="58002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99447" y="5429204"/>
            <a:ext cx="35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Each</a:t>
            </a:r>
            <a:r>
              <a:rPr lang="zh-CN" altLang="en-US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Rating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33" y="2913202"/>
            <a:ext cx="4090893" cy="1268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Glyph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Design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1253"/>
            <a:ext cx="10366611" cy="3724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023" y="6095906"/>
            <a:ext cx="47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Alternative</a:t>
            </a:r>
            <a:r>
              <a:rPr lang="zh-CN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Designs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3429" y="2557149"/>
            <a:ext cx="47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Interactive</a:t>
            </a:r>
            <a:r>
              <a:rPr lang="zh-CN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Filtering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6" y="1436060"/>
            <a:ext cx="5637923" cy="291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92" y="3632526"/>
            <a:ext cx="5629334" cy="290713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566826">
            <a:off x="5896191" y="2885387"/>
            <a:ext cx="1200346" cy="38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657" y="5194505"/>
            <a:ext cx="5892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link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width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encodes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number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customers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customer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standards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same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customers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relatively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stable</a:t>
            </a:r>
          </a:p>
          <a:p>
            <a:pPr marL="0" indent="0">
              <a:buNone/>
            </a:pPr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30" y="2730764"/>
            <a:ext cx="7464193" cy="3747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86" y="3877982"/>
            <a:ext cx="1028700" cy="109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1" y="3814599"/>
            <a:ext cx="1028751" cy="11555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0557" y="2955471"/>
            <a:ext cx="1289957" cy="12573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0557" y="5492282"/>
            <a:ext cx="1289957" cy="101838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8612" y="6242757"/>
            <a:ext cx="47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Interactive</a:t>
            </a:r>
            <a:r>
              <a:rPr lang="zh-CN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Exploration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customer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89" y="2247157"/>
            <a:ext cx="8021170" cy="39857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lick, cursor, han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61" y="3499796"/>
            <a:ext cx="304761" cy="3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96807" y="3310100"/>
            <a:ext cx="3181780" cy="139253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5188" y="3928859"/>
            <a:ext cx="47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Alternative</a:t>
            </a:r>
            <a:r>
              <a:rPr lang="zh-CN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Designs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customer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05" y="2112860"/>
            <a:ext cx="4888006" cy="46105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Temporal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emporal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trend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33" y="648859"/>
            <a:ext cx="4904232" cy="61020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3748" y="5385456"/>
            <a:ext cx="4828674" cy="1325563"/>
          </a:xfrm>
        </p:spPr>
        <p:txBody>
          <a:bodyPr>
            <a:noAutofit/>
          </a:bodyPr>
          <a:lstStyle/>
          <a:p>
            <a:r>
              <a:rPr lang="en-US" altLang="zh-CN" sz="5400" b="1" i="1" dirty="0" smtClean="0"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54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Temporal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emporal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trend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85" y="645811"/>
            <a:ext cx="4904232" cy="61020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Temporal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helpfulness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427495" y="538048"/>
            <a:ext cx="5800124" cy="6205312"/>
            <a:chOff x="10885568" y="538048"/>
            <a:chExt cx="5800124" cy="62053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9115" y="538048"/>
              <a:ext cx="4986577" cy="62053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885568" y="1540445"/>
              <a:ext cx="25960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eviews of high </a:t>
              </a:r>
            </a:p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helpfulness</a:t>
              </a:r>
              <a:endParaRPr lang="en-US" sz="1500" i="1" dirty="0">
                <a:solidFill>
                  <a:srgbClr val="FF7E7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83569" y="3945848"/>
              <a:ext cx="34596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Reviews by </a:t>
              </a:r>
            </a:p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Common</a:t>
              </a:r>
              <a:r>
                <a:rPr lang="zh-CN" alt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customers</a:t>
              </a:r>
              <a:endParaRPr lang="en-US" sz="1500" i="1" dirty="0">
                <a:solidFill>
                  <a:srgbClr val="FF7E7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023510" y="5763231"/>
              <a:ext cx="34596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Layered layout</a:t>
              </a:r>
              <a:endParaRPr lang="en-US" sz="1500" i="1" dirty="0">
                <a:solidFill>
                  <a:srgbClr val="FF7E7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6269" y="6517170"/>
            <a:ext cx="1194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Mudambi</a:t>
            </a:r>
            <a:r>
              <a:rPr lang="en-US" sz="1400" dirty="0"/>
              <a:t>, S.M. and </a:t>
            </a:r>
            <a:r>
              <a:rPr lang="en-US" sz="1400" dirty="0" err="1"/>
              <a:t>Schuff</a:t>
            </a:r>
            <a:r>
              <a:rPr lang="en-US" sz="1400" dirty="0"/>
              <a:t>, D. </a:t>
            </a:r>
            <a:r>
              <a:rPr lang="en-US" sz="1400" dirty="0" smtClean="0"/>
              <a:t>What </a:t>
            </a:r>
            <a:r>
              <a:rPr lang="en-US" sz="1400" dirty="0"/>
              <a:t>makes a helpful review? A study of customer reviews on </a:t>
            </a:r>
            <a:r>
              <a:rPr lang="en-US" sz="1400" dirty="0" err="1"/>
              <a:t>Amazon.com</a:t>
            </a:r>
            <a:r>
              <a:rPr lang="en-US" sz="1400" dirty="0"/>
              <a:t>. </a:t>
            </a:r>
            <a:r>
              <a:rPr lang="en-US" altLang="zh-CN" sz="1400" dirty="0" smtClean="0"/>
              <a:t>MIS</a:t>
            </a:r>
            <a:r>
              <a:rPr lang="zh-CN" altLang="en-US" sz="1400" dirty="0" smtClean="0"/>
              <a:t> </a:t>
            </a:r>
            <a:r>
              <a:rPr lang="en-US" sz="1400" dirty="0" smtClean="0"/>
              <a:t>Quarterly </a:t>
            </a:r>
            <a:r>
              <a:rPr lang="en-US" sz="1400" dirty="0"/>
              <a:t>34, 1 (2010), 185–200.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59" y="5182053"/>
            <a:ext cx="2249522" cy="453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05" y="2749199"/>
            <a:ext cx="3934332" cy="5634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030071" y="3310275"/>
            <a:ext cx="0" cy="14230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80212" y="3234303"/>
            <a:ext cx="0" cy="4064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84434" y="3649030"/>
            <a:ext cx="236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Helpfulness</a:t>
            </a:r>
            <a:r>
              <a:rPr lang="zh-CN" alt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votes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77553" y="3242629"/>
            <a:ext cx="0" cy="10263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92821" y="4230155"/>
            <a:ext cx="236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i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epth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3597" y="4758598"/>
            <a:ext cx="236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extremity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16" y="386455"/>
            <a:ext cx="4904232" cy="6102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Temporal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helpfulness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427495" y="538048"/>
            <a:ext cx="5800124" cy="6205312"/>
            <a:chOff x="10885568" y="538048"/>
            <a:chExt cx="5800124" cy="62053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9115" y="538048"/>
              <a:ext cx="4986577" cy="62053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885568" y="1540445"/>
              <a:ext cx="25960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eviews of high </a:t>
              </a:r>
            </a:p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helpfulness</a:t>
              </a:r>
              <a:endParaRPr lang="en-US" sz="1500" i="1" dirty="0">
                <a:solidFill>
                  <a:srgbClr val="FF7E7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83569" y="3945848"/>
              <a:ext cx="34596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Reviews by </a:t>
              </a:r>
            </a:p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Common</a:t>
              </a:r>
              <a:r>
                <a:rPr lang="zh-CN" alt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customers</a:t>
              </a:r>
              <a:endParaRPr lang="en-US" sz="1500" i="1" dirty="0">
                <a:solidFill>
                  <a:srgbClr val="FF7E7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023510" y="5763231"/>
              <a:ext cx="34596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 smtClean="0">
                  <a:solidFill>
                    <a:srgbClr val="FF7E79"/>
                  </a:solidFill>
                  <a:latin typeface="Arial" charset="0"/>
                  <a:ea typeface="Arial" charset="0"/>
                  <a:cs typeface="Arial" charset="0"/>
                </a:rPr>
                <a:t>Layered layout</a:t>
              </a:r>
              <a:endParaRPr lang="en-US" sz="1500" i="1" dirty="0">
                <a:solidFill>
                  <a:srgbClr val="FF7E7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59" y="5182053"/>
            <a:ext cx="2249522" cy="453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05" y="2749199"/>
            <a:ext cx="3934332" cy="5634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030071" y="3310275"/>
            <a:ext cx="0" cy="14230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80212" y="3234303"/>
            <a:ext cx="0" cy="4064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84434" y="3649030"/>
            <a:ext cx="236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Helpfulness</a:t>
            </a:r>
            <a:r>
              <a:rPr lang="zh-CN" alt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votes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77553" y="3242629"/>
            <a:ext cx="0" cy="10263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92821" y="4230155"/>
            <a:ext cx="236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i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epth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3597" y="4758598"/>
            <a:ext cx="236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extremity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44" y="385150"/>
            <a:ext cx="4904232" cy="61020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6269" y="6517170"/>
            <a:ext cx="1194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Mudambi</a:t>
            </a:r>
            <a:r>
              <a:rPr lang="en-US" sz="1400" dirty="0"/>
              <a:t>, S.M. and </a:t>
            </a:r>
            <a:r>
              <a:rPr lang="en-US" sz="1400" dirty="0" err="1"/>
              <a:t>Schuff</a:t>
            </a:r>
            <a:r>
              <a:rPr lang="en-US" sz="1400" dirty="0"/>
              <a:t>, D. </a:t>
            </a:r>
            <a:r>
              <a:rPr lang="en-US" sz="1400" dirty="0" smtClean="0"/>
              <a:t>What </a:t>
            </a:r>
            <a:r>
              <a:rPr lang="en-US" sz="1400" dirty="0"/>
              <a:t>makes a helpful review? A study of customer reviews on </a:t>
            </a:r>
            <a:r>
              <a:rPr lang="en-US" sz="1400" dirty="0" err="1"/>
              <a:t>Amazon.com</a:t>
            </a:r>
            <a:r>
              <a:rPr lang="en-US" sz="1400" dirty="0"/>
              <a:t>. </a:t>
            </a:r>
            <a:r>
              <a:rPr lang="en-US" altLang="zh-CN" sz="1400" dirty="0" smtClean="0"/>
              <a:t>MIS</a:t>
            </a:r>
            <a:r>
              <a:rPr lang="zh-CN" altLang="en-US" sz="1400" dirty="0" smtClean="0"/>
              <a:t> </a:t>
            </a:r>
            <a:r>
              <a:rPr lang="en-US" sz="1400" dirty="0" smtClean="0"/>
              <a:t>Quarterly </a:t>
            </a:r>
            <a:r>
              <a:rPr lang="en-US" sz="1400" dirty="0"/>
              <a:t>34, 1 (2010), 185–200.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</p:txBody>
      </p:sp>
      <p:pic>
        <p:nvPicPr>
          <p:cNvPr id="1026" name="Picture 2" descr="mage result for word cloud revi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1" y="2922122"/>
            <a:ext cx="5176139" cy="29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562" y="6220183"/>
            <a:ext cx="49312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http://</a:t>
            </a:r>
            <a:r>
              <a:rPr lang="en-US" sz="1500" i="1" dirty="0" err="1"/>
              <a:t>firstmonday.org</a:t>
            </a:r>
            <a:r>
              <a:rPr lang="en-US" sz="1500" i="1" dirty="0"/>
              <a:t>/article/view/5436/4111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199" y="5722892"/>
            <a:ext cx="3184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Traditional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Cloud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1504" y="4523014"/>
            <a:ext cx="1447783" cy="587829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96733" y="3188039"/>
            <a:ext cx="1238654" cy="567534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45615" y="4434303"/>
            <a:ext cx="1516241" cy="676540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85801" y="2922122"/>
            <a:ext cx="587828" cy="1600892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613" y="2552790"/>
            <a:ext cx="2841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service?</a:t>
            </a:r>
            <a:endParaRPr lang="en-US" sz="2200" b="1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192234" y="2369418"/>
            <a:ext cx="791956" cy="2093012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9149" y="2063086"/>
            <a:ext cx="2841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kind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place?</a:t>
            </a:r>
            <a:endParaRPr lang="en-US" sz="2200" b="1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1270" y="2278530"/>
            <a:ext cx="2841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great?</a:t>
            </a:r>
            <a:endParaRPr lang="en-US" sz="2200" b="1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642777" y="2640056"/>
            <a:ext cx="78496" cy="578273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48" y="3096929"/>
            <a:ext cx="5771239" cy="25854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2329" y="2971109"/>
            <a:ext cx="386442" cy="375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36131" y="5737223"/>
            <a:ext cx="4399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 err="1" smtClean="0">
                <a:latin typeface="Arial" charset="0"/>
                <a:ea typeface="Arial" charset="0"/>
                <a:cs typeface="Arial" charset="0"/>
              </a:rPr>
              <a:t>Adjective+Noun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Pairs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562" y="6488597"/>
            <a:ext cx="120679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Yatani</a:t>
            </a:r>
            <a:r>
              <a:rPr lang="en-US" sz="1500" i="1" dirty="0"/>
              <a:t>, Koji, et al. "Review spotlight: a user interface for summarizing user-generated reviews using adjective-noun word pairs." </a:t>
            </a:r>
            <a:r>
              <a:rPr lang="en-US" altLang="zh-CN" sz="1500" i="1" dirty="0" smtClean="0"/>
              <a:t>CHI</a:t>
            </a:r>
            <a:r>
              <a:rPr lang="en-US" sz="1500" i="1" dirty="0" smtClean="0"/>
              <a:t>, </a:t>
            </a:r>
            <a:r>
              <a:rPr lang="en-US" sz="1500" i="1" dirty="0"/>
              <a:t>2011.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54" y="1742398"/>
            <a:ext cx="4859823" cy="5115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1" y="3807756"/>
            <a:ext cx="7486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Service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60" y="1596559"/>
            <a:ext cx="3920432" cy="4093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31271" y="6052978"/>
            <a:ext cx="7486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Price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57475" y="4862160"/>
            <a:ext cx="2607111" cy="477284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31429" y="6221186"/>
            <a:ext cx="1796142" cy="272343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58423" y="6493529"/>
            <a:ext cx="1456877" cy="273289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427601" y="6393221"/>
            <a:ext cx="1136986" cy="340939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Extract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 smtClean="0">
                <a:latin typeface="Arial" charset="0"/>
                <a:ea typeface="Arial" charset="0"/>
                <a:cs typeface="Arial" charset="0"/>
              </a:rPr>
              <a:t>adjective+noun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pairs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 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6" y="2922122"/>
            <a:ext cx="5799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1.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Use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part-of-speech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(POS)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tagger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NLTK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86" y="3556784"/>
            <a:ext cx="93970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2.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heuristic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approach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eep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noun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corresponding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adjective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sz="2200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modifies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it</a:t>
            </a:r>
          </a:p>
          <a:p>
            <a:r>
              <a:rPr lang="zh-CN" altLang="en-US" sz="2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(Specifically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case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expressions)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Extract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err="1" smtClean="0">
                <a:latin typeface="Arial" charset="0"/>
                <a:ea typeface="Arial" charset="0"/>
                <a:cs typeface="Arial" charset="0"/>
              </a:rPr>
              <a:t>adj+noun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pairs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Classify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pairs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meaningful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categories</a:t>
            </a:r>
          </a:p>
          <a:p>
            <a:pPr marL="0" indent="0">
              <a:buNone/>
            </a:pPr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569" y="3341341"/>
            <a:ext cx="8271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1.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Manually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label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set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representative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words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category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69" y="3934612"/>
            <a:ext cx="11016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Classify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new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words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computing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similarity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labeled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words</a:t>
            </a:r>
          </a:p>
          <a:p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i="1" dirty="0" smtClean="0">
                <a:latin typeface="Arial" charset="0"/>
                <a:ea typeface="Arial" charset="0"/>
                <a:cs typeface="Arial" charset="0"/>
              </a:rPr>
              <a:t>word2vec</a:t>
            </a:r>
            <a:endParaRPr lang="en-US" sz="22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Extract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err="1" smtClean="0">
                <a:latin typeface="Arial" charset="0"/>
                <a:ea typeface="Arial" charset="0"/>
                <a:cs typeface="Arial" charset="0"/>
              </a:rPr>
              <a:t>adj+noun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pairs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Classify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pairs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meaningful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categories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Group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pairs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do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layout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clustered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pairs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212" y="4066144"/>
            <a:ext cx="7345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1.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Group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pairs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same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noun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cluster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211" y="4723091"/>
            <a:ext cx="9050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standard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NLTK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library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detect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sentiment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pair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211" y="5267008"/>
            <a:ext cx="6539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Layout: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collision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detection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Archimedean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spiral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cloud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0" indent="0">
              <a:buNone/>
            </a:pP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51" y="2007498"/>
            <a:ext cx="8399588" cy="448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396" y="7542453"/>
            <a:ext cx="3534971" cy="1026023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</p:pic>
      <p:sp>
        <p:nvSpPr>
          <p:cNvPr id="5" name="Rounded Rectangle 4"/>
          <p:cNvSpPr/>
          <p:nvPr/>
        </p:nvSpPr>
        <p:spPr>
          <a:xfrm>
            <a:off x="5186489" y="2206686"/>
            <a:ext cx="2324654" cy="59735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8346" y="6402781"/>
            <a:ext cx="7486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food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9342" y="3120850"/>
            <a:ext cx="1439044" cy="32447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56312" y="4849586"/>
            <a:ext cx="2701787" cy="48985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39343" y="5363076"/>
            <a:ext cx="1324743" cy="43125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20886" y="2367643"/>
            <a:ext cx="1135426" cy="19594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871644" y="4425043"/>
            <a:ext cx="3482155" cy="55517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454243" y="3927554"/>
            <a:ext cx="2160701" cy="49748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397737" y="5363077"/>
            <a:ext cx="1526077" cy="43125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355448" y="2953602"/>
            <a:ext cx="1747981" cy="43125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3748" y="5385456"/>
            <a:ext cx="4828674" cy="1325563"/>
          </a:xfrm>
        </p:spPr>
        <p:txBody>
          <a:bodyPr>
            <a:noAutofit/>
          </a:bodyPr>
          <a:lstStyle/>
          <a:p>
            <a:r>
              <a:rPr lang="en-US" altLang="zh-CN" sz="5400" b="1" i="1" dirty="0" smtClean="0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sz="54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Platforms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3" r="34514"/>
          <a:stretch/>
        </p:blipFill>
        <p:spPr>
          <a:xfrm>
            <a:off x="838200" y="2703930"/>
            <a:ext cx="3149222" cy="2871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6891" r="3313"/>
          <a:stretch/>
        </p:blipFill>
        <p:spPr>
          <a:xfrm>
            <a:off x="4872542" y="2504066"/>
            <a:ext cx="3160467" cy="3070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0" r="5846"/>
          <a:stretch/>
        </p:blipFill>
        <p:spPr>
          <a:xfrm>
            <a:off x="8918129" y="2589046"/>
            <a:ext cx="3147723" cy="298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73505" y="8171057"/>
            <a:ext cx="10780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Various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platforms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provide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customer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comments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local</a:t>
            </a:r>
            <a:r>
              <a:rPr lang="zh-CN" altLang="en-US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businesses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!</a:t>
            </a:r>
            <a:endParaRPr lang="en-US" sz="3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747" y="1804989"/>
            <a:ext cx="157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Yelp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6711" y="1800899"/>
            <a:ext cx="157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latin typeface="Arial" charset="0"/>
                <a:ea typeface="Arial" charset="0"/>
                <a:cs typeface="Arial" charset="0"/>
              </a:rPr>
              <a:t>Airbnb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2027" y="1800898"/>
            <a:ext cx="235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latin typeface="Arial" charset="0"/>
                <a:ea typeface="Arial" charset="0"/>
                <a:cs typeface="Arial" charset="0"/>
              </a:rPr>
              <a:t>TripAdvisor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In-depth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Interview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12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least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years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shopping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experience</a:t>
            </a:r>
          </a:p>
          <a:p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Procedures: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Introduce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prototype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system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Free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exploration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Finish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tasks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comparing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local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businesses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Feedback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collection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questionnaire</a:t>
            </a:r>
          </a:p>
          <a:p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In-depth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Interview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199" y="1596559"/>
            <a:ext cx="1109712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Feedback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Effectively</a:t>
            </a:r>
            <a:r>
              <a:rPr lang="zh-CN" alt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supporting</a:t>
            </a:r>
            <a:r>
              <a:rPr lang="zh-CN" alt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easy</a:t>
            </a:r>
            <a:r>
              <a:rPr lang="zh-CN" alt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insightful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provided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both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comparison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zh-CN" alt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sability</a:t>
            </a:r>
            <a:r>
              <a:rPr lang="en-US" altLang="zh-CN" i="1" dirty="0" smtClean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designs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easy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learn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Limitations</a:t>
            </a:r>
            <a:r>
              <a:rPr lang="zh-CN" alt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&amp;</a:t>
            </a:r>
            <a:r>
              <a:rPr lang="zh-CN" alt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suggestions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scalability,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potential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occlusion,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NLP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accuracy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Conclusion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Future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Work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present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carefully-designed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analysis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support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easy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local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businesses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reviews</a:t>
            </a:r>
          </a:p>
          <a:p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Case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in-depth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interview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provide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support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its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effectiveness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usability</a:t>
            </a:r>
          </a:p>
          <a:p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Further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improve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language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processing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accuracy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images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reviews</a:t>
            </a:r>
            <a:endParaRPr lang="en-US" altLang="zh-CN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72442" y="981984"/>
            <a:ext cx="11036968" cy="1790700"/>
          </a:xfrm>
        </p:spPr>
        <p:txBody>
          <a:bodyPr>
            <a:noAutofit/>
          </a:bodyPr>
          <a:lstStyle/>
          <a:p>
            <a:r>
              <a:rPr lang="en-US" b="1" dirty="0"/>
              <a:t>Towards Easy Comparison of Local Businesses Using Online Reviews</a:t>
            </a:r>
            <a:endParaRPr lang="de-AT" b="1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309761" y="3231103"/>
            <a:ext cx="10399649" cy="1328255"/>
          </a:xfrm>
        </p:spPr>
        <p:txBody>
          <a:bodyPr>
            <a:noAutofit/>
          </a:bodyPr>
          <a:lstStyle/>
          <a:p>
            <a:r>
              <a:rPr lang="en-US" b="1" dirty="0"/>
              <a:t>Yong </a:t>
            </a:r>
            <a:r>
              <a:rPr lang="en-US" b="1" dirty="0" smtClean="0"/>
              <a:t>Wang</a:t>
            </a:r>
            <a:r>
              <a:rPr lang="en-US" b="1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Hammad </a:t>
            </a:r>
            <a:r>
              <a:rPr lang="en-US" dirty="0" smtClean="0"/>
              <a:t>Haleem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/>
              <a:t>Conglei</a:t>
            </a:r>
            <a:r>
              <a:rPr lang="en-US" dirty="0"/>
              <a:t> </a:t>
            </a:r>
            <a:r>
              <a:rPr lang="en-US" dirty="0" smtClean="0"/>
              <a:t>Shi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/>
              <a:t>Yanhong</a:t>
            </a:r>
            <a:r>
              <a:rPr lang="en-US" dirty="0"/>
              <a:t> </a:t>
            </a:r>
            <a:r>
              <a:rPr lang="en-US" dirty="0" smtClean="0"/>
              <a:t>Wu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err="1"/>
              <a:t>Xun</a:t>
            </a:r>
            <a:r>
              <a:rPr lang="en-US" dirty="0"/>
              <a:t> </a:t>
            </a:r>
            <a:r>
              <a:rPr lang="en-US" dirty="0" smtClean="0"/>
              <a:t>Zhao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/>
              <a:t>Siwei</a:t>
            </a:r>
            <a:r>
              <a:rPr lang="en-US" dirty="0"/>
              <a:t> </a:t>
            </a:r>
            <a:r>
              <a:rPr lang="en-US" dirty="0" smtClean="0"/>
              <a:t>Fu</a:t>
            </a:r>
            <a:r>
              <a:rPr lang="en-US" baseline="30000" dirty="0" smtClean="0"/>
              <a:t>1</a:t>
            </a:r>
            <a:r>
              <a:rPr lang="en-US" dirty="0" smtClean="0"/>
              <a:t> and </a:t>
            </a:r>
            <a:r>
              <a:rPr lang="en-US" dirty="0" err="1"/>
              <a:t>Huamin</a:t>
            </a:r>
            <a:r>
              <a:rPr lang="en-US" dirty="0"/>
              <a:t> </a:t>
            </a:r>
            <a:r>
              <a:rPr lang="en-US" dirty="0" smtClean="0"/>
              <a:t>Qu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1595973" y="4507080"/>
            <a:ext cx="3363400" cy="1130934"/>
            <a:chOff x="2899103" y="5711991"/>
            <a:chExt cx="2511380" cy="818238"/>
          </a:xfrm>
        </p:grpSpPr>
        <p:pic>
          <p:nvPicPr>
            <p:cNvPr id="21" name="Picture 2" descr="mage result for hkust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30" y="5789265"/>
              <a:ext cx="2313253" cy="74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899103" y="5711991"/>
              <a:ext cx="19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45585" y="3818877"/>
            <a:ext cx="3112880" cy="2453546"/>
            <a:chOff x="5294572" y="5163354"/>
            <a:chExt cx="2528004" cy="1974487"/>
          </a:xfrm>
        </p:grpSpPr>
        <p:pic>
          <p:nvPicPr>
            <p:cNvPr id="22" name="Picture 16" descr="https://www.referralsaasquatch.com/wp-content/uploads/2017/02/airbnb-galler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572" y="5163354"/>
              <a:ext cx="2528004" cy="197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318185" y="5709843"/>
              <a:ext cx="19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2</a:t>
              </a:r>
              <a:endParaRPr lang="en-US" sz="1600" dirty="0"/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8358465" y="4492644"/>
            <a:ext cx="2356801" cy="1286538"/>
            <a:chOff x="7594946" y="5685346"/>
            <a:chExt cx="1679947" cy="950800"/>
          </a:xfrm>
        </p:grpSpPr>
        <p:pic>
          <p:nvPicPr>
            <p:cNvPr id="23" name="Picture 18" descr="mage result for visa research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191" y="5816501"/>
              <a:ext cx="1442702" cy="819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594946" y="5685346"/>
              <a:ext cx="3675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3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7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Reviews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vs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Purchase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Decisions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4" name="Picture 2" descr="hoto of 1 Hotel Brooklyn Bridge - Brooklyn, NY, United States. Skyline 2 B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79" y="1564779"/>
            <a:ext cx="4794032" cy="31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to of Gramercy Tavern - New York, NY, United St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22" y="1564779"/>
            <a:ext cx="4555958" cy="31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052066"/>
            <a:ext cx="10780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Three-quarters</a:t>
            </a:r>
            <a:r>
              <a:rPr lang="zh-CN" altLang="en-US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travelers</a:t>
            </a:r>
            <a:r>
              <a:rPr lang="zh-CN" altLang="en-US" sz="3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considered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reviews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planning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dirty="0" smtClean="0">
                <a:latin typeface="Arial" charset="0"/>
                <a:ea typeface="Arial" charset="0"/>
                <a:cs typeface="Arial" charset="0"/>
              </a:rPr>
              <a:t>trips</a:t>
            </a:r>
            <a:r>
              <a:rPr lang="zh-CN" altLang="en-US" sz="3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i="1" baseline="30000" dirty="0" smtClean="0">
                <a:latin typeface="Arial" charset="0"/>
                <a:ea typeface="Arial" charset="0"/>
                <a:cs typeface="Arial" charset="0"/>
              </a:rPr>
              <a:t>[1]</a:t>
            </a:r>
            <a:endParaRPr lang="en-US" sz="3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2295" y="6413698"/>
            <a:ext cx="1204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>
                <a:latin typeface="Arial" charset="0"/>
                <a:ea typeface="Arial" charset="0"/>
                <a:cs typeface="Arial" charset="0"/>
              </a:rPr>
              <a:t>[1]</a:t>
            </a:r>
            <a:r>
              <a:rPr lang="zh-CN" altLang="en-US" sz="1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 smtClean="0">
                <a:latin typeface="Arial" charset="0"/>
                <a:ea typeface="Arial" charset="0"/>
                <a:cs typeface="Arial" charset="0"/>
              </a:rPr>
              <a:t>Gretzel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, U., &amp; </a:t>
            </a:r>
            <a:r>
              <a:rPr lang="en-US" sz="1400" i="1" dirty="0" err="1">
                <a:latin typeface="Arial" charset="0"/>
                <a:ea typeface="Arial" charset="0"/>
                <a:cs typeface="Arial" charset="0"/>
              </a:rPr>
              <a:t>Yoo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, K. H. (2008). Use and impact of online travel reviews. Information and communication technologies in </a:t>
            </a:r>
            <a:r>
              <a:rPr lang="en-US" sz="1400" i="1" dirty="0" smtClean="0">
                <a:latin typeface="Arial" charset="0"/>
                <a:ea typeface="Arial" charset="0"/>
                <a:cs typeface="Arial" charset="0"/>
              </a:rPr>
              <a:t>tourism,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35-46.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Reviews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49" y="1443791"/>
            <a:ext cx="3743504" cy="48090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408681" y="2334111"/>
            <a:ext cx="579120" cy="21336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08681" y="3706478"/>
            <a:ext cx="579120" cy="21336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08681" y="5088709"/>
            <a:ext cx="579120" cy="21336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09" y="267739"/>
            <a:ext cx="5337026" cy="5383485"/>
          </a:xfrm>
          <a:prstGeom prst="rect">
            <a:avLst/>
          </a:prstGeom>
          <a:ln w="63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Challenges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usually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many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candidates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satisfying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users’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requirements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dynamically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changing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overload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due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large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volume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texts,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different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review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focuses,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etc.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possible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standard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inconsistency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across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different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customers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59106"/>
            <a:ext cx="12192000" cy="1653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achieve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easy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local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businesses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online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reviews?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Approach: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smtClean="0">
                <a:latin typeface="Arial" charset="0"/>
                <a:ea typeface="Arial" charset="0"/>
                <a:cs typeface="Arial" charset="0"/>
              </a:rPr>
              <a:t>E-Comp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8" y="1394570"/>
            <a:ext cx="9923931" cy="54479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Requirements</a:t>
            </a:r>
            <a:r>
              <a:rPr lang="zh-CN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General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exploration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procedures: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48115" y="2588556"/>
            <a:ext cx="2985247" cy="11161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Preliminary</a:t>
            </a:r>
            <a:r>
              <a:rPr lang="zh-CN" altLang="en-US" sz="3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sz="30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4221" y="2588556"/>
            <a:ext cx="2985247" cy="11161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zh-CN" altLang="en-US" sz="3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endParaRPr lang="en-US" sz="30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19697" y="2803709"/>
            <a:ext cx="968188" cy="62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8245" y="3920474"/>
            <a:ext cx="5927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R1.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Quick</a:t>
            </a:r>
            <a:r>
              <a:rPr lang="zh-CN" altLang="en-US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r>
              <a:rPr lang="zh-CN" altLang="en-US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filtering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zh-CN" altLang="en-US" sz="22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candidates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3791" y="4349804"/>
            <a:ext cx="5927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Arial" charset="0"/>
                <a:ea typeface="Arial" charset="0"/>
                <a:cs typeface="Arial" charset="0"/>
              </a:rPr>
              <a:t>R2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reliable comparison 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between businesses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3791" y="4811170"/>
            <a:ext cx="5927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R3: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temporal analysis 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of user reviews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3790" y="5302616"/>
            <a:ext cx="5927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R4: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insightful details 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important features</a:t>
            </a:r>
            <a:endParaRPr lang="en-US" sz="2200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3789" y="5753549"/>
            <a:ext cx="5927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R5: detailed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review 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text</a:t>
            </a:r>
            <a:r>
              <a:rPr lang="zh-CN" altLang="en-US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demand</a:t>
            </a:r>
            <a:endParaRPr lang="en-US" sz="2200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7046" y="6311900"/>
            <a:ext cx="5927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R6: </a:t>
            </a:r>
            <a:r>
              <a:rPr lang="en-US" altLang="zh-CN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intuitive</a:t>
            </a:r>
            <a:r>
              <a:rPr lang="en-US" altLang="zh-CN" sz="2200" i="1" dirty="0">
                <a:latin typeface="Arial" charset="0"/>
                <a:ea typeface="Arial" charset="0"/>
                <a:cs typeface="Arial" charset="0"/>
              </a:rPr>
              <a:t> visual designs</a:t>
            </a:r>
            <a:endParaRPr lang="en-US" sz="2200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8433</TotalTime>
  <Words>3377</Words>
  <Application>Microsoft Macintosh PowerPoint</Application>
  <PresentationFormat>Widescreen</PresentationFormat>
  <Paragraphs>423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宋体</vt:lpstr>
      <vt:lpstr>Arial</vt:lpstr>
      <vt:lpstr>Office Theme</vt:lpstr>
      <vt:lpstr>Towards Easy Comparison of Local Businesses Using Online Reviews</vt:lpstr>
      <vt:lpstr>Background</vt:lpstr>
      <vt:lpstr>Review Platforms</vt:lpstr>
      <vt:lpstr>Online Reviews vs Purchase Decisions</vt:lpstr>
      <vt:lpstr>Online Reviews</vt:lpstr>
      <vt:lpstr>Challenges</vt:lpstr>
      <vt:lpstr>PowerPoint Presentation</vt:lpstr>
      <vt:lpstr>Our Approach: E-Comp</vt:lpstr>
      <vt:lpstr>Design Requirements </vt:lpstr>
      <vt:lpstr>Our Approach: E-Comp</vt:lpstr>
      <vt:lpstr>Our Approach: E-Comp</vt:lpstr>
      <vt:lpstr>Preliminary Comparison – Glyph Design</vt:lpstr>
      <vt:lpstr>Preliminary Comparison – Glyph Design</vt:lpstr>
      <vt:lpstr>Preliminary Comparison – Glyph Design</vt:lpstr>
      <vt:lpstr>Preliminary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Detailed Comparison</vt:lpstr>
      <vt:lpstr>Evaluation</vt:lpstr>
      <vt:lpstr>In-depth User Interview</vt:lpstr>
      <vt:lpstr>In-depth User Interview</vt:lpstr>
      <vt:lpstr>Conclusion and Future Work</vt:lpstr>
      <vt:lpstr>Towards Easy Comparison of Local Businesses Using Online Reviews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AmbiguityVis: Visualization of Ambiguity in Graph Layouts </dc:title>
  <dc:creator>Yong WANG</dc:creator>
  <cp:lastModifiedBy>Yong WANG</cp:lastModifiedBy>
  <cp:revision>811</cp:revision>
  <dcterms:created xsi:type="dcterms:W3CDTF">2015-10-21T00:49:27Z</dcterms:created>
  <dcterms:modified xsi:type="dcterms:W3CDTF">2018-06-13T12:34:50Z</dcterms:modified>
</cp:coreProperties>
</file>