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3"/>
  </p:notesMasterIdLst>
  <p:sldIdLst>
    <p:sldId id="261" r:id="rId2"/>
    <p:sldId id="258" r:id="rId3"/>
    <p:sldId id="277" r:id="rId4"/>
    <p:sldId id="285" r:id="rId5"/>
    <p:sldId id="265" r:id="rId6"/>
    <p:sldId id="267" r:id="rId7"/>
    <p:sldId id="278" r:id="rId8"/>
    <p:sldId id="268" r:id="rId9"/>
    <p:sldId id="269" r:id="rId10"/>
    <p:sldId id="279" r:id="rId11"/>
    <p:sldId id="272" r:id="rId12"/>
    <p:sldId id="280" r:id="rId13"/>
    <p:sldId id="281" r:id="rId14"/>
    <p:sldId id="282" r:id="rId15"/>
    <p:sldId id="283" r:id="rId16"/>
    <p:sldId id="284" r:id="rId17"/>
    <p:sldId id="271" r:id="rId18"/>
    <p:sldId id="276" r:id="rId19"/>
    <p:sldId id="287" r:id="rId20"/>
    <p:sldId id="259" r:id="rId21"/>
    <p:sldId id="286" r:id="rId22"/>
  </p:sldIdLst>
  <p:sldSz cx="14630400" cy="8229600"/>
  <p:notesSz cx="6858000" cy="9144000"/>
  <p:embeddedFontLs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3" pos="528">
          <p15:clr>
            <a:srgbClr val="000000"/>
          </p15:clr>
        </p15:guide>
        <p15:guide id="4" pos="8690" userDrawn="1">
          <p15:clr>
            <a:srgbClr val="000000"/>
          </p15:clr>
        </p15:guide>
        <p15:guide id="5" orient="horz" pos="259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250227-C170-FB31-46DF-486A8A5B3AC6}" name="Wang Yong (Asst Prof)" initials="" userId="S::yong-wang@staff.main.ntu.edu.sg::a579533c-35d2-4a1e-837d-4ee0dfd370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32"/>
    <a:srgbClr val="DA171C"/>
    <a:srgbClr val="555555"/>
    <a:srgbClr val="FFFFFF"/>
    <a:srgbClr val="969696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10"/>
    <p:restoredTop sz="73265"/>
  </p:normalViewPr>
  <p:slideViewPr>
    <p:cSldViewPr snapToGrid="0">
      <p:cViewPr varScale="1">
        <p:scale>
          <a:sx n="76" d="100"/>
          <a:sy n="76" d="100"/>
        </p:scale>
        <p:origin x="2328" y="208"/>
      </p:cViewPr>
      <p:guideLst>
        <p:guide pos="528"/>
        <p:guide pos="8690"/>
        <p:guide orient="horz"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ind_men_and_an_elephan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598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i="0" dirty="0">
                <a:effectLst/>
                <a:latin typeface="Helvetica" pitchFamily="2" charset="0"/>
              </a:rPr>
              <a:t>CNNs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are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excellent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in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the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IID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conditions,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as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shown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in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the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figures.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i="0" dirty="0">
                <a:effectLst/>
                <a:latin typeface="Helvetica" pitchFamily="2" charset="0"/>
              </a:rPr>
              <a:t>For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each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figure,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i="0" dirty="0">
                <a:effectLst/>
                <a:latin typeface="Helvetica" pitchFamily="2" charset="0"/>
              </a:rPr>
              <a:t>X-axis: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perturbations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of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different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visual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parameters.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Y-axis: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M</a:t>
            </a:r>
            <a:r>
              <a:rPr lang="en-SG" i="1" dirty="0" err="1">
                <a:effectLst/>
                <a:latin typeface="Helvetica" pitchFamily="2" charset="0"/>
              </a:rPr>
              <a:t>idmeans</a:t>
            </a:r>
            <a:r>
              <a:rPr lang="en-SG" i="1" dirty="0">
                <a:effectLst/>
                <a:latin typeface="Helvetica" pitchFamily="2" charset="0"/>
              </a:rPr>
              <a:t> of log absolute errors (MLAE)</a:t>
            </a:r>
            <a:r>
              <a:rPr lang="en-US" altLang="zh-CN" i="0" dirty="0">
                <a:effectLst/>
                <a:latin typeface="Helvetica" pitchFamily="2" charset="0"/>
              </a:rPr>
              <a:t>,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the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smaller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the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better.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endParaRPr lang="en-SG" altLang="zh-CN" i="0" dirty="0">
              <a:effectLst/>
              <a:latin typeface="Helvetica" pitchFamily="2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SG" i="1" dirty="0">
                <a:effectLst/>
                <a:latin typeface="Helvetica" pitchFamily="2" charset="0"/>
              </a:rPr>
              <a:t>Each curve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SG" i="1" dirty="0">
                <a:effectLst/>
                <a:latin typeface="Helvetica" pitchFamily="2" charset="0"/>
              </a:rPr>
              <a:t>shows how the MLAE values change by increasing or decreasing the corresponding </a:t>
            </a:r>
            <a:r>
              <a:rPr lang="en-US" altLang="zh-CN" i="1" dirty="0">
                <a:effectLst/>
                <a:latin typeface="Helvetica" pitchFamily="2" charset="0"/>
              </a:rPr>
              <a:t>visual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SG" i="1" dirty="0">
                <a:effectLst/>
                <a:latin typeface="Helvetica" pitchFamily="2" charset="0"/>
              </a:rPr>
              <a:t>parameter </a:t>
            </a:r>
            <a:r>
              <a:rPr lang="en-US" altLang="zh-CN" i="1" dirty="0">
                <a:effectLst/>
                <a:latin typeface="Helvetica" pitchFamily="2" charset="0"/>
              </a:rPr>
              <a:t>perturbation.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i="0" dirty="0">
                <a:effectLst/>
                <a:latin typeface="Helvetica" pitchFamily="2" charset="0"/>
              </a:rPr>
              <a:t>The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IID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condition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corresponds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to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the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cases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where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there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is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0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perturbation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of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different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visual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parameters.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Basically,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CNNs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show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perfect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graphical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perception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capabilities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in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the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IID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conditions.</a:t>
            </a:r>
            <a:endParaRPr lang="en-US" altLang="zh-CN" i="1" dirty="0">
              <a:effectLst/>
              <a:latin typeface="Helvetica" pitchFamily="2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SG" dirty="0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036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CNN</a:t>
            </a:r>
            <a:r>
              <a:rPr lang="zh-CN" altLang="en-US" dirty="0"/>
              <a:t> </a:t>
            </a:r>
            <a:r>
              <a:rPr lang="en-US" altLang="zh-CN" dirty="0"/>
              <a:t>robustness</a:t>
            </a:r>
            <a:r>
              <a:rPr lang="zh-CN" altLang="en-US" dirty="0"/>
              <a:t> </a:t>
            </a:r>
            <a:r>
              <a:rPr lang="en-US" altLang="zh-CN" dirty="0"/>
              <a:t>collapse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parameter</a:t>
            </a:r>
            <a:r>
              <a:rPr lang="zh-CN" altLang="en-US" dirty="0"/>
              <a:t> </a:t>
            </a:r>
            <a:r>
              <a:rPr lang="en-US" altLang="zh-CN" dirty="0"/>
              <a:t>shifts,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figures.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928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specifically,</a:t>
            </a:r>
            <a:r>
              <a:rPr lang="zh-CN" altLang="en-US" dirty="0"/>
              <a:t> </a:t>
            </a:r>
            <a:r>
              <a:rPr lang="en-US" altLang="zh-CN" dirty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2170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Also,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958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====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dirty="0"/>
              <a:t>Humans are</a:t>
            </a:r>
            <a:r>
              <a:rPr lang="zh-CN" altLang="en-US" dirty="0"/>
              <a:t> </a:t>
            </a:r>
            <a:r>
              <a:rPr lang="en-US" altLang="zh-CN" dirty="0"/>
              <a:t>mainly influenced by </a:t>
            </a:r>
            <a:r>
              <a:rPr lang="en-US" altLang="zh-CN" dirty="0">
                <a:solidFill>
                  <a:srgbClr val="DA171C"/>
                </a:solidFill>
              </a:rPr>
              <a:t>bar length range</a:t>
            </a:r>
            <a:r>
              <a:rPr lang="en-US" altLang="zh-CN" dirty="0"/>
              <a:t>; CNNs by many parameters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270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" altLang="zh-CN" dirty="0"/>
              <a:t>CNNs Fail OOD</a:t>
            </a:r>
            <a:r>
              <a:rPr lang="zh-CN" altLang="en-US" dirty="0"/>
              <a:t> </a:t>
            </a:r>
            <a:r>
              <a:rPr lang="en-US" altLang="zh-CN" dirty="0"/>
              <a:t>conditions</a:t>
            </a:r>
            <a:r>
              <a:rPr lang="en" altLang="zh-CN" dirty="0"/>
              <a:t>? 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studied</a:t>
            </a:r>
            <a:r>
              <a:rPr lang="zh-CN" altLang="en-US" dirty="0"/>
              <a:t> </a:t>
            </a:r>
            <a:r>
              <a:rPr lang="en-US" altLang="zh-CN" dirty="0"/>
              <a:t>CNNs’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Grad-CAM</a:t>
            </a:r>
            <a:r>
              <a:rPr lang="zh-CN" altLang="en-US" dirty="0"/>
              <a:t> </a:t>
            </a:r>
            <a:r>
              <a:rPr lang="en-US" altLang="zh-CN" dirty="0"/>
              <a:t>saliency</a:t>
            </a:r>
            <a:r>
              <a:rPr lang="zh-CN" altLang="en-US" dirty="0"/>
              <a:t> </a:t>
            </a:r>
            <a:r>
              <a:rPr lang="en-US" altLang="zh-CN" dirty="0"/>
              <a:t>map.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CNNs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often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paying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  <a:r>
              <a:rPr lang="zh-CN" altLang="en-US" dirty="0"/>
              <a:t> </a:t>
            </a:r>
            <a:r>
              <a:rPr lang="en-US" altLang="zh-CN" dirty="0"/>
              <a:t>target</a:t>
            </a:r>
            <a:r>
              <a:rPr lang="zh-CN" altLang="en-US" dirty="0"/>
              <a:t> </a:t>
            </a:r>
            <a:r>
              <a:rPr lang="en-US" altLang="zh-CN" dirty="0"/>
              <a:t>bars.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target</a:t>
            </a:r>
            <a:r>
              <a:rPr lang="zh-CN" altLang="en-US" dirty="0"/>
              <a:t> </a:t>
            </a:r>
            <a:r>
              <a:rPr lang="en-US" altLang="zh-CN" dirty="0"/>
              <a:t>bars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bars</a:t>
            </a:r>
            <a:r>
              <a:rPr lang="zh-CN" altLang="en-US" dirty="0"/>
              <a:t> </a:t>
            </a:r>
            <a:r>
              <a:rPr lang="en-US" altLang="zh-CN" dirty="0"/>
              <a:t>marked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black</a:t>
            </a:r>
            <a:r>
              <a:rPr lang="zh-CN" altLang="en-US" dirty="0"/>
              <a:t> </a:t>
            </a:r>
            <a:r>
              <a:rPr lang="en-US" altLang="zh-CN" dirty="0"/>
              <a:t>dots.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reddish</a:t>
            </a:r>
            <a:r>
              <a:rPr lang="zh-CN" altLang="en-US" dirty="0"/>
              <a:t> </a:t>
            </a:r>
            <a:r>
              <a:rPr lang="en-US" altLang="zh-CN" dirty="0"/>
              <a:t>regions</a:t>
            </a:r>
            <a:r>
              <a:rPr lang="zh-CN" altLang="en-US" dirty="0"/>
              <a:t> </a:t>
            </a:r>
            <a:r>
              <a:rPr lang="en-US" altLang="zh-CN" dirty="0"/>
              <a:t>indicate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regions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CNNs</a:t>
            </a:r>
            <a:r>
              <a:rPr lang="zh-CN" altLang="en-US" dirty="0"/>
              <a:t> </a:t>
            </a:r>
            <a:r>
              <a:rPr lang="en-US" altLang="zh-CN" dirty="0"/>
              <a:t>pay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  <a:r>
              <a:rPr lang="zh-CN" altLang="en-US" dirty="0"/>
              <a:t> </a:t>
            </a:r>
            <a:r>
              <a:rPr lang="en-US" altLang="zh-CN" dirty="0"/>
              <a:t>to.</a:t>
            </a:r>
          </a:p>
          <a:p>
            <a:endParaRPr lang="en-US" altLang="zh-CN" dirty="0"/>
          </a:p>
          <a:p>
            <a:r>
              <a:rPr lang="en-US" altLang="zh-CN" dirty="0"/>
              <a:t>Also,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 err="1"/>
              <a:t>noticable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CNN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  <a:r>
              <a:rPr lang="zh-CN" altLang="en-US" dirty="0"/>
              <a:t> </a:t>
            </a:r>
            <a:r>
              <a:rPr lang="en-US" altLang="zh-CN" dirty="0"/>
              <a:t>changes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minor</a:t>
            </a:r>
            <a:r>
              <a:rPr lang="zh-CN" altLang="en-US" dirty="0"/>
              <a:t> </a:t>
            </a:r>
            <a:r>
              <a:rPr lang="en-US" altLang="zh-CN" dirty="0"/>
              <a:t>perturbations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bar</a:t>
            </a:r>
            <a:r>
              <a:rPr lang="zh-CN" altLang="en-US" dirty="0"/>
              <a:t> </a:t>
            </a:r>
            <a:r>
              <a:rPr lang="en-US" altLang="zh-CN" dirty="0"/>
              <a:t>width.</a:t>
            </a:r>
            <a:endParaRPr lang="en" altLang="zh-CN" dirty="0"/>
          </a:p>
          <a:p>
            <a:endParaRPr lang="en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062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fix</a:t>
            </a:r>
            <a:r>
              <a:rPr lang="zh-CN" altLang="en-US" dirty="0"/>
              <a:t> </a:t>
            </a:r>
            <a:r>
              <a:rPr lang="en-US" altLang="zh-CN" dirty="0"/>
              <a:t>it?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straightforward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target</a:t>
            </a:r>
            <a:r>
              <a:rPr lang="zh-CN" altLang="en-US" dirty="0"/>
              <a:t> </a:t>
            </a:r>
            <a:r>
              <a:rPr lang="en-US" altLang="zh-CN" dirty="0"/>
              <a:t>bar</a:t>
            </a:r>
            <a:r>
              <a:rPr lang="zh-CN" altLang="en-US" dirty="0"/>
              <a:t> </a:t>
            </a:r>
            <a:r>
              <a:rPr lang="en-US" altLang="zh-CN" dirty="0"/>
              <a:t>mask</a:t>
            </a:r>
            <a:r>
              <a:rPr lang="zh-CN" altLang="en-US" dirty="0"/>
              <a:t> </a:t>
            </a:r>
            <a:r>
              <a:rPr lang="en-US" altLang="zh-CN" dirty="0"/>
              <a:t>channel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force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CNN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target</a:t>
            </a:r>
            <a:r>
              <a:rPr lang="zh-CN" altLang="en-US" dirty="0"/>
              <a:t> </a:t>
            </a:r>
            <a:r>
              <a:rPr lang="en-US" altLang="zh-CN" dirty="0"/>
              <a:t>bars.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gain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robustness.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sensitive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shape</a:t>
            </a:r>
            <a:r>
              <a:rPr lang="zh-CN" altLang="en-US" dirty="0"/>
              <a:t> </a:t>
            </a:r>
            <a:r>
              <a:rPr lang="en-US" altLang="zh-CN" dirty="0"/>
              <a:t>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22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augmentation,</a:t>
            </a:r>
            <a:r>
              <a:rPr lang="zh-CN" altLang="en-US" dirty="0"/>
              <a:t> </a:t>
            </a:r>
            <a:r>
              <a:rPr lang="en-US" altLang="zh-CN" dirty="0"/>
              <a:t>i.e.,</a:t>
            </a:r>
            <a:r>
              <a:rPr lang="zh-CN" altLang="en-US" dirty="0"/>
              <a:t> </a:t>
            </a:r>
            <a:r>
              <a:rPr lang="en-US" altLang="zh-CN" dirty="0"/>
              <a:t>incorporating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samples.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348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" altLang="zh-CN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200" dirty="0"/>
              <a:t>=======</a:t>
            </a:r>
            <a:endParaRPr lang="en" altLang="zh-CN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" altLang="zh-CN" sz="1200" dirty="0"/>
              <a:t>More data and simple target masks aren’t enough</a:t>
            </a:r>
            <a:r>
              <a:rPr lang="zh-CN" altLang="en-US" sz="1200" dirty="0"/>
              <a:t> </a:t>
            </a:r>
            <a:r>
              <a:rPr lang="en-US" altLang="zh-CN" sz="1200" dirty="0"/>
              <a:t>for</a:t>
            </a:r>
            <a:r>
              <a:rPr lang="zh-CN" altLang="en-US" sz="1200" dirty="0"/>
              <a:t> </a:t>
            </a:r>
            <a:r>
              <a:rPr lang="en-US" altLang="zh-CN" sz="1200" dirty="0"/>
              <a:t>enhancing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generalization</a:t>
            </a:r>
            <a:r>
              <a:rPr lang="zh-CN" altLang="en-US" sz="1200" dirty="0"/>
              <a:t> </a:t>
            </a:r>
            <a:r>
              <a:rPr lang="en-US" altLang="zh-CN" sz="1200" dirty="0"/>
              <a:t>of</a:t>
            </a:r>
            <a:r>
              <a:rPr lang="zh-CN" altLang="en-US" sz="1200" dirty="0"/>
              <a:t> </a:t>
            </a:r>
            <a:r>
              <a:rPr lang="en-US" altLang="zh-CN" sz="1200" dirty="0"/>
              <a:t>CNNs</a:t>
            </a:r>
            <a:r>
              <a:rPr lang="zh-CN" altLang="en-US" sz="1200" dirty="0"/>
              <a:t> </a:t>
            </a:r>
            <a:r>
              <a:rPr lang="en-US" altLang="zh-CN" sz="1200" dirty="0"/>
              <a:t>on</a:t>
            </a:r>
            <a:r>
              <a:rPr lang="zh-CN" altLang="en-US" sz="1200" dirty="0"/>
              <a:t> </a:t>
            </a:r>
            <a:r>
              <a:rPr lang="en-US" altLang="zh-CN" sz="1200" dirty="0"/>
              <a:t>relational</a:t>
            </a:r>
            <a:r>
              <a:rPr lang="zh-CN" altLang="en-US" sz="1200" dirty="0"/>
              <a:t> </a:t>
            </a:r>
            <a:r>
              <a:rPr lang="en-US" altLang="zh-CN" sz="1200" dirty="0"/>
              <a:t>reasoning</a:t>
            </a:r>
            <a:r>
              <a:rPr lang="zh-CN" altLang="en-US" sz="12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665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D0A27-7250-34B6-BD51-C295940F6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8F28F-3A1E-1755-4AC6-4BAFF2C23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635021-3E05-525B-6DF8-47265F0AC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200" dirty="0"/>
              <a:t>Our</a:t>
            </a:r>
            <a:r>
              <a:rPr lang="zh-CN" altLang="en-US" sz="1200" dirty="0"/>
              <a:t> </a:t>
            </a:r>
            <a:r>
              <a:rPr lang="en-US" altLang="zh-CN" sz="1200" dirty="0"/>
              <a:t>work</a:t>
            </a:r>
            <a:r>
              <a:rPr lang="zh-CN" altLang="en-US" sz="1200" dirty="0"/>
              <a:t> </a:t>
            </a:r>
            <a:r>
              <a:rPr lang="en-US" altLang="zh-CN" sz="1200" dirty="0"/>
              <a:t>is</a:t>
            </a:r>
            <a:r>
              <a:rPr lang="zh-CN" altLang="en-US" sz="1200" dirty="0"/>
              <a:t> </a:t>
            </a:r>
            <a:r>
              <a:rPr lang="en-US" altLang="zh-CN" sz="1200" dirty="0"/>
              <a:t>still</a:t>
            </a:r>
            <a:r>
              <a:rPr lang="zh-CN" altLang="en-US" sz="1200" dirty="0"/>
              <a:t> </a:t>
            </a:r>
            <a:r>
              <a:rPr lang="en-US" altLang="zh-CN" sz="1200" dirty="0"/>
              <a:t>an</a:t>
            </a:r>
            <a:r>
              <a:rPr lang="zh-CN" altLang="en-US" sz="1200" dirty="0"/>
              <a:t> </a:t>
            </a:r>
            <a:r>
              <a:rPr lang="en-US" altLang="zh-CN" sz="1200" dirty="0"/>
              <a:t>initial</a:t>
            </a:r>
            <a:r>
              <a:rPr lang="zh-CN" altLang="en-US" sz="1200" dirty="0"/>
              <a:t> </a:t>
            </a:r>
            <a:r>
              <a:rPr lang="en-US" altLang="zh-CN" sz="1200" dirty="0"/>
              <a:t>step</a:t>
            </a:r>
            <a:r>
              <a:rPr lang="zh-CN" altLang="en-US" sz="1200" dirty="0"/>
              <a:t> </a:t>
            </a:r>
            <a:r>
              <a:rPr lang="en-US" altLang="zh-CN" sz="1200" dirty="0"/>
              <a:t>towards</a:t>
            </a:r>
            <a:r>
              <a:rPr lang="zh-CN" altLang="en-US" sz="1200" dirty="0"/>
              <a:t> </a:t>
            </a:r>
            <a:r>
              <a:rPr lang="en-US" altLang="zh-CN" sz="1200" dirty="0"/>
              <a:t>a</a:t>
            </a:r>
            <a:r>
              <a:rPr lang="zh-CN" altLang="en-US" sz="1200" dirty="0"/>
              <a:t> </a:t>
            </a:r>
            <a:r>
              <a:rPr lang="en-US" altLang="zh-CN" sz="1200" dirty="0"/>
              <a:t>systematic</a:t>
            </a:r>
            <a:r>
              <a:rPr lang="zh-CN" altLang="en-US" sz="1200" dirty="0"/>
              <a:t> </a:t>
            </a:r>
            <a:r>
              <a:rPr lang="en-US" altLang="zh-CN" sz="1200" dirty="0"/>
              <a:t>understanding</a:t>
            </a:r>
            <a:r>
              <a:rPr lang="zh-CN" altLang="en-US" sz="1200" dirty="0"/>
              <a:t> </a:t>
            </a:r>
            <a:r>
              <a:rPr lang="en-US" altLang="zh-CN" sz="1200" dirty="0"/>
              <a:t>of</a:t>
            </a:r>
            <a:r>
              <a:rPr lang="zh-CN" altLang="en-US" sz="1200" dirty="0"/>
              <a:t> </a:t>
            </a:r>
            <a:r>
              <a:rPr lang="en-US" altLang="zh-CN" sz="1200" dirty="0"/>
              <a:t>AI’s</a:t>
            </a:r>
            <a:r>
              <a:rPr lang="zh-CN" altLang="en-US" sz="1200" dirty="0"/>
              <a:t> </a:t>
            </a:r>
            <a:r>
              <a:rPr lang="en-US" altLang="zh-CN" sz="1200" dirty="0"/>
              <a:t>performance</a:t>
            </a:r>
            <a:r>
              <a:rPr lang="zh-CN" altLang="en-US" sz="1200" dirty="0"/>
              <a:t> </a:t>
            </a:r>
            <a:r>
              <a:rPr lang="en-US" altLang="zh-CN" sz="1200" dirty="0"/>
              <a:t>on</a:t>
            </a:r>
            <a:r>
              <a:rPr lang="zh-CN" altLang="en-US" sz="1200" dirty="0"/>
              <a:t> </a:t>
            </a:r>
            <a:r>
              <a:rPr lang="en-US" altLang="zh-CN" sz="1200" dirty="0"/>
              <a:t>visualization</a:t>
            </a:r>
            <a:r>
              <a:rPr lang="zh-CN" altLang="en-US" sz="1200" dirty="0"/>
              <a:t> </a:t>
            </a:r>
            <a:r>
              <a:rPr lang="en-US" altLang="zh-CN" sz="1200" dirty="0"/>
              <a:t>tasks.</a:t>
            </a:r>
            <a:r>
              <a:rPr lang="zh-CN" altLang="en-US" sz="1200" dirty="0"/>
              <a:t> </a:t>
            </a:r>
            <a:r>
              <a:rPr lang="en-US" altLang="zh-CN" sz="1200" dirty="0"/>
              <a:t>I</a:t>
            </a:r>
            <a:r>
              <a:rPr lang="zh-CN" altLang="en-US" sz="1200" dirty="0"/>
              <a:t> </a:t>
            </a:r>
            <a:r>
              <a:rPr lang="en-US" altLang="zh-CN" sz="1200" dirty="0"/>
              <a:t>strongly</a:t>
            </a:r>
            <a:r>
              <a:rPr lang="zh-CN" altLang="en-US" sz="1200" dirty="0"/>
              <a:t> </a:t>
            </a:r>
            <a:r>
              <a:rPr lang="en-US" altLang="zh-CN" sz="1200" dirty="0"/>
              <a:t>believe</a:t>
            </a:r>
            <a:r>
              <a:rPr lang="zh-CN" altLang="en-US" sz="1200" dirty="0"/>
              <a:t> </a:t>
            </a:r>
            <a:r>
              <a:rPr lang="en-US" altLang="zh-CN" sz="1200" dirty="0"/>
              <a:t>that</a:t>
            </a:r>
            <a:r>
              <a:rPr lang="zh-CN" altLang="en-US" sz="1200" dirty="0"/>
              <a:t> </a:t>
            </a:r>
            <a:r>
              <a:rPr lang="en-US" altLang="zh-CN" sz="1200" dirty="0"/>
              <a:t>we</a:t>
            </a:r>
            <a:r>
              <a:rPr lang="zh-CN" altLang="en-US" sz="1200" dirty="0"/>
              <a:t> </a:t>
            </a:r>
            <a:r>
              <a:rPr lang="en-US" altLang="zh-CN" sz="1200" dirty="0"/>
              <a:t>need</a:t>
            </a:r>
            <a:r>
              <a:rPr lang="zh-CN" altLang="en-US" sz="1200" dirty="0"/>
              <a:t> </a:t>
            </a:r>
            <a:r>
              <a:rPr lang="en-US" altLang="zh-CN" sz="1200" dirty="0"/>
              <a:t>more</a:t>
            </a:r>
            <a:r>
              <a:rPr lang="zh-CN" altLang="en-US" sz="1200" dirty="0"/>
              <a:t> </a:t>
            </a:r>
            <a:r>
              <a:rPr lang="en-US" altLang="zh-CN" sz="1200" dirty="0"/>
              <a:t>benchmarking</a:t>
            </a:r>
            <a:r>
              <a:rPr lang="zh-CN" altLang="en-US" sz="1200" dirty="0"/>
              <a:t> </a:t>
            </a:r>
            <a:r>
              <a:rPr lang="en-US" altLang="zh-CN" sz="1200" dirty="0"/>
              <a:t>research</a:t>
            </a:r>
            <a:r>
              <a:rPr lang="zh-CN" altLang="en-US" sz="1200" dirty="0"/>
              <a:t> </a:t>
            </a:r>
            <a:r>
              <a:rPr lang="en-US" altLang="zh-CN" sz="1200" dirty="0"/>
              <a:t>on</a:t>
            </a:r>
            <a:r>
              <a:rPr lang="zh-CN" altLang="en-US" sz="1200" dirty="0"/>
              <a:t> </a:t>
            </a:r>
            <a:r>
              <a:rPr lang="en-US" altLang="zh-CN" sz="1200" dirty="0"/>
              <a:t>this</a:t>
            </a:r>
            <a:r>
              <a:rPr lang="zh-CN" altLang="en-US" sz="1200" dirty="0"/>
              <a:t> </a:t>
            </a:r>
            <a:r>
              <a:rPr lang="en-US" altLang="zh-CN" sz="1200" dirty="0"/>
              <a:t>direction.</a:t>
            </a:r>
            <a:r>
              <a:rPr lang="zh-CN" altLang="en-US" sz="1200" dirty="0"/>
              <a:t> </a:t>
            </a:r>
            <a:r>
              <a:rPr lang="en-US" altLang="zh-CN" sz="1200" dirty="0"/>
              <a:t>Here</a:t>
            </a:r>
            <a:r>
              <a:rPr lang="zh-CN" altLang="en-US" sz="1200" dirty="0"/>
              <a:t> </a:t>
            </a:r>
            <a:r>
              <a:rPr lang="en-US" altLang="zh-CN" sz="1200" dirty="0"/>
              <a:t>are</a:t>
            </a:r>
            <a:r>
              <a:rPr lang="zh-CN" altLang="en-US" sz="1200" dirty="0"/>
              <a:t> </a:t>
            </a:r>
            <a:r>
              <a:rPr lang="en-US" altLang="zh-CN" sz="1200" dirty="0"/>
              <a:t>some</a:t>
            </a:r>
            <a:r>
              <a:rPr lang="zh-CN" altLang="en-US" sz="1200" dirty="0"/>
              <a:t> </a:t>
            </a:r>
            <a:r>
              <a:rPr lang="en-US" altLang="zh-CN" sz="1200" dirty="0"/>
              <a:t>recent</a:t>
            </a:r>
            <a:r>
              <a:rPr lang="zh-CN" altLang="en-US" sz="1200" dirty="0"/>
              <a:t> </a:t>
            </a:r>
            <a:r>
              <a:rPr lang="en-US" altLang="zh-CN" sz="1200" dirty="0"/>
              <a:t>example</a:t>
            </a:r>
            <a:r>
              <a:rPr lang="zh-CN" altLang="en-US" sz="1200" dirty="0"/>
              <a:t> </a:t>
            </a:r>
            <a:r>
              <a:rPr lang="en-US" altLang="zh-CN" sz="1200" dirty="0"/>
              <a:t>research</a:t>
            </a:r>
            <a:r>
              <a:rPr lang="zh-CN" altLang="en-US" sz="1200" dirty="0"/>
              <a:t> </a:t>
            </a:r>
            <a:r>
              <a:rPr lang="en-US" altLang="zh-CN" sz="1200" dirty="0"/>
              <a:t>published</a:t>
            </a:r>
            <a:r>
              <a:rPr lang="zh-CN" altLang="en-US" sz="1200" dirty="0"/>
              <a:t> </a:t>
            </a:r>
            <a:r>
              <a:rPr lang="en-US" altLang="zh-CN" sz="1200" dirty="0"/>
              <a:t>this</a:t>
            </a:r>
            <a:r>
              <a:rPr lang="zh-CN" altLang="en-US" sz="1200" dirty="0"/>
              <a:t> </a:t>
            </a:r>
            <a:r>
              <a:rPr lang="en-US" altLang="zh-CN" sz="1200" dirty="0"/>
              <a:t>year.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CN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200" dirty="0"/>
              <a:t>But</a:t>
            </a:r>
            <a:r>
              <a:rPr lang="zh-CN" altLang="en-US" sz="1200" dirty="0"/>
              <a:t> </a:t>
            </a:r>
            <a:r>
              <a:rPr lang="en-US" altLang="zh-CN" sz="1200" dirty="0"/>
              <a:t>we</a:t>
            </a:r>
            <a:r>
              <a:rPr lang="zh-CN" altLang="en-US" sz="1200" dirty="0"/>
              <a:t> </a:t>
            </a:r>
            <a:r>
              <a:rPr lang="en-US" altLang="zh-CN" sz="1200" dirty="0"/>
              <a:t>are</a:t>
            </a:r>
            <a:r>
              <a:rPr lang="zh-CN" altLang="en-US" sz="1200" dirty="0"/>
              <a:t> </a:t>
            </a:r>
            <a:r>
              <a:rPr lang="en-US" altLang="zh-CN" sz="1200" dirty="0"/>
              <a:t>still</a:t>
            </a:r>
            <a:r>
              <a:rPr lang="zh-CN" altLang="en-US" sz="1200" dirty="0"/>
              <a:t> </a:t>
            </a:r>
            <a:r>
              <a:rPr lang="en-US" altLang="zh-CN" sz="1200" dirty="0"/>
              <a:t>far</a:t>
            </a:r>
            <a:r>
              <a:rPr lang="zh-CN" altLang="en-US" sz="1200" dirty="0"/>
              <a:t> </a:t>
            </a:r>
            <a:r>
              <a:rPr lang="en-US" altLang="zh-CN" sz="1200" dirty="0"/>
              <a:t>away</a:t>
            </a:r>
            <a:r>
              <a:rPr lang="zh-CN" altLang="en-US" sz="1200" dirty="0"/>
              <a:t> </a:t>
            </a:r>
            <a:r>
              <a:rPr lang="en-US" altLang="zh-CN" sz="1200" dirty="0"/>
              <a:t>from</a:t>
            </a:r>
            <a:r>
              <a:rPr lang="zh-CN" altLang="en-US" sz="1200" dirty="0"/>
              <a:t> </a:t>
            </a:r>
            <a:r>
              <a:rPr lang="en-US" altLang="zh-CN" sz="1200" dirty="0"/>
              <a:t>building</a:t>
            </a:r>
            <a:r>
              <a:rPr lang="zh-CN" altLang="en-US" sz="1200" dirty="0"/>
              <a:t> </a:t>
            </a:r>
            <a:r>
              <a:rPr lang="en-US" altLang="zh-CN" sz="1200" dirty="0"/>
              <a:t>a</a:t>
            </a:r>
            <a:r>
              <a:rPr lang="zh-CN" altLang="en-US" sz="1200" dirty="0"/>
              <a:t> </a:t>
            </a:r>
            <a:r>
              <a:rPr lang="en-US" altLang="zh-CN" sz="1200" dirty="0"/>
              <a:t>systematic</a:t>
            </a:r>
            <a:r>
              <a:rPr lang="zh-CN" altLang="en-US" sz="1200" dirty="0"/>
              <a:t> </a:t>
            </a:r>
            <a:r>
              <a:rPr lang="en-US" altLang="zh-CN" sz="1200" dirty="0"/>
              <a:t>understanding</a:t>
            </a:r>
            <a:r>
              <a:rPr lang="zh-CN" altLang="en-US" sz="1200" dirty="0"/>
              <a:t> </a:t>
            </a:r>
            <a:r>
              <a:rPr lang="en-US" altLang="zh-CN" sz="1200" dirty="0"/>
              <a:t>of</a:t>
            </a:r>
            <a:r>
              <a:rPr lang="zh-CN" altLang="en-US" sz="1200" dirty="0"/>
              <a:t> </a:t>
            </a:r>
            <a:r>
              <a:rPr lang="en-US" altLang="zh-CN" sz="1200" dirty="0"/>
              <a:t>AI</a:t>
            </a:r>
            <a:r>
              <a:rPr lang="zh-CN" altLang="en-US" sz="1200" dirty="0"/>
              <a:t> </a:t>
            </a:r>
            <a:r>
              <a:rPr lang="en-US" altLang="zh-CN" sz="1200" dirty="0"/>
              <a:t>models’</a:t>
            </a:r>
            <a:r>
              <a:rPr lang="zh-CN" altLang="en-US" sz="1200" dirty="0"/>
              <a:t> </a:t>
            </a:r>
            <a:r>
              <a:rPr lang="en-US" altLang="zh-CN" sz="1200" dirty="0"/>
              <a:t>capabilities</a:t>
            </a:r>
            <a:r>
              <a:rPr lang="zh-CN" altLang="en-US" sz="1200" dirty="0"/>
              <a:t> </a:t>
            </a:r>
            <a:r>
              <a:rPr lang="en-US" altLang="zh-CN" sz="1200" dirty="0"/>
              <a:t>on</a:t>
            </a:r>
            <a:r>
              <a:rPr lang="zh-CN" altLang="en-US" sz="1200" dirty="0"/>
              <a:t> </a:t>
            </a:r>
            <a:r>
              <a:rPr lang="en-US" altLang="zh-CN" sz="1200" dirty="0"/>
              <a:t>visualization</a:t>
            </a:r>
            <a:r>
              <a:rPr lang="zh-CN" altLang="en-US" sz="1200" dirty="0"/>
              <a:t> </a:t>
            </a:r>
            <a:r>
              <a:rPr lang="en-US" altLang="zh-CN" sz="1200" dirty="0"/>
              <a:t>tasks,</a:t>
            </a:r>
            <a:r>
              <a:rPr lang="zh-CN" altLang="en-US" sz="1200" dirty="0"/>
              <a:t> </a:t>
            </a:r>
            <a:r>
              <a:rPr lang="en-US" altLang="zh-CN" sz="1200" dirty="0"/>
              <a:t>which</a:t>
            </a:r>
            <a:r>
              <a:rPr lang="zh-CN" altLang="en-US" sz="1200" dirty="0"/>
              <a:t> </a:t>
            </a:r>
            <a:r>
              <a:rPr lang="en-US" altLang="zh-CN" sz="1200" dirty="0"/>
              <a:t>can</a:t>
            </a:r>
            <a:r>
              <a:rPr lang="zh-CN" altLang="en-US" sz="1200" dirty="0"/>
              <a:t> </a:t>
            </a:r>
            <a:r>
              <a:rPr lang="en-US" altLang="zh-CN" sz="1200" dirty="0"/>
              <a:t>affect</a:t>
            </a:r>
            <a:r>
              <a:rPr lang="zh-CN" altLang="en-US" sz="1200" dirty="0"/>
              <a:t> </a:t>
            </a:r>
            <a:r>
              <a:rPr lang="en-US" altLang="zh-CN" sz="1200" dirty="0"/>
              <a:t>our</a:t>
            </a:r>
            <a:r>
              <a:rPr lang="zh-CN" altLang="en-US" sz="1200" dirty="0"/>
              <a:t> </a:t>
            </a:r>
            <a:r>
              <a:rPr lang="en-US" altLang="zh-CN" sz="1200" dirty="0"/>
              <a:t>exploration</a:t>
            </a:r>
            <a:r>
              <a:rPr lang="zh-CN" altLang="en-US" sz="1200" dirty="0"/>
              <a:t> </a:t>
            </a:r>
            <a:r>
              <a:rPr lang="en-US" altLang="zh-CN" sz="1200" dirty="0"/>
              <a:t>on</a:t>
            </a:r>
            <a:r>
              <a:rPr lang="zh-CN" altLang="en-US" sz="1200" dirty="0"/>
              <a:t> </a:t>
            </a:r>
            <a:r>
              <a:rPr lang="en-US" altLang="zh-CN" sz="1200" dirty="0"/>
              <a:t>how</a:t>
            </a:r>
            <a:r>
              <a:rPr lang="zh-CN" altLang="en-US" sz="1200" dirty="0"/>
              <a:t> </a:t>
            </a:r>
            <a:r>
              <a:rPr lang="en-US" altLang="zh-CN" sz="1200" dirty="0"/>
              <a:t>AI</a:t>
            </a:r>
            <a:r>
              <a:rPr lang="zh-CN" altLang="en-US" sz="1200" dirty="0"/>
              <a:t> </a:t>
            </a:r>
            <a:r>
              <a:rPr lang="en-US" altLang="zh-CN" sz="1200" dirty="0"/>
              <a:t>will</a:t>
            </a:r>
            <a:r>
              <a:rPr lang="zh-CN" altLang="en-US" sz="1200" dirty="0"/>
              <a:t> </a:t>
            </a:r>
            <a:r>
              <a:rPr lang="en-US" altLang="zh-CN" sz="1200" dirty="0"/>
              <a:t>shape</a:t>
            </a:r>
            <a:r>
              <a:rPr lang="zh-CN" altLang="en-US" sz="1200" dirty="0"/>
              <a:t> </a:t>
            </a:r>
            <a:r>
              <a:rPr lang="en-US" altLang="zh-CN" sz="1200" dirty="0"/>
              <a:t>our</a:t>
            </a:r>
            <a:r>
              <a:rPr lang="zh-CN" altLang="en-US" sz="1200" dirty="0"/>
              <a:t> </a:t>
            </a:r>
            <a:r>
              <a:rPr lang="en-US" altLang="zh-CN" sz="1200" dirty="0"/>
              <a:t>visualization</a:t>
            </a:r>
            <a:r>
              <a:rPr lang="zh-CN" altLang="en-US" sz="1200" dirty="0"/>
              <a:t> </a:t>
            </a:r>
            <a:r>
              <a:rPr lang="en-US" altLang="zh-CN" sz="1200" dirty="0"/>
              <a:t>field.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CN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200" dirty="0"/>
              <a:t>==========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CN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CN" altLang="en-US" sz="1200" dirty="0"/>
              <a:t> </a:t>
            </a:r>
            <a:r>
              <a:rPr lang="en-US" altLang="zh-CN" sz="1200" dirty="0"/>
              <a:t>For</a:t>
            </a:r>
            <a:r>
              <a:rPr lang="zh-CN" altLang="en-US" sz="1200" dirty="0"/>
              <a:t> </a:t>
            </a:r>
            <a:r>
              <a:rPr lang="en-US" altLang="zh-CN" sz="1200" dirty="0"/>
              <a:t>example,</a:t>
            </a:r>
            <a:r>
              <a:rPr lang="zh-CN" altLang="en-US" sz="1200" dirty="0"/>
              <a:t> </a:t>
            </a:r>
            <a:r>
              <a:rPr lang="en-US" altLang="zh-CN" sz="1200" dirty="0"/>
              <a:t>we</a:t>
            </a:r>
            <a:r>
              <a:rPr lang="zh-CN" altLang="en-US" sz="1200" dirty="0"/>
              <a:t> </a:t>
            </a:r>
            <a:r>
              <a:rPr lang="en-US" altLang="zh-CN" sz="1200" dirty="0"/>
              <a:t>need</a:t>
            </a:r>
            <a:r>
              <a:rPr lang="zh-CN" altLang="en-US" sz="1200" dirty="0"/>
              <a:t> </a:t>
            </a:r>
            <a:r>
              <a:rPr lang="en-US" altLang="zh-CN" sz="1200" dirty="0"/>
              <a:t>to</a:t>
            </a:r>
            <a:r>
              <a:rPr lang="zh-CN" altLang="en-US" sz="1200" dirty="0"/>
              <a:t> </a:t>
            </a:r>
            <a:r>
              <a:rPr lang="en-US" altLang="zh-CN" sz="1200" dirty="0"/>
              <a:t>cover</a:t>
            </a:r>
            <a:r>
              <a:rPr lang="zh-CN" altLang="en-US" sz="1200" dirty="0"/>
              <a:t> </a:t>
            </a:r>
            <a:r>
              <a:rPr lang="en-US" altLang="zh-CN" sz="1200" dirty="0"/>
              <a:t>latest</a:t>
            </a:r>
            <a:r>
              <a:rPr lang="zh-CN" altLang="en-US" sz="1200" dirty="0"/>
              <a:t> </a:t>
            </a:r>
            <a:r>
              <a:rPr lang="en-US" altLang="zh-CN" sz="1200" dirty="0"/>
              <a:t>more</a:t>
            </a:r>
            <a:r>
              <a:rPr lang="zh-CN" altLang="en-US" sz="1200" dirty="0"/>
              <a:t> </a:t>
            </a:r>
            <a:r>
              <a:rPr lang="en-US" altLang="zh-CN" sz="1200" dirty="0"/>
              <a:t>advanced</a:t>
            </a:r>
            <a:r>
              <a:rPr lang="zh-CN" altLang="en-US" sz="1200" dirty="0"/>
              <a:t> </a:t>
            </a:r>
            <a:r>
              <a:rPr lang="en-US" altLang="zh-CN" sz="1200" dirty="0"/>
              <a:t>AI</a:t>
            </a:r>
            <a:r>
              <a:rPr lang="zh-CN" altLang="en-US" sz="1200" dirty="0"/>
              <a:t> </a:t>
            </a:r>
            <a:r>
              <a:rPr lang="en-US" altLang="zh-CN" sz="1200" dirty="0"/>
              <a:t>models,</a:t>
            </a:r>
            <a:r>
              <a:rPr lang="zh-CN" altLang="en-US" sz="1200" dirty="0"/>
              <a:t> </a:t>
            </a: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different</a:t>
            </a:r>
            <a:r>
              <a:rPr lang="zh-CN" altLang="en-US" sz="1200" dirty="0"/>
              <a:t> </a:t>
            </a:r>
            <a:r>
              <a:rPr lang="en-US" altLang="zh-CN" sz="1200" dirty="0"/>
              <a:t>visualization</a:t>
            </a:r>
            <a:r>
              <a:rPr lang="zh-CN" altLang="en-US" sz="1200" dirty="0"/>
              <a:t> </a:t>
            </a:r>
            <a:r>
              <a:rPr lang="en-US" altLang="zh-CN" sz="1200" dirty="0"/>
              <a:t>tasks.</a:t>
            </a:r>
            <a:r>
              <a:rPr lang="zh-CN" altLang="en-US" sz="1200" dirty="0"/>
              <a:t> </a:t>
            </a:r>
            <a:endParaRPr lang="en-SG" altLang="zh-CN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200" dirty="0"/>
              <a:t>Here</a:t>
            </a:r>
            <a:r>
              <a:rPr lang="zh-CN" altLang="en-US" sz="1200" dirty="0"/>
              <a:t> </a:t>
            </a:r>
            <a:r>
              <a:rPr lang="en-US" altLang="zh-CN" sz="1200" dirty="0"/>
              <a:t>are</a:t>
            </a:r>
            <a:r>
              <a:rPr lang="zh-CN" altLang="en-US" sz="1200" dirty="0"/>
              <a:t> </a:t>
            </a:r>
            <a:r>
              <a:rPr lang="en-US" altLang="zh-CN" sz="1200" dirty="0"/>
              <a:t>some</a:t>
            </a:r>
            <a:r>
              <a:rPr lang="zh-CN" altLang="en-US" sz="1200" dirty="0"/>
              <a:t> </a:t>
            </a:r>
            <a:r>
              <a:rPr lang="en-US" altLang="zh-CN" sz="1200" dirty="0"/>
              <a:t>example</a:t>
            </a:r>
            <a:r>
              <a:rPr lang="zh-CN" altLang="en-US" sz="1200" dirty="0"/>
              <a:t> </a:t>
            </a:r>
            <a:r>
              <a:rPr lang="en-US" altLang="zh-CN" sz="1200" dirty="0"/>
              <a:t>papers</a:t>
            </a:r>
            <a:r>
              <a:rPr lang="zh-CN" altLang="en-US" sz="1200" dirty="0"/>
              <a:t> </a:t>
            </a:r>
            <a:r>
              <a:rPr lang="en-US" altLang="zh-CN" sz="1200" dirty="0"/>
              <a:t>published</a:t>
            </a:r>
            <a:r>
              <a:rPr lang="zh-CN" altLang="en-US" sz="1200" dirty="0"/>
              <a:t> </a:t>
            </a:r>
            <a:r>
              <a:rPr lang="en-US" altLang="zh-CN" sz="1200" dirty="0"/>
              <a:t>this</a:t>
            </a:r>
            <a:r>
              <a:rPr lang="zh-CN" altLang="en-US" sz="1200" dirty="0"/>
              <a:t> </a:t>
            </a:r>
            <a:r>
              <a:rPr lang="en-US" altLang="zh-CN" sz="1200" dirty="0"/>
              <a:t>year,</a:t>
            </a:r>
            <a:r>
              <a:rPr lang="zh-CN" altLang="en-US" sz="1200" dirty="0"/>
              <a:t> </a:t>
            </a:r>
            <a:r>
              <a:rPr lang="en-US" altLang="zh-CN" sz="1200" dirty="0"/>
              <a:t>including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best</a:t>
            </a:r>
            <a:r>
              <a:rPr lang="zh-CN" altLang="en-US" sz="1200" dirty="0"/>
              <a:t> </a:t>
            </a:r>
            <a:r>
              <a:rPr lang="en-US" altLang="zh-CN" sz="1200" dirty="0"/>
              <a:t>paper</a:t>
            </a:r>
            <a:r>
              <a:rPr lang="zh-CN" altLang="en-US" sz="1200" dirty="0"/>
              <a:t> </a:t>
            </a:r>
            <a:r>
              <a:rPr lang="en-US" altLang="zh-CN" sz="1200" dirty="0"/>
              <a:t>at</a:t>
            </a:r>
            <a:r>
              <a:rPr lang="zh-CN" altLang="en-US" sz="1200" dirty="0"/>
              <a:t> </a:t>
            </a:r>
            <a:r>
              <a:rPr lang="en-US" altLang="zh-CN" sz="1200" dirty="0"/>
              <a:t>VIS25</a:t>
            </a:r>
            <a:r>
              <a:rPr lang="zh-CN" altLang="en-US" sz="1200" dirty="0"/>
              <a:t> </a:t>
            </a:r>
            <a:r>
              <a:rPr lang="en-US" altLang="zh-CN" sz="1200" dirty="0"/>
              <a:t>presented</a:t>
            </a:r>
            <a:r>
              <a:rPr lang="zh-CN" altLang="en-US" sz="1200" dirty="0"/>
              <a:t> </a:t>
            </a:r>
            <a:r>
              <a:rPr lang="en-US" altLang="zh-CN" sz="1200" dirty="0"/>
              <a:t>this</a:t>
            </a:r>
            <a:r>
              <a:rPr lang="zh-CN" altLang="en-US" sz="1200" dirty="0"/>
              <a:t> </a:t>
            </a:r>
            <a:r>
              <a:rPr lang="en-US" altLang="zh-CN" sz="1200" dirty="0"/>
              <a:t>Tuesday,</a:t>
            </a:r>
            <a:r>
              <a:rPr lang="zh-CN" altLang="en-US" sz="1200" dirty="0"/>
              <a:t> </a:t>
            </a: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our</a:t>
            </a:r>
            <a:r>
              <a:rPr lang="zh-CN" altLang="en-US" sz="1200" dirty="0"/>
              <a:t> </a:t>
            </a:r>
            <a:r>
              <a:rPr lang="en-US" altLang="zh-CN" sz="1200" dirty="0"/>
              <a:t>own</a:t>
            </a:r>
            <a:r>
              <a:rPr lang="zh-CN" altLang="en-US" sz="1200" dirty="0"/>
              <a:t> </a:t>
            </a:r>
            <a:r>
              <a:rPr lang="en-US" altLang="zh-CN" sz="1200" dirty="0"/>
              <a:t>work.</a:t>
            </a:r>
            <a:r>
              <a:rPr lang="zh-CN" altLang="en-US" sz="1200" dirty="0"/>
              <a:t> </a:t>
            </a:r>
            <a:r>
              <a:rPr lang="en-US" altLang="zh-CN" sz="1200" dirty="0"/>
              <a:t>But</a:t>
            </a:r>
            <a:r>
              <a:rPr lang="zh-CN" altLang="en-US" sz="1200" dirty="0"/>
              <a:t> </a:t>
            </a:r>
            <a:r>
              <a:rPr lang="en-US" altLang="zh-CN" sz="1200" dirty="0"/>
              <a:t>we</a:t>
            </a:r>
            <a:r>
              <a:rPr lang="zh-CN" altLang="en-US" sz="1200" dirty="0"/>
              <a:t> </a:t>
            </a:r>
            <a:r>
              <a:rPr lang="en-US" altLang="zh-CN" sz="1200" dirty="0"/>
              <a:t>are</a:t>
            </a:r>
            <a:r>
              <a:rPr lang="zh-CN" altLang="en-US" sz="1200" dirty="0"/>
              <a:t> </a:t>
            </a:r>
            <a:r>
              <a:rPr lang="en-US" altLang="zh-CN" sz="1200" dirty="0"/>
              <a:t>still</a:t>
            </a:r>
            <a:r>
              <a:rPr lang="zh-CN" altLang="en-US" sz="1200" dirty="0"/>
              <a:t> </a:t>
            </a:r>
            <a:r>
              <a:rPr lang="en-US" altLang="zh-CN" sz="1200" dirty="0"/>
              <a:t>far</a:t>
            </a:r>
            <a:r>
              <a:rPr lang="zh-CN" altLang="en-US" sz="1200" dirty="0"/>
              <a:t> </a:t>
            </a:r>
            <a:r>
              <a:rPr lang="en-US" altLang="zh-CN" sz="1200" dirty="0"/>
              <a:t>away</a:t>
            </a:r>
            <a:r>
              <a:rPr lang="zh-CN" altLang="en-US" sz="1200" dirty="0"/>
              <a:t> </a:t>
            </a:r>
            <a:r>
              <a:rPr lang="en-US" altLang="zh-CN" sz="1200" dirty="0"/>
              <a:t>from</a:t>
            </a:r>
            <a:r>
              <a:rPr lang="zh-CN" altLang="en-US" sz="1200" dirty="0"/>
              <a:t> </a:t>
            </a:r>
            <a:r>
              <a:rPr lang="en-US" altLang="zh-CN" sz="1200" dirty="0"/>
              <a:t>building</a:t>
            </a:r>
            <a:r>
              <a:rPr lang="zh-CN" altLang="en-US" sz="1200" dirty="0"/>
              <a:t> </a:t>
            </a:r>
            <a:r>
              <a:rPr lang="en-US" altLang="zh-CN" sz="1200" dirty="0"/>
              <a:t>a</a:t>
            </a:r>
            <a:r>
              <a:rPr lang="zh-CN" altLang="en-US" sz="1200" dirty="0"/>
              <a:t> </a:t>
            </a:r>
            <a:r>
              <a:rPr lang="en-US" altLang="zh-CN" sz="1200" dirty="0"/>
              <a:t>systematic</a:t>
            </a:r>
            <a:r>
              <a:rPr lang="zh-CN" altLang="en-US" sz="1200" dirty="0"/>
              <a:t> </a:t>
            </a:r>
            <a:r>
              <a:rPr lang="en-US" altLang="zh-CN" sz="1200" dirty="0"/>
              <a:t>understanding</a:t>
            </a:r>
            <a:r>
              <a:rPr lang="zh-CN" altLang="en-US" sz="1200" dirty="0"/>
              <a:t> </a:t>
            </a:r>
            <a:r>
              <a:rPr lang="en-US" altLang="zh-CN" sz="1200" dirty="0"/>
              <a:t>of</a:t>
            </a:r>
            <a:r>
              <a:rPr lang="zh-CN" altLang="en-US" sz="1200" dirty="0"/>
              <a:t> </a:t>
            </a:r>
            <a:r>
              <a:rPr lang="en-US" altLang="zh-CN" sz="1200" dirty="0"/>
              <a:t>AI</a:t>
            </a:r>
            <a:r>
              <a:rPr lang="zh-CN" altLang="en-US" sz="1200" dirty="0"/>
              <a:t> </a:t>
            </a:r>
            <a:r>
              <a:rPr lang="en-US" altLang="zh-CN" sz="1200" dirty="0"/>
              <a:t>models’</a:t>
            </a:r>
            <a:r>
              <a:rPr lang="zh-CN" altLang="en-US" sz="1200" dirty="0"/>
              <a:t> </a:t>
            </a:r>
            <a:r>
              <a:rPr lang="en-US" altLang="zh-CN" sz="1200" dirty="0"/>
              <a:t>capabilities</a:t>
            </a:r>
            <a:r>
              <a:rPr lang="zh-CN" altLang="en-US" sz="1200" dirty="0"/>
              <a:t> </a:t>
            </a:r>
            <a:r>
              <a:rPr lang="en-US" altLang="zh-CN" sz="1200" dirty="0"/>
              <a:t>on</a:t>
            </a:r>
            <a:r>
              <a:rPr lang="zh-CN" altLang="en-US" sz="1200" dirty="0"/>
              <a:t> </a:t>
            </a:r>
            <a:r>
              <a:rPr lang="en-US" altLang="zh-CN" sz="1200" dirty="0"/>
              <a:t>visualization</a:t>
            </a:r>
            <a:r>
              <a:rPr lang="zh-CN" altLang="en-US" sz="1200" dirty="0"/>
              <a:t> </a:t>
            </a:r>
            <a:r>
              <a:rPr lang="en-US" altLang="zh-CN" sz="1200" dirty="0"/>
              <a:t>tasks,</a:t>
            </a:r>
            <a:r>
              <a:rPr lang="zh-CN" altLang="en-US" sz="1200" dirty="0"/>
              <a:t> </a:t>
            </a:r>
            <a:r>
              <a:rPr lang="en-US" altLang="zh-CN" sz="1200" dirty="0"/>
              <a:t>which</a:t>
            </a:r>
            <a:r>
              <a:rPr lang="zh-CN" altLang="en-US" sz="1200" dirty="0"/>
              <a:t> </a:t>
            </a:r>
            <a:r>
              <a:rPr lang="en-US" altLang="zh-CN" sz="1200" dirty="0"/>
              <a:t>can</a:t>
            </a:r>
            <a:r>
              <a:rPr lang="zh-CN" altLang="en-US" sz="1200" dirty="0"/>
              <a:t> </a:t>
            </a:r>
            <a:r>
              <a:rPr lang="en-US" altLang="zh-CN" sz="1200" dirty="0"/>
              <a:t>affect</a:t>
            </a:r>
            <a:r>
              <a:rPr lang="zh-CN" altLang="en-US" sz="1200" dirty="0"/>
              <a:t> </a:t>
            </a:r>
            <a:r>
              <a:rPr lang="en-US" altLang="zh-CN" sz="1200" dirty="0"/>
              <a:t>our</a:t>
            </a:r>
            <a:r>
              <a:rPr lang="zh-CN" altLang="en-US" sz="1200" dirty="0"/>
              <a:t> </a:t>
            </a:r>
            <a:r>
              <a:rPr lang="en-US" altLang="zh-CN" sz="1200" dirty="0"/>
              <a:t>exploration</a:t>
            </a:r>
            <a:r>
              <a:rPr lang="zh-CN" altLang="en-US" sz="1200" dirty="0"/>
              <a:t> </a:t>
            </a:r>
            <a:r>
              <a:rPr lang="en-US" altLang="zh-CN" sz="1200" dirty="0"/>
              <a:t>on</a:t>
            </a:r>
            <a:r>
              <a:rPr lang="zh-CN" altLang="en-US" sz="1200" dirty="0"/>
              <a:t> </a:t>
            </a:r>
            <a:r>
              <a:rPr lang="en-US" altLang="zh-CN" sz="1200" dirty="0"/>
              <a:t>how</a:t>
            </a:r>
            <a:r>
              <a:rPr lang="zh-CN" altLang="en-US" sz="1200" dirty="0"/>
              <a:t> </a:t>
            </a:r>
            <a:r>
              <a:rPr lang="en-US" altLang="zh-CN" sz="1200" dirty="0"/>
              <a:t>AI</a:t>
            </a:r>
            <a:r>
              <a:rPr lang="zh-CN" altLang="en-US" sz="1200" dirty="0"/>
              <a:t> </a:t>
            </a:r>
            <a:r>
              <a:rPr lang="en-US" altLang="zh-CN" sz="1200" dirty="0"/>
              <a:t>will</a:t>
            </a:r>
            <a:r>
              <a:rPr lang="zh-CN" altLang="en-US" sz="1200" dirty="0"/>
              <a:t> </a:t>
            </a:r>
            <a:r>
              <a:rPr lang="en-US" altLang="zh-CN" sz="1200" dirty="0"/>
              <a:t>shape</a:t>
            </a:r>
            <a:r>
              <a:rPr lang="zh-CN" altLang="en-US" sz="1200" dirty="0"/>
              <a:t> </a:t>
            </a:r>
            <a:r>
              <a:rPr lang="en-US" altLang="zh-CN" sz="1200" dirty="0"/>
              <a:t>our</a:t>
            </a:r>
            <a:r>
              <a:rPr lang="zh-CN" altLang="en-US" sz="1200" dirty="0"/>
              <a:t> </a:t>
            </a:r>
            <a:r>
              <a:rPr lang="en-US" altLang="zh-CN" sz="1200" dirty="0"/>
              <a:t>visualization</a:t>
            </a:r>
            <a:r>
              <a:rPr lang="zh-CN" altLang="en-US" sz="1200" dirty="0"/>
              <a:t> </a:t>
            </a:r>
            <a:r>
              <a:rPr lang="en-US" altLang="zh-CN" sz="1200" dirty="0"/>
              <a:t>field.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200" dirty="0"/>
              <a:t>=======</a:t>
            </a:r>
            <a:endParaRPr lang="en-SG" altLang="zh-CN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CN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200" dirty="0" err="1"/>
              <a:t>PacificVis</a:t>
            </a:r>
            <a:r>
              <a:rPr lang="zh-CN" altLang="en-US" sz="1200" dirty="0"/>
              <a:t> </a:t>
            </a:r>
            <a:r>
              <a:rPr lang="en-US" altLang="zh-CN" sz="1200" dirty="0"/>
              <a:t>2025,</a:t>
            </a:r>
            <a:r>
              <a:rPr lang="zh-CN" altLang="en-US" sz="1200" dirty="0"/>
              <a:t> </a:t>
            </a:r>
            <a:r>
              <a:rPr lang="en-US" altLang="zh-CN" sz="1200" dirty="0"/>
              <a:t>IEEE</a:t>
            </a:r>
            <a:r>
              <a:rPr lang="zh-CN" altLang="en-US" sz="1200" dirty="0"/>
              <a:t> </a:t>
            </a:r>
            <a:r>
              <a:rPr lang="en-US" altLang="zh-CN" sz="1200" dirty="0"/>
              <a:t>VIS</a:t>
            </a:r>
            <a:r>
              <a:rPr lang="zh-CN" altLang="en-US" sz="1200" dirty="0"/>
              <a:t> </a:t>
            </a:r>
            <a:r>
              <a:rPr lang="en-US" altLang="zh-CN" sz="1200" dirty="0"/>
              <a:t>25</a:t>
            </a:r>
            <a:r>
              <a:rPr lang="zh-CN" altLang="en-US" sz="1200" dirty="0"/>
              <a:t> </a:t>
            </a:r>
            <a:r>
              <a:rPr lang="en-US" altLang="zh-CN" sz="1200" dirty="0"/>
              <a:t>Best</a:t>
            </a:r>
            <a:r>
              <a:rPr lang="zh-CN" altLang="en-US" sz="1200" dirty="0"/>
              <a:t> </a:t>
            </a:r>
            <a:r>
              <a:rPr lang="en-US" altLang="zh-CN" sz="1200" dirty="0"/>
              <a:t>paper,</a:t>
            </a:r>
            <a:r>
              <a:rPr lang="zh-CN" altLang="en-US" sz="1200" dirty="0"/>
              <a:t> </a:t>
            </a:r>
            <a:r>
              <a:rPr lang="en-US" altLang="zh-CN" sz="1200" dirty="0"/>
              <a:t>Our</a:t>
            </a:r>
            <a:r>
              <a:rPr lang="zh-CN" altLang="en-US" sz="1200" dirty="0"/>
              <a:t> </a:t>
            </a:r>
            <a:r>
              <a:rPr lang="en-US" altLang="zh-CN" sz="1200" dirty="0"/>
              <a:t>own</a:t>
            </a:r>
            <a:r>
              <a:rPr lang="zh-CN" altLang="en-US" sz="1200" dirty="0"/>
              <a:t> </a:t>
            </a:r>
            <a:r>
              <a:rPr lang="en-US" altLang="zh-CN" sz="1200" dirty="0"/>
              <a:t>VI</a:t>
            </a:r>
            <a:r>
              <a:rPr lang="zh-CN" altLang="en-US" sz="1200" dirty="0"/>
              <a:t> </a:t>
            </a:r>
            <a:r>
              <a:rPr lang="en-US" altLang="zh-CN" sz="1200" dirty="0"/>
              <a:t>paper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CN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CN" sz="1200" dirty="0"/>
              <a:t>Different</a:t>
            </a:r>
            <a:r>
              <a:rPr lang="zh-CN" altLang="en-US" sz="1200" dirty="0"/>
              <a:t> </a:t>
            </a:r>
            <a:r>
              <a:rPr lang="en-US" altLang="zh-CN" sz="1200" dirty="0"/>
              <a:t>visualization</a:t>
            </a:r>
            <a:r>
              <a:rPr lang="zh-CN" altLang="en-US" sz="1200" dirty="0"/>
              <a:t> </a:t>
            </a:r>
            <a:r>
              <a:rPr lang="en-US" altLang="zh-CN" sz="1200" dirty="0"/>
              <a:t>tasks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CN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SG" b="0" i="0" u="none" strike="noStrike" dirty="0">
                <a:solidFill>
                  <a:srgbClr val="1E6BC6"/>
                </a:solidFill>
                <a:effectLst/>
                <a:latin typeface="Google Sans"/>
                <a:hlinkClick r:id="rId3"/>
              </a:rPr>
              <a:t>Blind men and an elephant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" altLang="zh-CN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431F9-F733-62ED-53F4-3AC08E6113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63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background,</a:t>
            </a:r>
            <a:r>
              <a:rPr lang="zh-CN" altLang="en-US" dirty="0"/>
              <a:t> </a:t>
            </a:r>
            <a:r>
              <a:rPr lang="en-US" altLang="zh-CN" dirty="0"/>
              <a:t>CNN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widely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 err="1"/>
              <a:t>visualziation</a:t>
            </a:r>
            <a:r>
              <a:rPr lang="zh-CN" altLang="en-US" dirty="0"/>
              <a:t> </a:t>
            </a:r>
            <a:r>
              <a:rPr lang="en-US" altLang="zh-CN" dirty="0"/>
              <a:t>tasks,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...</a:t>
            </a:r>
          </a:p>
          <a:p>
            <a:endParaRPr lang="en-US" altLang="zh-CN" dirty="0"/>
          </a:p>
          <a:p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  <a:r>
              <a:rPr lang="zh-CN" altLang="en-US" dirty="0"/>
              <a:t> </a:t>
            </a:r>
            <a:r>
              <a:rPr lang="en-US" altLang="zh-CN" dirty="0"/>
              <a:t>depend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accurate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systematic</a:t>
            </a:r>
            <a:r>
              <a:rPr lang="zh-CN" altLang="en-US" dirty="0"/>
              <a:t> </a:t>
            </a:r>
            <a:r>
              <a:rPr lang="en-US" altLang="zh-CN" dirty="0"/>
              <a:t>understanding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CNNs’</a:t>
            </a:r>
            <a:r>
              <a:rPr lang="zh-CN" altLang="en-US" dirty="0"/>
              <a:t> </a:t>
            </a:r>
            <a:r>
              <a:rPr lang="en-US" altLang="zh-CN" dirty="0"/>
              <a:t>graphical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performance,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unfortunately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underexplored,</a:t>
            </a:r>
            <a:r>
              <a:rPr lang="zh-CN" altLang="en-US" dirty="0"/>
              <a:t> </a:t>
            </a:r>
            <a:r>
              <a:rPr lang="en-US" altLang="zh-CN" dirty="0"/>
              <a:t>especially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visualization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variations.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720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23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inspired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graphical</a:t>
            </a:r>
            <a:r>
              <a:rPr lang="zh-CN" altLang="en-US" dirty="0"/>
              <a:t> </a:t>
            </a:r>
            <a:r>
              <a:rPr lang="en-US" altLang="zh-CN" dirty="0"/>
              <a:t>perception,</a:t>
            </a:r>
            <a:r>
              <a:rPr lang="zh-CN" altLang="en-US" dirty="0"/>
              <a:t> </a:t>
            </a:r>
            <a:r>
              <a:rPr lang="en-US" altLang="zh-CN" dirty="0"/>
              <a:t>especially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 </a:t>
            </a:r>
            <a:r>
              <a:rPr lang="en-US" altLang="zh-CN" dirty="0"/>
              <a:t>Seminal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 err="1"/>
              <a:t>cleveland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mcgil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Daniel's</a:t>
            </a:r>
            <a:r>
              <a:rPr lang="zh-CN" altLang="en-US" dirty="0"/>
              <a:t> </a:t>
            </a:r>
            <a:r>
              <a:rPr lang="en-US" altLang="zh-CN" dirty="0"/>
              <a:t>early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CNN's</a:t>
            </a:r>
            <a:r>
              <a:rPr lang="zh-CN" altLang="en-US" dirty="0"/>
              <a:t> </a:t>
            </a:r>
            <a:r>
              <a:rPr lang="en-US" altLang="zh-CN" dirty="0"/>
              <a:t>graphical</a:t>
            </a:r>
            <a:r>
              <a:rPr lang="zh-CN" altLang="en-US" dirty="0"/>
              <a:t> </a:t>
            </a:r>
            <a:r>
              <a:rPr lang="en-US" altLang="zh-CN" dirty="0"/>
              <a:t>perception.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69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issues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 err="1"/>
              <a:t>priror</a:t>
            </a:r>
            <a:r>
              <a:rPr lang="zh-CN" altLang="en-US" dirty="0"/>
              <a:t> </a:t>
            </a:r>
            <a:r>
              <a:rPr lang="en-US" altLang="zh-CN" dirty="0"/>
              <a:t>studies.</a:t>
            </a:r>
          </a:p>
          <a:p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Oversimplified</a:t>
            </a:r>
            <a:r>
              <a:rPr lang="zh-CN" altLang="en-US" dirty="0"/>
              <a:t> </a:t>
            </a:r>
            <a:r>
              <a:rPr lang="en-US" altLang="zh-CN" dirty="0"/>
              <a:t>charts,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visualizations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applications.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titles,</a:t>
            </a:r>
            <a:r>
              <a:rPr lang="zh-CN" altLang="en-US" dirty="0"/>
              <a:t> </a:t>
            </a:r>
            <a:r>
              <a:rPr lang="en-US" altLang="zh-CN" dirty="0"/>
              <a:t>colors,</a:t>
            </a:r>
            <a:r>
              <a:rPr lang="zh-CN" altLang="en-US" dirty="0"/>
              <a:t> </a:t>
            </a:r>
            <a:r>
              <a:rPr lang="en-US" altLang="zh-CN" dirty="0"/>
              <a:t>legends,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makes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conclusions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studies</a:t>
            </a:r>
            <a:r>
              <a:rPr lang="zh-CN" altLang="en-US" dirty="0"/>
              <a:t> </a:t>
            </a:r>
            <a:r>
              <a:rPr lang="en-US" altLang="zh-CN" dirty="0"/>
              <a:t>really</a:t>
            </a:r>
            <a:r>
              <a:rPr lang="zh-CN" altLang="en-US" dirty="0"/>
              <a:t> </a:t>
            </a:r>
            <a:r>
              <a:rPr lang="en-US" altLang="zh-CN" dirty="0"/>
              <a:t>questionable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comprehensive.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remains</a:t>
            </a:r>
            <a:r>
              <a:rPr lang="zh-CN" altLang="en-US" dirty="0"/>
              <a:t> </a:t>
            </a:r>
            <a:r>
              <a:rPr lang="en-US" altLang="zh-CN" dirty="0"/>
              <a:t>unclear</a:t>
            </a:r>
            <a:r>
              <a:rPr lang="zh-CN" altLang="en-US" dirty="0"/>
              <a:t> </a:t>
            </a:r>
            <a:r>
              <a:rPr lang="en-US" altLang="zh-CN" dirty="0"/>
              <a:t>regarding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CNNs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architectures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encoding</a:t>
            </a:r>
            <a:r>
              <a:rPr lang="zh-CN" altLang="en-US" dirty="0"/>
              <a:t> </a:t>
            </a:r>
            <a:r>
              <a:rPr lang="en-US" altLang="zh-CN" dirty="0"/>
              <a:t>perturbations.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67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try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answer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questions: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97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relational</a:t>
            </a:r>
            <a:r>
              <a:rPr lang="zh-CN" altLang="en-US" dirty="0"/>
              <a:t> </a:t>
            </a:r>
            <a:r>
              <a:rPr lang="en-US" altLang="zh-CN" dirty="0"/>
              <a:t>reasoning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graphical</a:t>
            </a:r>
            <a:r>
              <a:rPr lang="zh-CN" altLang="en-US" dirty="0"/>
              <a:t> </a:t>
            </a:r>
            <a:r>
              <a:rPr lang="en-US" altLang="zh-CN" dirty="0"/>
              <a:t>perception,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follow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setup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studies.</a:t>
            </a:r>
            <a:r>
              <a:rPr lang="zh-CN" altLang="en-US" dirty="0"/>
              <a:t> </a:t>
            </a:r>
            <a:r>
              <a:rPr lang="en-US" altLang="zh-CN" dirty="0"/>
              <a:t>Basically,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ask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CNN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estimate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811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1" dirty="0">
                <a:effectLst/>
                <a:latin typeface="Helvetica" pitchFamily="2" charset="0"/>
              </a:rPr>
              <a:t>To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conduct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such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an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evaluation,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the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first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question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we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need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to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answer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is: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which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CNN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should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be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used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here?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CNNs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are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not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only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one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model,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it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is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actually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a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group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of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model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architectures,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combined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with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different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training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setup.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So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what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we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have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done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is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that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we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tested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different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combinations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of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model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architectures,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optimizers,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and</a:t>
            </a:r>
            <a:r>
              <a:rPr lang="zh-CN" altLang="en-US" i="1" dirty="0">
                <a:effectLst/>
                <a:latin typeface="Helvetica" pitchFamily="2" charset="0"/>
              </a:rPr>
              <a:t> </a:t>
            </a:r>
            <a:r>
              <a:rPr lang="en-US" altLang="zh-CN" i="1" dirty="0">
                <a:effectLst/>
                <a:latin typeface="Helvetica" pitchFamily="2" charset="0"/>
              </a:rPr>
              <a:t>hyperparameters.</a:t>
            </a:r>
          </a:p>
          <a:p>
            <a:endParaRPr lang="en-US" altLang="zh-CN" i="1" dirty="0">
              <a:effectLst/>
              <a:latin typeface="Helvetica" pitchFamily="2" charset="0"/>
            </a:endParaRPr>
          </a:p>
          <a:p>
            <a:r>
              <a:rPr lang="en-US" altLang="zh-CN" i="1" dirty="0">
                <a:effectLst/>
                <a:latin typeface="Helvetica" pitchFamily="2" charset="0"/>
              </a:rPr>
              <a:t>M</a:t>
            </a:r>
            <a:r>
              <a:rPr lang="en-SG" i="1" dirty="0" err="1">
                <a:effectLst/>
                <a:latin typeface="Helvetica" pitchFamily="2" charset="0"/>
              </a:rPr>
              <a:t>idmeans</a:t>
            </a:r>
            <a:r>
              <a:rPr lang="en-SG" i="1" dirty="0">
                <a:effectLst/>
                <a:latin typeface="Helvetica" pitchFamily="2" charset="0"/>
              </a:rPr>
              <a:t> of log absolute errors (MLAE)</a:t>
            </a:r>
            <a:r>
              <a:rPr lang="en-US" altLang="zh-CN" i="0" dirty="0">
                <a:effectLst/>
                <a:latin typeface="Helvetica" pitchFamily="2" charset="0"/>
              </a:rPr>
              <a:t>,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the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smaller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the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better.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endParaRPr lang="en-SG" altLang="zh-CN" i="0" dirty="0">
              <a:effectLst/>
              <a:latin typeface="Helvetica" pitchFamily="2" charset="0"/>
            </a:endParaRPr>
          </a:p>
          <a:p>
            <a:endParaRPr lang="en-SG" i="0" dirty="0">
              <a:effectLst/>
              <a:latin typeface="Helvetica" pitchFamily="2" charset="0"/>
            </a:endParaRPr>
          </a:p>
          <a:p>
            <a:r>
              <a:rPr lang="en-US" altLang="zh-CN" i="0" dirty="0" err="1">
                <a:effectLst/>
                <a:latin typeface="Helvetica" pitchFamily="2" charset="0"/>
              </a:rPr>
              <a:t>ResNet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152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is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used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for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the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subsequent</a:t>
            </a:r>
            <a:r>
              <a:rPr lang="zh-CN" altLang="en-US" i="0" dirty="0">
                <a:effectLst/>
                <a:latin typeface="Helvetica" pitchFamily="2" charset="0"/>
              </a:rPr>
              <a:t> </a:t>
            </a:r>
            <a:r>
              <a:rPr lang="en-US" altLang="zh-CN" i="0" dirty="0">
                <a:effectLst/>
                <a:latin typeface="Helvetica" pitchFamily="2" charset="0"/>
              </a:rPr>
              <a:t>experiments.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92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answer</a:t>
            </a:r>
            <a:r>
              <a:rPr lang="zh-CN" altLang="en-US" dirty="0"/>
              <a:t> </a:t>
            </a:r>
            <a:r>
              <a:rPr lang="en-US" altLang="zh-CN" dirty="0"/>
              <a:t>is: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kind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labeled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visualization</a:t>
            </a:r>
            <a:r>
              <a:rPr lang="zh-CN" altLang="en-US" dirty="0"/>
              <a:t> </a:t>
            </a:r>
            <a:r>
              <a:rPr lang="en-US" altLang="zh-CN" dirty="0"/>
              <a:t>datasets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here?</a:t>
            </a:r>
            <a:r>
              <a:rPr lang="zh-CN" altLang="en-US" dirty="0"/>
              <a:t> </a:t>
            </a:r>
            <a:r>
              <a:rPr lang="en-US" altLang="zh-CN" dirty="0"/>
              <a:t>Unfortunately,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datasets.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25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visualizations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datasets,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impose</a:t>
            </a:r>
            <a:r>
              <a:rPr lang="zh-CN" altLang="en-US" dirty="0"/>
              <a:t> </a:t>
            </a:r>
            <a:r>
              <a:rPr lang="en-US" altLang="zh-CN" dirty="0"/>
              <a:t>perturbations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9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parameters,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position,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….</a:t>
            </a:r>
            <a:endParaRPr lang="en-US" dirty="0"/>
          </a:p>
          <a:p>
            <a:endParaRPr lang="en-US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experiments,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conditions:</a:t>
            </a:r>
            <a:r>
              <a:rPr lang="zh-CN" altLang="en-US" dirty="0"/>
              <a:t> </a:t>
            </a:r>
            <a:r>
              <a:rPr lang="en-US" dirty="0"/>
              <a:t>independent and identically distributed (IID)</a:t>
            </a:r>
            <a:r>
              <a:rPr lang="zh-CN" altLang="en-US" dirty="0"/>
              <a:t> </a:t>
            </a:r>
            <a:r>
              <a:rPr lang="en-US" altLang="zh-CN" dirty="0"/>
              <a:t>condition</a:t>
            </a:r>
            <a:r>
              <a:rPr lang="en-US" dirty="0"/>
              <a:t> and out-of-distribution (OOD)</a:t>
            </a:r>
            <a:r>
              <a:rPr lang="zh-CN" altLang="en-US" dirty="0"/>
              <a:t> </a:t>
            </a:r>
            <a:r>
              <a:rPr lang="en-US" altLang="zh-CN" dirty="0"/>
              <a:t>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52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presentation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 jedním odříznutým rohem 3">
            <a:extLst>
              <a:ext uri="{FF2B5EF4-FFF2-40B4-BE49-F238E27FC236}">
                <a16:creationId xmlns:a16="http://schemas.microsoft.com/office/drawing/2014/main" id="{372B1C60-0197-9D6E-E839-C3DF87120DC5}"/>
              </a:ext>
            </a:extLst>
          </p:cNvPr>
          <p:cNvSpPr/>
          <p:nvPr userDrawn="1"/>
        </p:nvSpPr>
        <p:spPr>
          <a:xfrm flipH="1">
            <a:off x="826907" y="3702756"/>
            <a:ext cx="13803489" cy="4535632"/>
          </a:xfrm>
          <a:prstGeom prst="snip1Rect">
            <a:avLst>
              <a:gd name="adj" fmla="val 9339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49220" y="4199468"/>
            <a:ext cx="12683247" cy="177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800"/>
              </a:buClr>
              <a:buSzPts val="1400"/>
              <a:buNone/>
              <a:defRPr sz="5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49220" y="6200423"/>
            <a:ext cx="12683247" cy="127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ahoma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9pPr>
          </a:lstStyle>
          <a:p>
            <a:endParaRPr dirty="0"/>
          </a:p>
        </p:txBody>
      </p:sp>
      <p:pic>
        <p:nvPicPr>
          <p:cNvPr id="3" name="Obrázek 2" descr="Obsah obrázku Písmo, Grafika, typografie, design&#10;&#10;Obsah generovaný pomocí AI může být nesprávný.">
            <a:extLst>
              <a:ext uri="{FF2B5EF4-FFF2-40B4-BE49-F238E27FC236}">
                <a16:creationId xmlns:a16="http://schemas.microsoft.com/office/drawing/2014/main" id="{143964EF-7FB5-D1E2-CD54-D01B184A40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208" y="1491389"/>
            <a:ext cx="7185426" cy="1587979"/>
          </a:xfrm>
          <a:prstGeom prst="rect">
            <a:avLst/>
          </a:prstGeom>
        </p:spPr>
      </p:pic>
      <p:sp>
        <p:nvSpPr>
          <p:cNvPr id="2" name="Obdélník: s jedním odříznutým rohem 1">
            <a:extLst>
              <a:ext uri="{FF2B5EF4-FFF2-40B4-BE49-F238E27FC236}">
                <a16:creationId xmlns:a16="http://schemas.microsoft.com/office/drawing/2014/main" id="{97E12DC3-3F24-1FC5-840A-73C1A8EC3118}"/>
              </a:ext>
            </a:extLst>
          </p:cNvPr>
          <p:cNvSpPr/>
          <p:nvPr userDrawn="1"/>
        </p:nvSpPr>
        <p:spPr>
          <a:xfrm rot="10800000" flipH="1">
            <a:off x="2822" y="-2975"/>
            <a:ext cx="10315221" cy="954061"/>
          </a:xfrm>
          <a:prstGeom prst="snip1Rect">
            <a:avLst>
              <a:gd name="adj" fmla="val 50000"/>
            </a:avLst>
          </a:prstGeom>
          <a:solidFill>
            <a:srgbClr val="DA17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DA171C"/>
              </a:solidFill>
              <a:highlight>
                <a:srgbClr val="DA171C"/>
              </a:highligh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chapt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 jedním odříznutým rohem 3">
            <a:extLst>
              <a:ext uri="{FF2B5EF4-FFF2-40B4-BE49-F238E27FC236}">
                <a16:creationId xmlns:a16="http://schemas.microsoft.com/office/drawing/2014/main" id="{372B1C60-0197-9D6E-E839-C3DF87120DC5}"/>
              </a:ext>
            </a:extLst>
          </p:cNvPr>
          <p:cNvSpPr/>
          <p:nvPr userDrawn="1"/>
        </p:nvSpPr>
        <p:spPr>
          <a:xfrm flipH="1">
            <a:off x="826909" y="823965"/>
            <a:ext cx="13803489" cy="7414423"/>
          </a:xfrm>
          <a:prstGeom prst="snip1Rect">
            <a:avLst>
              <a:gd name="adj" fmla="val 6764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49220" y="1441813"/>
            <a:ext cx="12683247" cy="177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800"/>
              </a:buClr>
              <a:buSzPts val="1400"/>
              <a:buNone/>
              <a:defRPr sz="5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49220" y="3442768"/>
            <a:ext cx="12683247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ahoma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9pPr>
          </a:lstStyle>
          <a:p>
            <a:endParaRPr dirty="0"/>
          </a:p>
        </p:txBody>
      </p:sp>
      <p:pic>
        <p:nvPicPr>
          <p:cNvPr id="2" name="Obrázek 1" descr="Obsah obrázku Písmo, Grafika, grafický design, bílé&#10;&#10;Obsah generovaný pomocí AI může být nesprávný.">
            <a:extLst>
              <a:ext uri="{FF2B5EF4-FFF2-40B4-BE49-F238E27FC236}">
                <a16:creationId xmlns:a16="http://schemas.microsoft.com/office/drawing/2014/main" id="{312124B5-AE4D-98BF-2163-2DE27362F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8199" y="7513689"/>
            <a:ext cx="2381040" cy="5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7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slide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23530BE8-F5EB-90AE-D56E-62C770B31B49}"/>
              </a:ext>
            </a:extLst>
          </p:cNvPr>
          <p:cNvGrpSpPr/>
          <p:nvPr userDrawn="1"/>
        </p:nvGrpSpPr>
        <p:grpSpPr>
          <a:xfrm>
            <a:off x="826909" y="7315200"/>
            <a:ext cx="13803489" cy="923188"/>
            <a:chOff x="826909" y="7315200"/>
            <a:chExt cx="13803489" cy="923188"/>
          </a:xfrm>
        </p:grpSpPr>
        <p:sp>
          <p:nvSpPr>
            <p:cNvPr id="2" name="Obdélník: s jedním odříznutým rohem 1">
              <a:extLst>
                <a:ext uri="{FF2B5EF4-FFF2-40B4-BE49-F238E27FC236}">
                  <a16:creationId xmlns:a16="http://schemas.microsoft.com/office/drawing/2014/main" id="{8B39AE81-7FA2-75F3-1EFA-C9186F84170D}"/>
                </a:ext>
              </a:extLst>
            </p:cNvPr>
            <p:cNvSpPr/>
            <p:nvPr userDrawn="1"/>
          </p:nvSpPr>
          <p:spPr>
            <a:xfrm flipH="1">
              <a:off x="826909" y="7315200"/>
              <a:ext cx="13803489" cy="923188"/>
            </a:xfrm>
            <a:prstGeom prst="snip1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" name="Obrázek 3" descr="Obsah obrázku Písmo, Grafika, grafický design, bílé&#10;&#10;Obsah generovaný pomocí AI může být nesprávný.">
              <a:extLst>
                <a:ext uri="{FF2B5EF4-FFF2-40B4-BE49-F238E27FC236}">
                  <a16:creationId xmlns:a16="http://schemas.microsoft.com/office/drawing/2014/main" id="{97F47BFC-1D84-AFF4-2746-187456E274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008199" y="7513689"/>
              <a:ext cx="2381040" cy="526210"/>
            </a:xfrm>
            <a:prstGeom prst="rect">
              <a:avLst/>
            </a:prstGeom>
          </p:spPr>
        </p:pic>
      </p:grpSp>
      <p:sp>
        <p:nvSpPr>
          <p:cNvPr id="6" name="Google Shape;21;p3">
            <a:extLst>
              <a:ext uri="{FF2B5EF4-FFF2-40B4-BE49-F238E27FC236}">
                <a16:creationId xmlns:a16="http://schemas.microsoft.com/office/drawing/2014/main" id="{730E65EC-AFA2-FA79-FF44-09D98DB3E9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77108"/>
            <a:ext cx="12954000" cy="565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64646"/>
              </a:buClr>
              <a:buSzPts val="2700"/>
              <a:buFont typeface="Arial" panose="020B0604020202020204" pitchFamily="34" charset="0"/>
              <a:buChar char="•"/>
              <a:defRPr>
                <a:solidFill>
                  <a:srgbClr val="464646"/>
                </a:solidFill>
              </a:defRPr>
            </a:lvl1pPr>
            <a:lvl2pPr marL="914400" lvl="1" indent="-3771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40"/>
              <a:buChar char="•"/>
              <a:defRPr>
                <a:solidFill>
                  <a:srgbClr val="3F647F"/>
                </a:solidFill>
              </a:defRPr>
            </a:lvl2pPr>
            <a:lvl3pPr marL="1371600" lvl="2" indent="-36576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60"/>
              <a:buChar char="•"/>
              <a:defRPr>
                <a:solidFill>
                  <a:srgbClr val="3F647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rgbClr val="3F647F"/>
                </a:solidFill>
              </a:defRPr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Char char="•"/>
              <a:defRPr>
                <a:solidFill>
                  <a:srgbClr val="3F647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9pPr>
          </a:lstStyle>
          <a:p>
            <a:endParaRPr lang="cs-CZ" dirty="0"/>
          </a:p>
        </p:txBody>
      </p:sp>
      <p:sp>
        <p:nvSpPr>
          <p:cNvPr id="7" name="Google Shape;22;p3">
            <a:extLst>
              <a:ext uri="{FF2B5EF4-FFF2-40B4-BE49-F238E27FC236}">
                <a16:creationId xmlns:a16="http://schemas.microsoft.com/office/drawing/2014/main" id="{41631058-21FA-A8A0-FADA-47084F018E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30199"/>
            <a:ext cx="12954000" cy="83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4646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CA9E46F-AAF0-D69C-334D-4A00E4A0830B}"/>
              </a:ext>
            </a:extLst>
          </p:cNvPr>
          <p:cNvSpPr txBox="1"/>
          <p:nvPr userDrawn="1"/>
        </p:nvSpPr>
        <p:spPr>
          <a:xfrm>
            <a:off x="838200" y="7767935"/>
            <a:ext cx="87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2DDE69-589C-B44F-A2B8-A89239F7C7BB}" type="slidenum">
              <a:rPr lang="en-US" sz="240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en-US" sz="2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8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;p3">
            <a:extLst>
              <a:ext uri="{FF2B5EF4-FFF2-40B4-BE49-F238E27FC236}">
                <a16:creationId xmlns:a16="http://schemas.microsoft.com/office/drawing/2014/main" id="{730E65EC-AFA2-FA79-FF44-09D98DB3E9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77108"/>
            <a:ext cx="12954000" cy="565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64646"/>
              </a:buClr>
              <a:buSzPts val="2700"/>
              <a:buFont typeface="Arial" panose="020B0604020202020204" pitchFamily="34" charset="0"/>
              <a:buChar char="•"/>
              <a:defRPr>
                <a:solidFill>
                  <a:srgbClr val="464646"/>
                </a:solidFill>
              </a:defRPr>
            </a:lvl1pPr>
            <a:lvl2pPr marL="914400" lvl="1" indent="-3771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40"/>
              <a:buChar char="•"/>
              <a:defRPr>
                <a:solidFill>
                  <a:srgbClr val="3F647F"/>
                </a:solidFill>
              </a:defRPr>
            </a:lvl2pPr>
            <a:lvl3pPr marL="1371600" lvl="2" indent="-36576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60"/>
              <a:buChar char="•"/>
              <a:defRPr>
                <a:solidFill>
                  <a:srgbClr val="3F647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rgbClr val="3F647F"/>
                </a:solidFill>
              </a:defRPr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Char char="•"/>
              <a:defRPr>
                <a:solidFill>
                  <a:srgbClr val="3F647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9pPr>
          </a:lstStyle>
          <a:p>
            <a:endParaRPr lang="cs-CZ" dirty="0"/>
          </a:p>
        </p:txBody>
      </p:sp>
      <p:sp>
        <p:nvSpPr>
          <p:cNvPr id="7" name="Google Shape;22;p3">
            <a:extLst>
              <a:ext uri="{FF2B5EF4-FFF2-40B4-BE49-F238E27FC236}">
                <a16:creationId xmlns:a16="http://schemas.microsoft.com/office/drawing/2014/main" id="{41631058-21FA-A8A0-FADA-47084F018E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30199"/>
            <a:ext cx="12954000" cy="83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4646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BAB68F-608D-000C-1E68-E8CB384D1AD9}"/>
              </a:ext>
            </a:extLst>
          </p:cNvPr>
          <p:cNvSpPr txBox="1"/>
          <p:nvPr userDrawn="1"/>
        </p:nvSpPr>
        <p:spPr>
          <a:xfrm>
            <a:off x="838200" y="7767935"/>
            <a:ext cx="87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2DDE69-589C-B44F-A2B8-A89239F7C7BB}" type="slidenum">
              <a:rPr lang="en-US" sz="2400" smtClean="0">
                <a:solidFill>
                  <a:srgbClr val="3232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en-US" sz="2400" dirty="0">
              <a:solidFill>
                <a:srgbClr val="3232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3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slide 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23530BE8-F5EB-90AE-D56E-62C770B31B49}"/>
              </a:ext>
            </a:extLst>
          </p:cNvPr>
          <p:cNvGrpSpPr/>
          <p:nvPr userDrawn="1"/>
        </p:nvGrpSpPr>
        <p:grpSpPr>
          <a:xfrm>
            <a:off x="826909" y="7315200"/>
            <a:ext cx="13803489" cy="923188"/>
            <a:chOff x="826909" y="7315200"/>
            <a:chExt cx="13803489" cy="923188"/>
          </a:xfrm>
        </p:grpSpPr>
        <p:sp>
          <p:nvSpPr>
            <p:cNvPr id="2" name="Obdélník: s jedním odříznutým rohem 1">
              <a:extLst>
                <a:ext uri="{FF2B5EF4-FFF2-40B4-BE49-F238E27FC236}">
                  <a16:creationId xmlns:a16="http://schemas.microsoft.com/office/drawing/2014/main" id="{8B39AE81-7FA2-75F3-1EFA-C9186F84170D}"/>
                </a:ext>
              </a:extLst>
            </p:cNvPr>
            <p:cNvSpPr/>
            <p:nvPr userDrawn="1"/>
          </p:nvSpPr>
          <p:spPr>
            <a:xfrm flipH="1">
              <a:off x="826909" y="7315200"/>
              <a:ext cx="13803489" cy="923188"/>
            </a:xfrm>
            <a:prstGeom prst="snip1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" name="Obrázek 3" descr="Obsah obrázku Písmo, Grafika, grafický design, bílé&#10;&#10;Obsah generovaný pomocí AI může být nesprávný.">
              <a:extLst>
                <a:ext uri="{FF2B5EF4-FFF2-40B4-BE49-F238E27FC236}">
                  <a16:creationId xmlns:a16="http://schemas.microsoft.com/office/drawing/2014/main" id="{97F47BFC-1D84-AFF4-2746-187456E274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008199" y="7513689"/>
              <a:ext cx="2381040" cy="526210"/>
            </a:xfrm>
            <a:prstGeom prst="rect">
              <a:avLst/>
            </a:prstGeom>
          </p:spPr>
        </p:pic>
      </p:grpSp>
      <p:sp>
        <p:nvSpPr>
          <p:cNvPr id="6" name="Google Shape;21;p3">
            <a:extLst>
              <a:ext uri="{FF2B5EF4-FFF2-40B4-BE49-F238E27FC236}">
                <a16:creationId xmlns:a16="http://schemas.microsoft.com/office/drawing/2014/main" id="{730E65EC-AFA2-FA79-FF44-09D98DB3E9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088444"/>
            <a:ext cx="12954000" cy="504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64646"/>
              </a:buClr>
              <a:buSzPts val="2700"/>
              <a:buFont typeface="Arial" panose="020B0604020202020204" pitchFamily="34" charset="0"/>
              <a:buChar char="•"/>
              <a:defRPr>
                <a:solidFill>
                  <a:srgbClr val="464646"/>
                </a:solidFill>
              </a:defRPr>
            </a:lvl1pPr>
            <a:lvl2pPr marL="914400" lvl="1" indent="-3771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40"/>
              <a:buChar char="•"/>
              <a:defRPr>
                <a:solidFill>
                  <a:srgbClr val="3F647F"/>
                </a:solidFill>
              </a:defRPr>
            </a:lvl2pPr>
            <a:lvl3pPr marL="1371600" lvl="2" indent="-36576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60"/>
              <a:buChar char="•"/>
              <a:defRPr>
                <a:solidFill>
                  <a:srgbClr val="3F647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rgbClr val="3F647F"/>
                </a:solidFill>
              </a:defRPr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Char char="•"/>
              <a:defRPr>
                <a:solidFill>
                  <a:srgbClr val="3F647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9pPr>
          </a:lstStyle>
          <a:p>
            <a:endParaRPr lang="cs-CZ" dirty="0"/>
          </a:p>
        </p:txBody>
      </p:sp>
      <p:sp>
        <p:nvSpPr>
          <p:cNvPr id="7" name="Google Shape;22;p3">
            <a:extLst>
              <a:ext uri="{FF2B5EF4-FFF2-40B4-BE49-F238E27FC236}">
                <a16:creationId xmlns:a16="http://schemas.microsoft.com/office/drawing/2014/main" id="{41631058-21FA-A8A0-FADA-47084F018E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30200"/>
            <a:ext cx="12954000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4646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A85D1E-F889-B94A-DAC2-32D77C7ABF2D}"/>
              </a:ext>
            </a:extLst>
          </p:cNvPr>
          <p:cNvSpPr txBox="1"/>
          <p:nvPr userDrawn="1"/>
        </p:nvSpPr>
        <p:spPr>
          <a:xfrm>
            <a:off x="838200" y="7767935"/>
            <a:ext cx="87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2DDE69-589C-B44F-A2B8-A89239F7C7BB}" type="slidenum">
              <a:rPr lang="en-US" sz="240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en-US" sz="2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3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conclusion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 jedním odříznutým rohem 3">
            <a:extLst>
              <a:ext uri="{FF2B5EF4-FFF2-40B4-BE49-F238E27FC236}">
                <a16:creationId xmlns:a16="http://schemas.microsoft.com/office/drawing/2014/main" id="{372B1C60-0197-9D6E-E839-C3DF87120DC5}"/>
              </a:ext>
            </a:extLst>
          </p:cNvPr>
          <p:cNvSpPr/>
          <p:nvPr userDrawn="1"/>
        </p:nvSpPr>
        <p:spPr>
          <a:xfrm flipH="1" flipV="1">
            <a:off x="826906" y="-1"/>
            <a:ext cx="13803489" cy="4538133"/>
          </a:xfrm>
          <a:prstGeom prst="snip1Rect">
            <a:avLst>
              <a:gd name="adj" fmla="val 9339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49220" y="717279"/>
            <a:ext cx="12683247" cy="177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800"/>
              </a:buClr>
              <a:buSzPts val="1400"/>
              <a:buNone/>
              <a:defRPr sz="5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49220" y="2718234"/>
            <a:ext cx="12683247" cy="115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ahoma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9pPr>
          </a:lstStyle>
          <a:p>
            <a:endParaRPr dirty="0"/>
          </a:p>
        </p:txBody>
      </p:sp>
      <p:pic>
        <p:nvPicPr>
          <p:cNvPr id="3" name="Obrázek 2" descr="Obsah obrázku Písmo, Grafika, typografie, design&#10;&#10;Obsah generovaný pomocí AI může být nesprávný.">
            <a:extLst>
              <a:ext uri="{FF2B5EF4-FFF2-40B4-BE49-F238E27FC236}">
                <a16:creationId xmlns:a16="http://schemas.microsoft.com/office/drawing/2014/main" id="{143964EF-7FB5-D1E2-CD54-D01B184A40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908" y="5497671"/>
            <a:ext cx="4540912" cy="1003541"/>
          </a:xfrm>
          <a:prstGeom prst="rect">
            <a:avLst/>
          </a:prstGeom>
        </p:spPr>
      </p:pic>
      <p:sp>
        <p:nvSpPr>
          <p:cNvPr id="2" name="Obdélník: s jedním odříznutým rohem 1">
            <a:extLst>
              <a:ext uri="{FF2B5EF4-FFF2-40B4-BE49-F238E27FC236}">
                <a16:creationId xmlns:a16="http://schemas.microsoft.com/office/drawing/2014/main" id="{D8DDD28B-9E23-A120-12BF-0379D7D75E4B}"/>
              </a:ext>
            </a:extLst>
          </p:cNvPr>
          <p:cNvSpPr/>
          <p:nvPr userDrawn="1"/>
        </p:nvSpPr>
        <p:spPr>
          <a:xfrm>
            <a:off x="0" y="7275539"/>
            <a:ext cx="10315221" cy="954061"/>
          </a:xfrm>
          <a:prstGeom prst="snip1Rect">
            <a:avLst>
              <a:gd name="adj" fmla="val 50000"/>
            </a:avLst>
          </a:prstGeom>
          <a:solidFill>
            <a:srgbClr val="DA17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DA171C"/>
              </a:solidFill>
              <a:highlight>
                <a:srgbClr val="DA171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8290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12954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ahoma"/>
              <a:buChar char="•"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Tahoma"/>
              <a:buChar char="•"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Tahoma"/>
              <a:buChar char="•"/>
              <a:defRPr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Char char="•"/>
              <a:defRPr sz="2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Tahoma"/>
              <a:buChar char="•"/>
              <a:defRPr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EEEAFF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rgbClr val="EEEA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EEEAFF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rgbClr val="EEEA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EEEAFF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rgbClr val="EEEA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EEEAFF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rgbClr val="EEEA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330200"/>
            <a:ext cx="12954000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8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8C38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D8462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D8462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D8462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D8462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FFC22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FFC22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FFC22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FFC2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" name="Obrázek 6" descr="Obsah obrázku bílé, černobílá, design&#10;&#10;Obsah generovaný pomocí AI může být nesprávný.">
            <a:extLst>
              <a:ext uri="{FF2B5EF4-FFF2-40B4-BE49-F238E27FC236}">
                <a16:creationId xmlns:a16="http://schemas.microsoft.com/office/drawing/2014/main" id="{47E7DB29-EA4F-ACD7-AA25-538798F7266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2" r:id="rId3"/>
    <p:sldLayoutId id="2147483657" r:id="rId4"/>
    <p:sldLayoutId id="2147483656" r:id="rId5"/>
    <p:sldLayoutId id="214748365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20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F68D9286-E3FC-6312-3FCD-F48AA59A0173}"/>
              </a:ext>
            </a:extLst>
          </p:cNvPr>
          <p:cNvGrpSpPr/>
          <p:nvPr/>
        </p:nvGrpSpPr>
        <p:grpSpPr>
          <a:xfrm>
            <a:off x="1996023" y="6817743"/>
            <a:ext cx="1002424" cy="1013133"/>
            <a:chOff x="1876304" y="6793325"/>
            <a:chExt cx="1002424" cy="1013133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BA9A610-774A-1447-70D2-A894095AED54}"/>
                </a:ext>
              </a:extLst>
            </p:cNvPr>
            <p:cNvSpPr/>
            <p:nvPr/>
          </p:nvSpPr>
          <p:spPr>
            <a:xfrm>
              <a:off x="1898649" y="6804294"/>
              <a:ext cx="955675" cy="983981"/>
            </a:xfrm>
            <a:prstGeom prst="ellipse">
              <a:avLst/>
            </a:prstGeom>
            <a:solidFill>
              <a:schemeClr val="accent6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34" name="Picture 10" descr="山东大学校徽logo矢量标志素材- 设计无忧网">
              <a:extLst>
                <a:ext uri="{FF2B5EF4-FFF2-40B4-BE49-F238E27FC236}">
                  <a16:creationId xmlns:a16="http://schemas.microsoft.com/office/drawing/2014/main" id="{CB7CB671-D86A-23E1-ACD8-3F39903F04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3" t="31991" r="65443" b="32736"/>
            <a:stretch>
              <a:fillRect/>
            </a:stretch>
          </p:blipFill>
          <p:spPr bwMode="auto">
            <a:xfrm>
              <a:off x="1876304" y="6793325"/>
              <a:ext cx="1002424" cy="1013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0846253-43AD-66A0-32A6-ECBCB09B2543}"/>
              </a:ext>
            </a:extLst>
          </p:cNvPr>
          <p:cNvGrpSpPr/>
          <p:nvPr/>
        </p:nvGrpSpPr>
        <p:grpSpPr>
          <a:xfrm>
            <a:off x="5756576" y="6815304"/>
            <a:ext cx="1018359" cy="1018359"/>
            <a:chOff x="5182941" y="6799221"/>
            <a:chExt cx="1018359" cy="1018359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17B7724-0C91-3A22-564F-2B00735C1DC3}"/>
                </a:ext>
              </a:extLst>
            </p:cNvPr>
            <p:cNvSpPr/>
            <p:nvPr/>
          </p:nvSpPr>
          <p:spPr>
            <a:xfrm>
              <a:off x="5207000" y="6829425"/>
              <a:ext cx="977773" cy="958850"/>
            </a:xfrm>
            <a:prstGeom prst="ellipse">
              <a:avLst/>
            </a:prstGeom>
            <a:solidFill>
              <a:schemeClr val="accent6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F875C4A-2C1C-6F64-78FE-B319BB348F2E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82941" y="6799221"/>
              <a:ext cx="1018359" cy="1018359"/>
            </a:xfrm>
            <a:prstGeom prst="rect">
              <a:avLst/>
            </a:prstGeom>
          </p:spPr>
        </p:pic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F5BAED77-0B9C-E60E-C5AD-2D0B6724AF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000" b="1" dirty="0" err="1"/>
              <a:t>Generalization</a:t>
            </a:r>
            <a:r>
              <a:rPr lang="cs-CZ" sz="5000" b="1" dirty="0"/>
              <a:t> </a:t>
            </a:r>
            <a:r>
              <a:rPr lang="cs-CZ" sz="5000" b="1" dirty="0" err="1"/>
              <a:t>of</a:t>
            </a:r>
            <a:r>
              <a:rPr lang="cs-CZ" sz="5000" b="1" dirty="0"/>
              <a:t> </a:t>
            </a:r>
            <a:r>
              <a:rPr lang="cs-CZ" sz="5000" b="1" dirty="0" err="1"/>
              <a:t>CNNs</a:t>
            </a:r>
            <a:r>
              <a:rPr lang="cs-CZ" sz="5000" b="1" dirty="0"/>
              <a:t> on</a:t>
            </a:r>
            <a:br>
              <a:rPr lang="cs-CZ" sz="5000" b="1" dirty="0"/>
            </a:br>
            <a:r>
              <a:rPr lang="cs-CZ" sz="5000" b="1" dirty="0" err="1"/>
              <a:t>Relational</a:t>
            </a:r>
            <a:r>
              <a:rPr lang="cs-CZ" sz="5000" b="1" dirty="0"/>
              <a:t> </a:t>
            </a:r>
            <a:r>
              <a:rPr lang="cs-CZ" sz="5000" b="1" dirty="0" err="1"/>
              <a:t>Reasoning</a:t>
            </a:r>
            <a:r>
              <a:rPr lang="cs-CZ" sz="5000" b="1" dirty="0"/>
              <a:t> </a:t>
            </a:r>
            <a:r>
              <a:rPr lang="cs-CZ" sz="5000" b="1" dirty="0" err="1"/>
              <a:t>with</a:t>
            </a:r>
            <a:r>
              <a:rPr lang="cs-CZ" sz="5000" b="1" dirty="0"/>
              <a:t> Bar </a:t>
            </a:r>
            <a:r>
              <a:rPr lang="cs-CZ" sz="5000" b="1" dirty="0" err="1"/>
              <a:t>Charts</a:t>
            </a:r>
            <a:endParaRPr lang="cs-CZ" sz="5000" b="1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6DD9BCA-4B74-02C4-27A8-6CFFC7E5E3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600" dirty="0" err="1"/>
              <a:t>Zhenxing</a:t>
            </a:r>
            <a:r>
              <a:rPr lang="cs-CZ" sz="2600" dirty="0"/>
              <a:t> Cui</a:t>
            </a:r>
            <a:r>
              <a:rPr lang="zh-CN" altLang="en-US" sz="2600" baseline="30000" dirty="0"/>
              <a:t>*</a:t>
            </a:r>
            <a:r>
              <a:rPr lang="cs-CZ" sz="2600" dirty="0"/>
              <a:t>, Lu Chen</a:t>
            </a:r>
            <a:r>
              <a:rPr lang="zh-CN" altLang="en-US" sz="2600" baseline="30000" dirty="0"/>
              <a:t>*</a:t>
            </a:r>
            <a:r>
              <a:rPr lang="cs-CZ" sz="2600" dirty="0"/>
              <a:t>, </a:t>
            </a:r>
            <a:r>
              <a:rPr lang="cs-CZ" sz="2600" dirty="0" err="1"/>
              <a:t>Yunhai</a:t>
            </a:r>
            <a:r>
              <a:rPr lang="cs-CZ" sz="2600" dirty="0"/>
              <a:t> Wang, Daniel </a:t>
            </a:r>
            <a:r>
              <a:rPr lang="cs-CZ" sz="2600" dirty="0" err="1"/>
              <a:t>Haehn</a:t>
            </a:r>
            <a:r>
              <a:rPr lang="cs-CZ" sz="2600" dirty="0"/>
              <a:t>, </a:t>
            </a:r>
            <a:r>
              <a:rPr lang="cs-CZ" sz="2600" b="1" dirty="0">
                <a:solidFill>
                  <a:srgbClr val="0070C0"/>
                </a:solidFill>
              </a:rPr>
              <a:t>Yong Wang</a:t>
            </a:r>
            <a:r>
              <a:rPr lang="cs-CZ" sz="2600" dirty="0"/>
              <a:t>, </a:t>
            </a:r>
            <a:r>
              <a:rPr lang="cs-CZ" sz="2600" dirty="0" err="1"/>
              <a:t>Hanspeter</a:t>
            </a:r>
            <a:r>
              <a:rPr lang="cs-CZ" sz="2600" dirty="0"/>
              <a:t> </a:t>
            </a:r>
            <a:r>
              <a:rPr lang="cs-CZ" sz="2600" dirty="0" err="1"/>
              <a:t>Pfister</a:t>
            </a:r>
            <a:endParaRPr lang="cs-CZ" sz="2600" dirty="0"/>
          </a:p>
          <a:p>
            <a:endParaRPr lang="cs-CZ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598CF67-6062-8313-D42D-EEC55F2D06E0}"/>
              </a:ext>
            </a:extLst>
          </p:cNvPr>
          <p:cNvGrpSpPr/>
          <p:nvPr/>
        </p:nvGrpSpPr>
        <p:grpSpPr>
          <a:xfrm>
            <a:off x="3865384" y="6812356"/>
            <a:ext cx="1024255" cy="1024255"/>
            <a:chOff x="3856496" y="6793325"/>
            <a:chExt cx="1024255" cy="102425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FE7C0831-944E-F234-2E0F-9FE382954E90}"/>
                </a:ext>
              </a:extLst>
            </p:cNvPr>
            <p:cNvSpPr/>
            <p:nvPr/>
          </p:nvSpPr>
          <p:spPr>
            <a:xfrm>
              <a:off x="3856496" y="6793325"/>
              <a:ext cx="1024254" cy="1024255"/>
            </a:xfrm>
            <a:prstGeom prst="ellipse">
              <a:avLst/>
            </a:prstGeom>
            <a:solidFill>
              <a:schemeClr val="accent6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2FB92AE-0B94-B8F9-EB2A-1E69BA07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6496" y="6793325"/>
              <a:ext cx="1024255" cy="1024255"/>
            </a:xfrm>
            <a:prstGeom prst="rect">
              <a:avLst/>
            </a:prstGeom>
          </p:spPr>
        </p:pic>
      </p:grpSp>
      <p:pic>
        <p:nvPicPr>
          <p:cNvPr id="1030" name="Picture 6" descr="The Harvard Veritas shield next to the adorned shield (with wreath).">
            <a:extLst>
              <a:ext uri="{FF2B5EF4-FFF2-40B4-BE49-F238E27FC236}">
                <a16:creationId xmlns:a16="http://schemas.microsoft.com/office/drawing/2014/main" id="{752D44A7-FC17-EE8B-067B-85E868C5B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0" t="13267" r="2324" b="6302"/>
          <a:stretch>
            <a:fillRect/>
          </a:stretch>
        </p:blipFill>
        <p:spPr bwMode="auto">
          <a:xfrm>
            <a:off x="12280362" y="6808165"/>
            <a:ext cx="998930" cy="100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009D9BEB-8DFF-1129-D84B-25C29B8150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7518" y="6904898"/>
            <a:ext cx="1469747" cy="745776"/>
          </a:xfrm>
          <a:prstGeom prst="rect">
            <a:avLst/>
          </a:prstGeom>
        </p:spPr>
      </p:pic>
      <p:pic>
        <p:nvPicPr>
          <p:cNvPr id="8" name="Picture 4" descr="Nanyang Technological University - NTU Singapore">
            <a:extLst>
              <a:ext uri="{FF2B5EF4-FFF2-40B4-BE49-F238E27FC236}">
                <a16:creationId xmlns:a16="http://schemas.microsoft.com/office/drawing/2014/main" id="{36293891-4924-D318-7052-698E3CF40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535" y="6904898"/>
            <a:ext cx="2087060" cy="7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4D1D1F9-7AFC-6771-DD90-19B35732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(IID):</a:t>
            </a:r>
            <a:r>
              <a:rPr lang="zh-CN" altLang="en-US" dirty="0"/>
              <a:t> </a:t>
            </a:r>
            <a:r>
              <a:rPr lang="en-US" dirty="0"/>
              <a:t>CNNs are Excellent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78BD4D-5CC5-3314-9C4C-52AF53889B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73"/>
          <a:stretch/>
        </p:blipFill>
        <p:spPr>
          <a:xfrm>
            <a:off x="838201" y="2645659"/>
            <a:ext cx="13009926" cy="459638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5D90749-6CBE-C050-B4D0-879AF88AB63B}"/>
              </a:ext>
            </a:extLst>
          </p:cNvPr>
          <p:cNvSpPr/>
          <p:nvPr/>
        </p:nvSpPr>
        <p:spPr>
          <a:xfrm>
            <a:off x="1058562" y="2645664"/>
            <a:ext cx="1087230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5C7EF99-9992-98AB-73FB-F467DAF80EB1}"/>
              </a:ext>
            </a:extLst>
          </p:cNvPr>
          <p:cNvSpPr/>
          <p:nvPr/>
        </p:nvSpPr>
        <p:spPr>
          <a:xfrm>
            <a:off x="2273808" y="2645663"/>
            <a:ext cx="1116062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013777D-2452-CF79-96A3-2973F11168B1}"/>
              </a:ext>
            </a:extLst>
          </p:cNvPr>
          <p:cNvSpPr/>
          <p:nvPr/>
        </p:nvSpPr>
        <p:spPr>
          <a:xfrm>
            <a:off x="3690551" y="2645662"/>
            <a:ext cx="1087230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F5A26C9-49CB-4B59-393B-B78CE3C958E5}"/>
              </a:ext>
            </a:extLst>
          </p:cNvPr>
          <p:cNvSpPr/>
          <p:nvPr/>
        </p:nvSpPr>
        <p:spPr>
          <a:xfrm>
            <a:off x="4905797" y="2645661"/>
            <a:ext cx="1169608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C58D1E3-8EA3-25DF-FC09-0384230D5C4A}"/>
              </a:ext>
            </a:extLst>
          </p:cNvPr>
          <p:cNvSpPr/>
          <p:nvPr/>
        </p:nvSpPr>
        <p:spPr>
          <a:xfrm>
            <a:off x="6267450" y="2645662"/>
            <a:ext cx="1773464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3B2F7CF-CBB5-29B1-495D-4E0600E31185}"/>
              </a:ext>
            </a:extLst>
          </p:cNvPr>
          <p:cNvSpPr/>
          <p:nvPr/>
        </p:nvSpPr>
        <p:spPr>
          <a:xfrm>
            <a:off x="8171542" y="2645661"/>
            <a:ext cx="455531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0044073-BC8A-40CB-DDC9-D7865489FF43}"/>
              </a:ext>
            </a:extLst>
          </p:cNvPr>
          <p:cNvSpPr/>
          <p:nvPr/>
        </p:nvSpPr>
        <p:spPr>
          <a:xfrm>
            <a:off x="8874915" y="2645662"/>
            <a:ext cx="1087230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0EB372-9533-68C9-6B36-7E03F3B08F78}"/>
              </a:ext>
            </a:extLst>
          </p:cNvPr>
          <p:cNvSpPr/>
          <p:nvPr/>
        </p:nvSpPr>
        <p:spPr>
          <a:xfrm>
            <a:off x="10090161" y="2645661"/>
            <a:ext cx="1120764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034E6E3-4B4A-D1A2-72C1-545A7C17ABA1}"/>
              </a:ext>
            </a:extLst>
          </p:cNvPr>
          <p:cNvSpPr/>
          <p:nvPr/>
        </p:nvSpPr>
        <p:spPr>
          <a:xfrm>
            <a:off x="11487396" y="2645660"/>
            <a:ext cx="380147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EFE5EA-3D3D-74BD-5826-47AE4761B400}"/>
              </a:ext>
            </a:extLst>
          </p:cNvPr>
          <p:cNvSpPr/>
          <p:nvPr/>
        </p:nvSpPr>
        <p:spPr>
          <a:xfrm>
            <a:off x="11995559" y="2645659"/>
            <a:ext cx="1852567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E66A4A7-9D22-7B34-1995-4F4063427447}"/>
              </a:ext>
            </a:extLst>
          </p:cNvPr>
          <p:cNvSpPr/>
          <p:nvPr/>
        </p:nvSpPr>
        <p:spPr>
          <a:xfrm>
            <a:off x="1040274" y="4938553"/>
            <a:ext cx="1087230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7F6BCF8-37B5-7129-8781-FE754F9CF53E}"/>
              </a:ext>
            </a:extLst>
          </p:cNvPr>
          <p:cNvSpPr/>
          <p:nvPr/>
        </p:nvSpPr>
        <p:spPr>
          <a:xfrm>
            <a:off x="2255520" y="4938552"/>
            <a:ext cx="1116062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1AD54F0-798D-C88B-B4D5-B5FC4A34FD49}"/>
              </a:ext>
            </a:extLst>
          </p:cNvPr>
          <p:cNvSpPr/>
          <p:nvPr/>
        </p:nvSpPr>
        <p:spPr>
          <a:xfrm>
            <a:off x="3660071" y="5010910"/>
            <a:ext cx="1087230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9BC52DA-EF26-7C48-E30F-F55816C761FF}"/>
              </a:ext>
            </a:extLst>
          </p:cNvPr>
          <p:cNvSpPr/>
          <p:nvPr/>
        </p:nvSpPr>
        <p:spPr>
          <a:xfrm>
            <a:off x="4875317" y="5010909"/>
            <a:ext cx="1169608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3D9B9D7-10D1-C6FA-F78E-6C223B0FF7A6}"/>
              </a:ext>
            </a:extLst>
          </p:cNvPr>
          <p:cNvSpPr/>
          <p:nvPr/>
        </p:nvSpPr>
        <p:spPr>
          <a:xfrm>
            <a:off x="6238680" y="4938553"/>
            <a:ext cx="1087230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6388D80-0903-5641-76CA-A366321678C5}"/>
              </a:ext>
            </a:extLst>
          </p:cNvPr>
          <p:cNvSpPr/>
          <p:nvPr/>
        </p:nvSpPr>
        <p:spPr>
          <a:xfrm>
            <a:off x="7453926" y="4938552"/>
            <a:ext cx="1169608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F06FFBA-962D-391B-1D1C-9EF57D77D812}"/>
              </a:ext>
            </a:extLst>
          </p:cNvPr>
          <p:cNvSpPr/>
          <p:nvPr/>
        </p:nvSpPr>
        <p:spPr>
          <a:xfrm>
            <a:off x="8920552" y="6160145"/>
            <a:ext cx="4871647" cy="592347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6DF902-4346-DB3F-F5FE-FBAC10F2B0C8}"/>
              </a:ext>
            </a:extLst>
          </p:cNvPr>
          <p:cNvGrpSpPr/>
          <p:nvPr/>
        </p:nvGrpSpPr>
        <p:grpSpPr>
          <a:xfrm>
            <a:off x="9280468" y="2019809"/>
            <a:ext cx="4812284" cy="360068"/>
            <a:chOff x="9280468" y="2019809"/>
            <a:chExt cx="4812284" cy="360068"/>
          </a:xfrm>
        </p:grpSpPr>
        <p:pic>
          <p:nvPicPr>
            <p:cNvPr id="18" name="Picture 17" descr="A logo with a circle and a cross&#10;&#10;Description automatically generated with medium confidence">
              <a:extLst>
                <a:ext uri="{FF2B5EF4-FFF2-40B4-BE49-F238E27FC236}">
                  <a16:creationId xmlns:a16="http://schemas.microsoft.com/office/drawing/2014/main" id="{57D4B348-5120-D003-9427-9C2383D35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80468" y="2019809"/>
              <a:ext cx="890791" cy="338888"/>
            </a:xfrm>
            <a:prstGeom prst="rect">
              <a:avLst/>
            </a:prstGeom>
          </p:spPr>
        </p:pic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FC187274-FEF7-CCF2-5339-0F4EF0565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49354" y="2053383"/>
              <a:ext cx="967404" cy="299197"/>
            </a:xfrm>
            <a:prstGeom prst="rect">
              <a:avLst/>
            </a:prstGeom>
          </p:spPr>
        </p:pic>
        <p:pic>
          <p:nvPicPr>
            <p:cNvPr id="27" name="Picture 26" descr="A close up of a sign&#10;&#10;Description automatically generated">
              <a:extLst>
                <a:ext uri="{FF2B5EF4-FFF2-40B4-BE49-F238E27FC236}">
                  <a16:creationId xmlns:a16="http://schemas.microsoft.com/office/drawing/2014/main" id="{50A3BAAB-96D4-354E-BCEA-8F137598D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56710" y="2101495"/>
              <a:ext cx="1092906" cy="278382"/>
            </a:xfrm>
            <a:prstGeom prst="rect">
              <a:avLst/>
            </a:prstGeom>
          </p:spPr>
        </p:pic>
        <p:pic>
          <p:nvPicPr>
            <p:cNvPr id="29" name="Picture 28" descr="A close up of a letter&#10;&#10;Description automatically generated">
              <a:extLst>
                <a:ext uri="{FF2B5EF4-FFF2-40B4-BE49-F238E27FC236}">
                  <a16:creationId xmlns:a16="http://schemas.microsoft.com/office/drawing/2014/main" id="{A087A320-0919-5F60-D265-03C32CF92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49616" y="2070039"/>
              <a:ext cx="1016656" cy="309838"/>
            </a:xfrm>
            <a:prstGeom prst="rect">
              <a:avLst/>
            </a:prstGeom>
          </p:spPr>
        </p:pic>
        <p:pic>
          <p:nvPicPr>
            <p:cNvPr id="31" name="Picture 30" descr="A green arrow with black text&#10;&#10;Description automatically generated">
              <a:extLst>
                <a:ext uri="{FF2B5EF4-FFF2-40B4-BE49-F238E27FC236}">
                  <a16:creationId xmlns:a16="http://schemas.microsoft.com/office/drawing/2014/main" id="{60EF3CD9-89CB-7D1B-F147-6D93BC21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30851" y="2030952"/>
              <a:ext cx="961901" cy="348925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0FAF0-871B-197B-3E9E-87CD1633F9A1}"/>
              </a:ext>
            </a:extLst>
          </p:cNvPr>
          <p:cNvSpPr/>
          <p:nvPr/>
        </p:nvSpPr>
        <p:spPr>
          <a:xfrm>
            <a:off x="8874915" y="5010909"/>
            <a:ext cx="5217837" cy="2243331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0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F0A474E-27FD-F2ED-1E9F-8869C3BC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altLang="zh-CN" dirty="0"/>
              <a:t>Results (OOD): </a:t>
            </a:r>
            <a:br>
              <a:rPr lang="en" altLang="zh-CN" dirty="0"/>
            </a:br>
            <a:r>
              <a:rPr lang="en-US" altLang="zh-CN" dirty="0"/>
              <a:t>CNN</a:t>
            </a:r>
            <a:r>
              <a:rPr lang="zh-CN" altLang="en-US" dirty="0"/>
              <a:t> </a:t>
            </a:r>
            <a:r>
              <a:rPr lang="en" altLang="zh-CN" dirty="0"/>
              <a:t>Robustness Collapses on Visual Parameter Shifts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84861F-C4BF-2A13-226D-4AAE3E16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73"/>
          <a:stretch/>
        </p:blipFill>
        <p:spPr>
          <a:xfrm>
            <a:off x="838201" y="2645659"/>
            <a:ext cx="13009926" cy="459638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78E3A0-54E4-092D-CA5D-C8CB41610656}"/>
              </a:ext>
            </a:extLst>
          </p:cNvPr>
          <p:cNvSpPr/>
          <p:nvPr/>
        </p:nvSpPr>
        <p:spPr>
          <a:xfrm>
            <a:off x="1058562" y="2645664"/>
            <a:ext cx="1087230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E5FDFC0-55F1-FA7F-D40D-9C68A51AA412}"/>
              </a:ext>
            </a:extLst>
          </p:cNvPr>
          <p:cNvSpPr/>
          <p:nvPr/>
        </p:nvSpPr>
        <p:spPr>
          <a:xfrm>
            <a:off x="2273808" y="2645663"/>
            <a:ext cx="1116062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679BA7-3DC4-B6D6-F50E-B17EAC534B68}"/>
              </a:ext>
            </a:extLst>
          </p:cNvPr>
          <p:cNvSpPr/>
          <p:nvPr/>
        </p:nvSpPr>
        <p:spPr>
          <a:xfrm>
            <a:off x="3690551" y="2645662"/>
            <a:ext cx="1087230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30EC563-BE09-DB81-69BF-22977C9064BD}"/>
              </a:ext>
            </a:extLst>
          </p:cNvPr>
          <p:cNvSpPr/>
          <p:nvPr/>
        </p:nvSpPr>
        <p:spPr>
          <a:xfrm>
            <a:off x="4905797" y="2645661"/>
            <a:ext cx="1169608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CF4D86-6D84-5EFE-A4BF-D10E401D1860}"/>
              </a:ext>
            </a:extLst>
          </p:cNvPr>
          <p:cNvSpPr/>
          <p:nvPr/>
        </p:nvSpPr>
        <p:spPr>
          <a:xfrm>
            <a:off x="6267450" y="2645662"/>
            <a:ext cx="1773464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9B9140B-72AD-8032-643B-B2C2C919F2BB}"/>
              </a:ext>
            </a:extLst>
          </p:cNvPr>
          <p:cNvSpPr/>
          <p:nvPr/>
        </p:nvSpPr>
        <p:spPr>
          <a:xfrm>
            <a:off x="8171542" y="2645661"/>
            <a:ext cx="455531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49C4110-3337-62D9-D1BE-D9ACD65D0ACB}"/>
              </a:ext>
            </a:extLst>
          </p:cNvPr>
          <p:cNvSpPr/>
          <p:nvPr/>
        </p:nvSpPr>
        <p:spPr>
          <a:xfrm>
            <a:off x="8874915" y="2645662"/>
            <a:ext cx="1087230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99A495-16CA-1B49-CF60-3AF8A5483985}"/>
              </a:ext>
            </a:extLst>
          </p:cNvPr>
          <p:cNvSpPr/>
          <p:nvPr/>
        </p:nvSpPr>
        <p:spPr>
          <a:xfrm>
            <a:off x="10090161" y="2645661"/>
            <a:ext cx="1120764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2EEBFD0-82E2-5ED0-2A3C-55C20A974C28}"/>
              </a:ext>
            </a:extLst>
          </p:cNvPr>
          <p:cNvSpPr/>
          <p:nvPr/>
        </p:nvSpPr>
        <p:spPr>
          <a:xfrm>
            <a:off x="11487396" y="2645660"/>
            <a:ext cx="380147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4DE87AB-CCC2-3CC4-6EAA-8EDF8D4077DE}"/>
              </a:ext>
            </a:extLst>
          </p:cNvPr>
          <p:cNvSpPr/>
          <p:nvPr/>
        </p:nvSpPr>
        <p:spPr>
          <a:xfrm>
            <a:off x="11995559" y="2645659"/>
            <a:ext cx="1852567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6853ED1-93F1-F650-0C96-231BB7EB8BF8}"/>
              </a:ext>
            </a:extLst>
          </p:cNvPr>
          <p:cNvSpPr/>
          <p:nvPr/>
        </p:nvSpPr>
        <p:spPr>
          <a:xfrm>
            <a:off x="1040274" y="4938553"/>
            <a:ext cx="1087230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42E2EF2-D11E-7C1B-BBD4-88A4BD4F2625}"/>
              </a:ext>
            </a:extLst>
          </p:cNvPr>
          <p:cNvSpPr/>
          <p:nvPr/>
        </p:nvSpPr>
        <p:spPr>
          <a:xfrm>
            <a:off x="2255520" y="4938552"/>
            <a:ext cx="1116062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F6A340D-1FD6-24E9-E726-BC5997ECBE22}"/>
              </a:ext>
            </a:extLst>
          </p:cNvPr>
          <p:cNvSpPr/>
          <p:nvPr/>
        </p:nvSpPr>
        <p:spPr>
          <a:xfrm>
            <a:off x="3660071" y="5010910"/>
            <a:ext cx="1087230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96DDFF8-E397-B1D7-7A29-40DC17E527A3}"/>
              </a:ext>
            </a:extLst>
          </p:cNvPr>
          <p:cNvSpPr/>
          <p:nvPr/>
        </p:nvSpPr>
        <p:spPr>
          <a:xfrm>
            <a:off x="4875317" y="5010909"/>
            <a:ext cx="1169608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C0804BF-3C1A-EAD3-365A-0B5B8058353E}"/>
              </a:ext>
            </a:extLst>
          </p:cNvPr>
          <p:cNvSpPr/>
          <p:nvPr/>
        </p:nvSpPr>
        <p:spPr>
          <a:xfrm>
            <a:off x="6238680" y="4938553"/>
            <a:ext cx="1087230" cy="1948370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5F74CBC-2801-75A1-46A7-CB178B8A94D5}"/>
              </a:ext>
            </a:extLst>
          </p:cNvPr>
          <p:cNvSpPr/>
          <p:nvPr/>
        </p:nvSpPr>
        <p:spPr>
          <a:xfrm>
            <a:off x="7453926" y="4938552"/>
            <a:ext cx="1169608" cy="1948369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AB11294-F1C7-FEEC-9893-0989CAF7D9D0}"/>
              </a:ext>
            </a:extLst>
          </p:cNvPr>
          <p:cNvSpPr/>
          <p:nvPr/>
        </p:nvSpPr>
        <p:spPr>
          <a:xfrm>
            <a:off x="8920552" y="6160145"/>
            <a:ext cx="4871647" cy="592347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B6978F-A08E-C390-C3CD-52AD3917F59C}"/>
              </a:ext>
            </a:extLst>
          </p:cNvPr>
          <p:cNvGrpSpPr/>
          <p:nvPr/>
        </p:nvGrpSpPr>
        <p:grpSpPr>
          <a:xfrm>
            <a:off x="9280468" y="2019809"/>
            <a:ext cx="4812284" cy="360068"/>
            <a:chOff x="9280468" y="2019809"/>
            <a:chExt cx="4812284" cy="360068"/>
          </a:xfrm>
        </p:grpSpPr>
        <p:pic>
          <p:nvPicPr>
            <p:cNvPr id="22" name="Picture 21" descr="A logo with a circle and a cross&#10;&#10;Description automatically generated with medium confidence">
              <a:extLst>
                <a:ext uri="{FF2B5EF4-FFF2-40B4-BE49-F238E27FC236}">
                  <a16:creationId xmlns:a16="http://schemas.microsoft.com/office/drawing/2014/main" id="{6EC1FB3D-BF84-8053-A5CE-E20ACC03D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80468" y="2019809"/>
              <a:ext cx="890791" cy="338888"/>
            </a:xfrm>
            <a:prstGeom prst="rect">
              <a:avLst/>
            </a:prstGeom>
          </p:spPr>
        </p:pic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F4F1AABF-BFE3-85F0-9466-D8D368136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49354" y="2053383"/>
              <a:ext cx="967404" cy="29919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1B02909A-79A4-2B89-ED09-AB74A1BDE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56710" y="2101495"/>
              <a:ext cx="1092906" cy="278382"/>
            </a:xfrm>
            <a:prstGeom prst="rect">
              <a:avLst/>
            </a:prstGeom>
          </p:spPr>
        </p:pic>
        <p:pic>
          <p:nvPicPr>
            <p:cNvPr id="25" name="Picture 24" descr="A close up of a letter&#10;&#10;Description automatically generated">
              <a:extLst>
                <a:ext uri="{FF2B5EF4-FFF2-40B4-BE49-F238E27FC236}">
                  <a16:creationId xmlns:a16="http://schemas.microsoft.com/office/drawing/2014/main" id="{27EE00D5-F45C-8E42-39FF-D8062560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49616" y="2070039"/>
              <a:ext cx="1016656" cy="309838"/>
            </a:xfrm>
            <a:prstGeom prst="rect">
              <a:avLst/>
            </a:prstGeom>
          </p:spPr>
        </p:pic>
        <p:pic>
          <p:nvPicPr>
            <p:cNvPr id="26" name="Picture 25" descr="A green arrow with black text&#10;&#10;Description automatically generated">
              <a:extLst>
                <a:ext uri="{FF2B5EF4-FFF2-40B4-BE49-F238E27FC236}">
                  <a16:creationId xmlns:a16="http://schemas.microsoft.com/office/drawing/2014/main" id="{70C89596-4323-2AEE-CBA9-5034BCC2B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30851" y="2030952"/>
              <a:ext cx="961901" cy="348925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BF77F90-E892-ABD0-25AE-254C4F00EC23}"/>
              </a:ext>
            </a:extLst>
          </p:cNvPr>
          <p:cNvSpPr/>
          <p:nvPr/>
        </p:nvSpPr>
        <p:spPr>
          <a:xfrm>
            <a:off x="8874915" y="5010909"/>
            <a:ext cx="5217837" cy="2243331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F061F19-BD4A-C075-797C-DBF6B8B3A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DA171C"/>
                </a:solidFill>
              </a:rPr>
              <a:t>Small changes </a:t>
            </a:r>
            <a:r>
              <a:rPr lang="en-US" dirty="0"/>
              <a:t>in </a:t>
            </a:r>
            <a:r>
              <a:rPr lang="en-US" b="1" dirty="0"/>
              <a:t>bar width, stroke width</a:t>
            </a:r>
            <a:r>
              <a:rPr lang="en-US" dirty="0"/>
              <a:t>, and </a:t>
            </a:r>
            <a:r>
              <a:rPr lang="en-US" b="1" dirty="0"/>
              <a:t>dot position </a:t>
            </a:r>
            <a:r>
              <a:rPr lang="en-US" dirty="0"/>
              <a:t>→ </a:t>
            </a:r>
            <a:r>
              <a:rPr lang="en-US" dirty="0">
                <a:solidFill>
                  <a:srgbClr val="DA171C"/>
                </a:solidFill>
              </a:rPr>
              <a:t>Big errors</a:t>
            </a:r>
            <a:endParaRPr lang="en-US" dirty="0"/>
          </a:p>
          <a:p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196260-F7AE-A594-9288-A5F72CA5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566" r="39344"/>
          <a:stretch/>
        </p:blipFill>
        <p:spPr>
          <a:xfrm>
            <a:off x="1946532" y="3461963"/>
            <a:ext cx="10737336" cy="3121717"/>
          </a:xfrm>
          <a:prstGeom prst="rect">
            <a:avLst/>
          </a:prstGeom>
        </p:spPr>
      </p:pic>
      <p:sp>
        <p:nvSpPr>
          <p:cNvPr id="8" name="标题 2">
            <a:extLst>
              <a:ext uri="{FF2B5EF4-FFF2-40B4-BE49-F238E27FC236}">
                <a16:creationId xmlns:a16="http://schemas.microsoft.com/office/drawing/2014/main" id="{4E9178C1-FCFC-707E-A4FC-0B600A22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200"/>
            <a:ext cx="12954000" cy="1422400"/>
          </a:xfrm>
        </p:spPr>
        <p:txBody>
          <a:bodyPr>
            <a:normAutofit fontScale="90000"/>
          </a:bodyPr>
          <a:lstStyle/>
          <a:p>
            <a:r>
              <a:rPr lang="en" altLang="zh-CN" dirty="0"/>
              <a:t>Results (OOD): </a:t>
            </a:r>
            <a:br>
              <a:rPr lang="en" altLang="zh-CN" dirty="0"/>
            </a:br>
            <a:r>
              <a:rPr lang="en-US" altLang="zh-CN" dirty="0"/>
              <a:t>CNN</a:t>
            </a:r>
            <a:r>
              <a:rPr lang="zh-CN" altLang="en-US" dirty="0"/>
              <a:t> </a:t>
            </a:r>
            <a:r>
              <a:rPr lang="en" altLang="zh-CN" dirty="0"/>
              <a:t>Robustness Collapses on Visual Parameter Shifts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1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0162AF7-BEAF-869F-3A26-744E90663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Even </a:t>
            </a:r>
            <a:r>
              <a:rPr lang="en-US" altLang="zh-CN" dirty="0">
                <a:solidFill>
                  <a:srgbClr val="DA171C"/>
                </a:solidFill>
              </a:rPr>
              <a:t>“irrelevant”</a:t>
            </a:r>
            <a:r>
              <a:rPr lang="en-US" altLang="zh-CN" dirty="0"/>
              <a:t> parameters (e.g., </a:t>
            </a:r>
            <a:r>
              <a:rPr lang="en-US" altLang="zh-CN" b="1" dirty="0"/>
              <a:t>title position</a:t>
            </a:r>
            <a:r>
              <a:rPr lang="en-US" altLang="zh-CN" dirty="0"/>
              <a:t>) affect </a:t>
            </a:r>
            <a:r>
              <a:rPr lang="en-SG" altLang="zh-CN" dirty="0"/>
              <a:t>graphic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</a:p>
          <a:p>
            <a:r>
              <a:rPr lang="en-US" altLang="zh-CN" b="1" dirty="0"/>
              <a:t>Background luminance </a:t>
            </a:r>
            <a:r>
              <a:rPr lang="en-US" altLang="zh-CN" dirty="0"/>
              <a:t>drops </a:t>
            </a:r>
            <a:r>
              <a:rPr lang="en-US" altLang="zh-CN" dirty="0">
                <a:solidFill>
                  <a:srgbClr val="C00000"/>
                </a:solidFill>
              </a:rPr>
              <a:t>sharply push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up prediction error</a:t>
            </a:r>
          </a:p>
          <a:p>
            <a:r>
              <a:rPr lang="en-US" altLang="zh-CN" dirty="0"/>
              <a:t>CNNs are</a:t>
            </a:r>
            <a:r>
              <a:rPr lang="zh-CN" altLang="en-US" dirty="0"/>
              <a:t> </a:t>
            </a:r>
            <a:r>
              <a:rPr lang="en-US" altLang="zh-CN" dirty="0"/>
              <a:t>relatively</a:t>
            </a:r>
            <a:r>
              <a:rPr lang="zh-CN" altLang="en-US" dirty="0"/>
              <a:t> </a:t>
            </a:r>
            <a:r>
              <a:rPr lang="en-US" altLang="zh-CN" dirty="0"/>
              <a:t>robust</a:t>
            </a:r>
            <a:r>
              <a:rPr lang="zh-CN" altLang="en-US" dirty="0"/>
              <a:t> </a:t>
            </a:r>
            <a:r>
              <a:rPr lang="en-US" altLang="zh-CN" dirty="0"/>
              <a:t>to changes of</a:t>
            </a:r>
            <a:r>
              <a:rPr lang="zh-CN" altLang="en-US" dirty="0"/>
              <a:t> </a:t>
            </a:r>
            <a:r>
              <a:rPr lang="en-US" altLang="zh-CN" b="1" dirty="0"/>
              <a:t>title</a:t>
            </a:r>
            <a:r>
              <a:rPr lang="zh-CN" altLang="en-US" b="1" dirty="0"/>
              <a:t> </a:t>
            </a:r>
            <a:r>
              <a:rPr lang="en-US" altLang="zh-CN" b="1" dirty="0"/>
              <a:t>font</a:t>
            </a:r>
            <a:r>
              <a:rPr lang="zh-CN" altLang="en-US" b="1" dirty="0"/>
              <a:t> </a:t>
            </a:r>
            <a:r>
              <a:rPr lang="en-US" altLang="zh-CN" b="1" dirty="0"/>
              <a:t>size</a:t>
            </a:r>
            <a:r>
              <a:rPr lang="en-US" altLang="zh-CN" dirty="0"/>
              <a:t>, </a:t>
            </a:r>
            <a:r>
              <a:rPr lang="en-US" altLang="zh-CN" b="1" dirty="0"/>
              <a:t>bar and stroke colors</a:t>
            </a:r>
            <a:endParaRPr 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306CBC-DDCF-138B-57DF-730CE1BDDD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58" r="80082" b="47408"/>
          <a:stretch/>
        </p:blipFill>
        <p:spPr>
          <a:xfrm>
            <a:off x="693489" y="4712207"/>
            <a:ext cx="2591331" cy="2294267"/>
          </a:xfrm>
          <a:prstGeom prst="rect">
            <a:avLst/>
          </a:prstGeom>
        </p:spPr>
      </p:pic>
      <p:sp>
        <p:nvSpPr>
          <p:cNvPr id="7" name="标题 2">
            <a:extLst>
              <a:ext uri="{FF2B5EF4-FFF2-40B4-BE49-F238E27FC236}">
                <a16:creationId xmlns:a16="http://schemas.microsoft.com/office/drawing/2014/main" id="{C56BA830-0036-F2F1-91D7-92AC9734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200"/>
            <a:ext cx="12954000" cy="1422400"/>
          </a:xfrm>
        </p:spPr>
        <p:txBody>
          <a:bodyPr>
            <a:normAutofit fontScale="90000"/>
          </a:bodyPr>
          <a:lstStyle/>
          <a:p>
            <a:r>
              <a:rPr lang="en" altLang="zh-CN" dirty="0"/>
              <a:t>Results (OOD): </a:t>
            </a:r>
            <a:br>
              <a:rPr lang="en" altLang="zh-CN" dirty="0"/>
            </a:br>
            <a:r>
              <a:rPr lang="en-US" altLang="zh-CN" dirty="0"/>
              <a:t>CNN</a:t>
            </a:r>
            <a:r>
              <a:rPr lang="zh-CN" altLang="en-US" dirty="0"/>
              <a:t> </a:t>
            </a:r>
            <a:r>
              <a:rPr lang="en" altLang="zh-CN" dirty="0"/>
              <a:t>Robustness Collapses on Visual Parameter Shifts</a:t>
            </a:r>
            <a:endParaRPr lang="en-US" dirty="0"/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5E8C42CB-BE5A-F82C-9924-D82647C7A9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23" t="6158" r="59959" b="47408"/>
          <a:stretch/>
        </p:blipFill>
        <p:spPr>
          <a:xfrm>
            <a:off x="3321789" y="4788199"/>
            <a:ext cx="2591331" cy="2294267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46881DA0-2A3D-8B51-9A14-1C6879E2C5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241" t="6158" r="39841" b="47408"/>
          <a:stretch/>
        </p:blipFill>
        <p:spPr>
          <a:xfrm>
            <a:off x="6057831" y="4797551"/>
            <a:ext cx="2591331" cy="2294267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9380A762-0EF7-0EB2-68C6-C0F3FEDBC1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468" t="6158" b="47408"/>
          <a:stretch/>
        </p:blipFill>
        <p:spPr>
          <a:xfrm>
            <a:off x="8727613" y="4788200"/>
            <a:ext cx="5143038" cy="22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CDD0CED-1D63-BC3E-A1BB-5AC9371CB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477108"/>
            <a:ext cx="13153373" cy="5657222"/>
          </a:xfrm>
        </p:spPr>
        <p:txBody>
          <a:bodyPr/>
          <a:lstStyle/>
          <a:p>
            <a:r>
              <a:rPr lang="en-US" altLang="zh-CN" dirty="0"/>
              <a:t>Humans</a:t>
            </a:r>
            <a:r>
              <a:rPr lang="zh-CN" altLang="en-US" dirty="0"/>
              <a:t> </a:t>
            </a:r>
            <a:r>
              <a:rPr lang="en-US" altLang="zh-CN" dirty="0"/>
              <a:t>are </a:t>
            </a:r>
            <a:r>
              <a:rPr lang="en-US" altLang="zh-CN" dirty="0">
                <a:solidFill>
                  <a:srgbClr val="DA171C"/>
                </a:solidFill>
              </a:rPr>
              <a:t>worse</a:t>
            </a:r>
            <a:r>
              <a:rPr lang="zh-CN" altLang="en-US" dirty="0">
                <a:solidFill>
                  <a:srgbClr val="DA171C"/>
                </a:solidFill>
              </a:rPr>
              <a:t> </a:t>
            </a:r>
            <a:r>
              <a:rPr lang="en-US" altLang="zh-CN" dirty="0">
                <a:solidFill>
                  <a:srgbClr val="DA171C"/>
                </a:solidFill>
              </a:rPr>
              <a:t>than</a:t>
            </a:r>
            <a:r>
              <a:rPr lang="zh-CN" altLang="en-US" dirty="0">
                <a:solidFill>
                  <a:srgbClr val="DA171C"/>
                </a:solidFill>
              </a:rPr>
              <a:t> </a:t>
            </a:r>
            <a:r>
              <a:rPr lang="en-US" altLang="zh-CN" dirty="0">
                <a:solidFill>
                  <a:srgbClr val="DA171C"/>
                </a:solidFill>
              </a:rPr>
              <a:t>CNNs in</a:t>
            </a:r>
            <a:r>
              <a:rPr lang="zh-CN" altLang="en-US" dirty="0">
                <a:solidFill>
                  <a:srgbClr val="DA171C"/>
                </a:solidFill>
              </a:rPr>
              <a:t> </a:t>
            </a:r>
            <a:r>
              <a:rPr lang="en-US" altLang="zh-CN" dirty="0">
                <a:solidFill>
                  <a:srgbClr val="DA171C"/>
                </a:solidFill>
              </a:rPr>
              <a:t>IID</a:t>
            </a:r>
            <a:r>
              <a:rPr lang="zh-CN" altLang="en-US" dirty="0">
                <a:solidFill>
                  <a:srgbClr val="DA171C"/>
                </a:solidFill>
              </a:rPr>
              <a:t> </a:t>
            </a:r>
            <a:r>
              <a:rPr lang="en-US" altLang="zh-CN" dirty="0">
                <a:solidFill>
                  <a:srgbClr val="DA171C"/>
                </a:solidFill>
              </a:rPr>
              <a:t>conditions </a:t>
            </a:r>
            <a:r>
              <a:rPr lang="en-US" altLang="zh-CN" dirty="0"/>
              <a:t>but </a:t>
            </a:r>
            <a:r>
              <a:rPr lang="en-US" altLang="zh-CN" dirty="0">
                <a:solidFill>
                  <a:srgbClr val="DA171C"/>
                </a:solidFill>
              </a:rPr>
              <a:t>more robust </a:t>
            </a:r>
            <a:r>
              <a:rPr lang="en-US" altLang="zh-CN" dirty="0"/>
              <a:t>under perturbations (</a:t>
            </a:r>
            <a:r>
              <a:rPr lang="en-US" altLang="zh-CN" dirty="0">
                <a:solidFill>
                  <a:srgbClr val="DA171C"/>
                </a:solidFill>
              </a:rPr>
              <a:t>OOD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Interview</a:t>
            </a:r>
            <a:r>
              <a:rPr lang="zh-CN" altLang="en-US" dirty="0"/>
              <a:t> </a:t>
            </a:r>
            <a:r>
              <a:rPr lang="en-US" altLang="zh-CN" dirty="0"/>
              <a:t>feedback: participants focus on </a:t>
            </a:r>
            <a:r>
              <a:rPr lang="en-US" altLang="zh-CN" dirty="0">
                <a:solidFill>
                  <a:srgbClr val="DA171C"/>
                </a:solidFill>
              </a:rPr>
              <a:t>target bars</a:t>
            </a:r>
            <a:r>
              <a:rPr lang="en-US" altLang="zh-CN" dirty="0"/>
              <a:t>; ignore </a:t>
            </a:r>
            <a:r>
              <a:rPr lang="en-US" altLang="zh-CN" dirty="0">
                <a:solidFill>
                  <a:srgbClr val="DA171C"/>
                </a:solidFill>
              </a:rPr>
              <a:t>nonessential styling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C638EE5-3791-F44A-DDC8-579F1277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Humans vs CNNs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00AC96-D806-8FE4-14E3-9DFC385792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9632" y="3404275"/>
            <a:ext cx="11186652" cy="4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0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7AD34C3-34B6-A03D-E937-C39971DAD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Grad-CAM saliency maps </a:t>
            </a:r>
            <a:r>
              <a:rPr lang="en-US" altLang="zh-CN" dirty="0">
                <a:solidFill>
                  <a:srgbClr val="DA171C"/>
                </a:solidFill>
              </a:rPr>
              <a:t>rarely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DA171C"/>
                </a:solidFill>
              </a:rPr>
              <a:t>highlight target bars</a:t>
            </a:r>
            <a:endParaRPr lang="en-US" altLang="zh-CN" dirty="0"/>
          </a:p>
          <a:p>
            <a:r>
              <a:rPr lang="en-US" altLang="zh-CN" dirty="0"/>
              <a:t>Model </a:t>
            </a:r>
            <a:r>
              <a:rPr lang="en-US" altLang="zh-CN" dirty="0">
                <a:solidFill>
                  <a:srgbClr val="DA171C"/>
                </a:solidFill>
              </a:rPr>
              <a:t>attention shifts noticeably </a:t>
            </a:r>
            <a:r>
              <a:rPr lang="en-US" altLang="zh-CN" dirty="0"/>
              <a:t>under minor perturbations of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C00000"/>
                </a:solidFill>
              </a:rPr>
              <a:t>bar width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7B6D09C-80D9-9D71-41ED-7CE10603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altLang="zh-CN" dirty="0"/>
              <a:t>Why Do CNNs Fail OOD? Attention on the Wrong Pixels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6E0532-1471-E761-68B2-0A42C46CDD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5581" y="2611899"/>
            <a:ext cx="9959237" cy="469896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F39D5D1-1535-0337-02F7-2747D54459B4}"/>
              </a:ext>
            </a:extLst>
          </p:cNvPr>
          <p:cNvSpPr>
            <a:spLocks noChangeAspect="1"/>
          </p:cNvSpPr>
          <p:nvPr/>
        </p:nvSpPr>
        <p:spPr>
          <a:xfrm>
            <a:off x="4114800" y="4224528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53808D-D51B-B620-282D-D692D6B15D94}"/>
              </a:ext>
            </a:extLst>
          </p:cNvPr>
          <p:cNvSpPr>
            <a:spLocks noChangeAspect="1"/>
          </p:cNvSpPr>
          <p:nvPr/>
        </p:nvSpPr>
        <p:spPr>
          <a:xfrm>
            <a:off x="4230624" y="4230624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A321C7-E710-F3BC-461B-DD3249F3664F}"/>
              </a:ext>
            </a:extLst>
          </p:cNvPr>
          <p:cNvSpPr>
            <a:spLocks noChangeAspect="1"/>
          </p:cNvSpPr>
          <p:nvPr/>
        </p:nvSpPr>
        <p:spPr>
          <a:xfrm>
            <a:off x="5327904" y="4255008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3B4FCC-E933-401A-D445-D3B2C0AA61B0}"/>
              </a:ext>
            </a:extLst>
          </p:cNvPr>
          <p:cNvSpPr>
            <a:spLocks noChangeAspect="1"/>
          </p:cNvSpPr>
          <p:nvPr/>
        </p:nvSpPr>
        <p:spPr>
          <a:xfrm>
            <a:off x="5907024" y="4297680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9331B7-DC62-F055-F45E-AEFF274FB23D}"/>
              </a:ext>
            </a:extLst>
          </p:cNvPr>
          <p:cNvSpPr>
            <a:spLocks noChangeAspect="1"/>
          </p:cNvSpPr>
          <p:nvPr/>
        </p:nvSpPr>
        <p:spPr>
          <a:xfrm>
            <a:off x="7339584" y="4255008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42D394-0A74-FA37-00A4-8FCBB200FBCB}"/>
              </a:ext>
            </a:extLst>
          </p:cNvPr>
          <p:cNvSpPr>
            <a:spLocks noChangeAspect="1"/>
          </p:cNvSpPr>
          <p:nvPr/>
        </p:nvSpPr>
        <p:spPr>
          <a:xfrm>
            <a:off x="8040624" y="4261104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EEF7D96-0690-3578-593A-16D0E4D6AD46}"/>
              </a:ext>
            </a:extLst>
          </p:cNvPr>
          <p:cNvSpPr>
            <a:spLocks noChangeAspect="1"/>
          </p:cNvSpPr>
          <p:nvPr/>
        </p:nvSpPr>
        <p:spPr>
          <a:xfrm>
            <a:off x="9137904" y="3858768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F41A70-0766-280A-BA84-1C9174B90445}"/>
              </a:ext>
            </a:extLst>
          </p:cNvPr>
          <p:cNvSpPr>
            <a:spLocks noChangeAspect="1"/>
          </p:cNvSpPr>
          <p:nvPr/>
        </p:nvSpPr>
        <p:spPr>
          <a:xfrm>
            <a:off x="9729216" y="3950208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7EC387-C08F-9E4E-BCB1-6892D3D06D60}"/>
              </a:ext>
            </a:extLst>
          </p:cNvPr>
          <p:cNvSpPr>
            <a:spLocks noChangeAspect="1"/>
          </p:cNvSpPr>
          <p:nvPr/>
        </p:nvSpPr>
        <p:spPr>
          <a:xfrm>
            <a:off x="11625072" y="3724656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2E67F2-1718-A899-7869-4AFE5C30432A}"/>
              </a:ext>
            </a:extLst>
          </p:cNvPr>
          <p:cNvSpPr>
            <a:spLocks noChangeAspect="1"/>
          </p:cNvSpPr>
          <p:nvPr/>
        </p:nvSpPr>
        <p:spPr>
          <a:xfrm>
            <a:off x="11631168" y="3950208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0E67AA-79DF-E889-1713-DFF61DFDD9EA}"/>
              </a:ext>
            </a:extLst>
          </p:cNvPr>
          <p:cNvSpPr>
            <a:spLocks noChangeAspect="1"/>
          </p:cNvSpPr>
          <p:nvPr/>
        </p:nvSpPr>
        <p:spPr>
          <a:xfrm>
            <a:off x="11631168" y="5888736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0E097C-DA01-C15D-5D48-884400DF9897}"/>
              </a:ext>
            </a:extLst>
          </p:cNvPr>
          <p:cNvSpPr>
            <a:spLocks noChangeAspect="1"/>
          </p:cNvSpPr>
          <p:nvPr/>
        </p:nvSpPr>
        <p:spPr>
          <a:xfrm>
            <a:off x="11637264" y="6114288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A69E3C-CB11-19F6-53EB-1266D027D553}"/>
              </a:ext>
            </a:extLst>
          </p:cNvPr>
          <p:cNvSpPr>
            <a:spLocks noChangeAspect="1"/>
          </p:cNvSpPr>
          <p:nvPr/>
        </p:nvSpPr>
        <p:spPr>
          <a:xfrm>
            <a:off x="9144000" y="6010656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02FBFA-3C9C-6C89-D5BB-8C84116934E2}"/>
              </a:ext>
            </a:extLst>
          </p:cNvPr>
          <p:cNvSpPr>
            <a:spLocks noChangeAspect="1"/>
          </p:cNvSpPr>
          <p:nvPr/>
        </p:nvSpPr>
        <p:spPr>
          <a:xfrm>
            <a:off x="9735312" y="6102096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E33B3D-654F-0AFF-07CD-56C08BFF7EE9}"/>
              </a:ext>
            </a:extLst>
          </p:cNvPr>
          <p:cNvSpPr>
            <a:spLocks noChangeAspect="1"/>
          </p:cNvSpPr>
          <p:nvPr/>
        </p:nvSpPr>
        <p:spPr>
          <a:xfrm>
            <a:off x="7333488" y="6394704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A14A86-B5EB-D292-D0B3-B3CF0595647C}"/>
              </a:ext>
            </a:extLst>
          </p:cNvPr>
          <p:cNvSpPr>
            <a:spLocks noChangeAspect="1"/>
          </p:cNvSpPr>
          <p:nvPr/>
        </p:nvSpPr>
        <p:spPr>
          <a:xfrm>
            <a:off x="8034528" y="6400800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8E677E-047C-B0C8-3BCA-56C75B8B090A}"/>
              </a:ext>
            </a:extLst>
          </p:cNvPr>
          <p:cNvSpPr>
            <a:spLocks noChangeAspect="1"/>
          </p:cNvSpPr>
          <p:nvPr/>
        </p:nvSpPr>
        <p:spPr>
          <a:xfrm>
            <a:off x="5321808" y="6431280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DEAEFD-E6A3-B992-F890-FE2CD8247D4B}"/>
              </a:ext>
            </a:extLst>
          </p:cNvPr>
          <p:cNvSpPr>
            <a:spLocks noChangeAspect="1"/>
          </p:cNvSpPr>
          <p:nvPr/>
        </p:nvSpPr>
        <p:spPr>
          <a:xfrm>
            <a:off x="5900928" y="6473952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D4C6EC-8DCD-AE33-591C-E2509E74EAA2}"/>
              </a:ext>
            </a:extLst>
          </p:cNvPr>
          <p:cNvSpPr>
            <a:spLocks noChangeAspect="1"/>
          </p:cNvSpPr>
          <p:nvPr/>
        </p:nvSpPr>
        <p:spPr>
          <a:xfrm>
            <a:off x="4108704" y="6400800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D4EFEB2-4CC8-E0B3-3EB2-323537B922EB}"/>
              </a:ext>
            </a:extLst>
          </p:cNvPr>
          <p:cNvSpPr>
            <a:spLocks noChangeAspect="1"/>
          </p:cNvSpPr>
          <p:nvPr/>
        </p:nvSpPr>
        <p:spPr>
          <a:xfrm>
            <a:off x="4224528" y="6406896"/>
            <a:ext cx="108000" cy="108000"/>
          </a:xfrm>
          <a:prstGeom prst="ellipse">
            <a:avLst/>
          </a:prstGeom>
          <a:solidFill>
            <a:srgbClr val="32323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6828749-E889-C54D-4A09-EC0967FC65F5}"/>
              </a:ext>
            </a:extLst>
          </p:cNvPr>
          <p:cNvSpPr/>
          <p:nvPr/>
        </p:nvSpPr>
        <p:spPr>
          <a:xfrm>
            <a:off x="2285086" y="2611899"/>
            <a:ext cx="2443682" cy="4698960"/>
          </a:xfrm>
          <a:prstGeom prst="roundRect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D636B3C-B9F2-DEE8-B00C-35083E6A8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108"/>
            <a:ext cx="12954000" cy="1682853"/>
          </a:xfrm>
        </p:spPr>
        <p:txBody>
          <a:bodyPr/>
          <a:lstStyle/>
          <a:p>
            <a:r>
              <a:rPr lang="en-US" dirty="0"/>
              <a:t>Add a target-bar mask channel (RGB-</a:t>
            </a:r>
            <a:r>
              <a:rPr lang="el-GR" dirty="0"/>
              <a:t>α) → </a:t>
            </a:r>
            <a:r>
              <a:rPr lang="en-US" dirty="0"/>
              <a:t>Better target localization, some robustness gains</a:t>
            </a:r>
          </a:p>
          <a:p>
            <a:r>
              <a:rPr lang="en-US" dirty="0"/>
              <a:t>Yet, still </a:t>
            </a:r>
            <a:r>
              <a:rPr lang="en-US" dirty="0">
                <a:solidFill>
                  <a:srgbClr val="DA171C"/>
                </a:solidFill>
              </a:rPr>
              <a:t>sensitive to shape</a:t>
            </a:r>
            <a:r>
              <a:rPr lang="en-US" altLang="zh-CN" dirty="0">
                <a:solidFill>
                  <a:srgbClr val="DA171C"/>
                </a:solidFill>
              </a:rPr>
              <a:t>-related</a:t>
            </a:r>
            <a:r>
              <a:rPr lang="zh-CN" altLang="en-US" dirty="0">
                <a:solidFill>
                  <a:srgbClr val="DA171C"/>
                </a:solidFill>
              </a:rPr>
              <a:t> </a:t>
            </a:r>
            <a:r>
              <a:rPr lang="en-US" altLang="zh-CN" dirty="0">
                <a:solidFill>
                  <a:srgbClr val="DA171C"/>
                </a:solidFill>
              </a:rPr>
              <a:t>visual</a:t>
            </a:r>
            <a:r>
              <a:rPr lang="zh-CN" altLang="en-US" dirty="0">
                <a:solidFill>
                  <a:srgbClr val="DA171C"/>
                </a:solidFill>
              </a:rPr>
              <a:t> </a:t>
            </a:r>
            <a:r>
              <a:rPr lang="en-US" altLang="zh-CN" dirty="0">
                <a:solidFill>
                  <a:srgbClr val="DA171C"/>
                </a:solidFill>
              </a:rPr>
              <a:t>parameters</a:t>
            </a:r>
            <a:r>
              <a:rPr lang="zh-CN" altLang="en-US" dirty="0">
                <a:solidFill>
                  <a:srgbClr val="DA171C"/>
                </a:solidFill>
              </a:rPr>
              <a:t> </a:t>
            </a:r>
            <a:r>
              <a:rPr lang="en-US" dirty="0"/>
              <a:t>like </a:t>
            </a:r>
            <a:r>
              <a:rPr lang="en-US" dirty="0">
                <a:solidFill>
                  <a:srgbClr val="C00000"/>
                </a:solidFill>
              </a:rPr>
              <a:t>bar and stroke width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1DC2842-3B5A-F423-6DA0-4DC6DFE0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CN" dirty="0"/>
              <a:t>Can We Fix It? Segmentation Masks</a:t>
            </a:r>
            <a:endParaRPr 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894B87B-1DBC-4050-5982-A5D607DFE538}"/>
              </a:ext>
            </a:extLst>
          </p:cNvPr>
          <p:cNvGrpSpPr/>
          <p:nvPr/>
        </p:nvGrpSpPr>
        <p:grpSpPr>
          <a:xfrm>
            <a:off x="819562" y="3354726"/>
            <a:ext cx="5784141" cy="3796702"/>
            <a:chOff x="996696" y="2986873"/>
            <a:chExt cx="6318504" cy="4147457"/>
          </a:xfrm>
        </p:grpSpPr>
        <p:cxnSp>
          <p:nvCxnSpPr>
            <p:cNvPr id="11" name="肘形连接符 10">
              <a:extLst>
                <a:ext uri="{FF2B5EF4-FFF2-40B4-BE49-F238E27FC236}">
                  <a16:creationId xmlns:a16="http://schemas.microsoft.com/office/drawing/2014/main" id="{71F6FF0F-7B59-8749-3BB1-610B213A0F2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5251549" y="3555454"/>
              <a:ext cx="680498" cy="735801"/>
            </a:xfrm>
            <a:prstGeom prst="bent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肘形连接符 9">
              <a:extLst>
                <a:ext uri="{FF2B5EF4-FFF2-40B4-BE49-F238E27FC236}">
                  <a16:creationId xmlns:a16="http://schemas.microsoft.com/office/drawing/2014/main" id="{6587FFD9-A654-DFF4-A2DD-9C05AAD06085}"/>
                </a:ext>
              </a:extLst>
            </p:cNvPr>
            <p:cNvCxnSpPr>
              <a:stCxn id="6" idx="1"/>
            </p:cNvCxnSpPr>
            <p:nvPr/>
          </p:nvCxnSpPr>
          <p:spPr>
            <a:xfrm rot="10800000" flipV="1">
              <a:off x="2320417" y="3531754"/>
              <a:ext cx="680498" cy="735801"/>
            </a:xfrm>
            <a:prstGeom prst="bent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EABA2E3-EFA3-3F3F-F236-F9117957F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6696" y="4114800"/>
              <a:ext cx="6318504" cy="301953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725FA32-9314-12B1-5666-020DCC520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00915" y="2986873"/>
              <a:ext cx="2209913" cy="1089764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06F1058E-F01E-3A83-4765-1036455856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4809" y="3175458"/>
            <a:ext cx="6866573" cy="4155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18B0A0-F644-D4BE-CD97-BEF5F33E0AD2}"/>
              </a:ext>
            </a:extLst>
          </p:cNvPr>
          <p:cNvSpPr/>
          <p:nvPr/>
        </p:nvSpPr>
        <p:spPr>
          <a:xfrm>
            <a:off x="6724809" y="3965103"/>
            <a:ext cx="3443319" cy="3341210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3DD54C-80C5-1B0A-E00D-9D7EF4A359C6}"/>
              </a:ext>
            </a:extLst>
          </p:cNvPr>
          <p:cNvSpPr/>
          <p:nvPr/>
        </p:nvSpPr>
        <p:spPr>
          <a:xfrm>
            <a:off x="1826228" y="3471461"/>
            <a:ext cx="3611403" cy="915802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6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BF53165-031E-8F38-9EBE-9D24D049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108"/>
            <a:ext cx="13579258" cy="5657222"/>
          </a:xfrm>
        </p:spPr>
        <p:txBody>
          <a:bodyPr/>
          <a:lstStyle/>
          <a:p>
            <a:r>
              <a:rPr lang="en-US" altLang="zh-CN" dirty="0">
                <a:solidFill>
                  <a:schemeClr val="bg2"/>
                </a:solidFill>
              </a:rPr>
              <a:t>Performance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improves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>
                <a:solidFill>
                  <a:schemeClr val="bg2"/>
                </a:solidFill>
              </a:rPr>
              <a:t>on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those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perturbations seen at train time</a:t>
            </a:r>
          </a:p>
          <a:p>
            <a:r>
              <a:rPr lang="en-US" dirty="0"/>
              <a:t>Generalization to </a:t>
            </a:r>
            <a:r>
              <a:rPr lang="en-US" dirty="0">
                <a:solidFill>
                  <a:srgbClr val="DA171C"/>
                </a:solidFill>
              </a:rPr>
              <a:t>unseen</a:t>
            </a:r>
            <a:r>
              <a:rPr lang="en-US" dirty="0"/>
              <a:t> perturbations </a:t>
            </a:r>
            <a:r>
              <a:rPr lang="en-US" dirty="0">
                <a:solidFill>
                  <a:srgbClr val="DA171C"/>
                </a:solidFill>
              </a:rPr>
              <a:t>remains weak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E3A1A77-BF77-2150-ED80-AE88339E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Does Data Augmentation Solve It?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695588-F90A-E44F-96B1-0C155CAC6A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0219" y="3324553"/>
            <a:ext cx="9226022" cy="3690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180032-CD2E-34E8-C285-89806995BA0C}"/>
              </a:ext>
            </a:extLst>
          </p:cNvPr>
          <p:cNvSpPr txBox="1"/>
          <p:nvPr/>
        </p:nvSpPr>
        <p:spPr>
          <a:xfrm>
            <a:off x="5352288" y="7015101"/>
            <a:ext cx="2999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2"/>
                </a:solidFill>
              </a:rPr>
              <a:t>Training</a:t>
            </a:r>
            <a:r>
              <a:rPr lang="zh-CN" altLang="en-US" sz="1500" dirty="0">
                <a:solidFill>
                  <a:schemeClr val="bg2"/>
                </a:solidFill>
              </a:rPr>
              <a:t> </a:t>
            </a:r>
            <a:r>
              <a:rPr lang="en-US" altLang="zh-CN" sz="1500" dirty="0">
                <a:solidFill>
                  <a:schemeClr val="bg2"/>
                </a:solidFill>
              </a:rPr>
              <a:t>Samples</a:t>
            </a:r>
            <a:endParaRPr lang="en-US" sz="15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17C8B-523C-08FD-60E7-74CB2FD0301F}"/>
              </a:ext>
            </a:extLst>
          </p:cNvPr>
          <p:cNvSpPr txBox="1"/>
          <p:nvPr/>
        </p:nvSpPr>
        <p:spPr>
          <a:xfrm>
            <a:off x="219594" y="4570605"/>
            <a:ext cx="2999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2"/>
                </a:solidFill>
              </a:rPr>
              <a:t>Testing</a:t>
            </a:r>
            <a:r>
              <a:rPr lang="zh-CN" altLang="en-US" sz="1500" dirty="0">
                <a:solidFill>
                  <a:schemeClr val="bg2"/>
                </a:solidFill>
              </a:rPr>
              <a:t> </a:t>
            </a:r>
            <a:r>
              <a:rPr lang="en-US" altLang="zh-CN" sz="1500" dirty="0">
                <a:solidFill>
                  <a:schemeClr val="bg2"/>
                </a:solidFill>
              </a:rPr>
              <a:t>Conditions</a:t>
            </a:r>
            <a:endParaRPr lang="en-US" sz="15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6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CD15899-107C-BDC0-7993-B98976D0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107"/>
            <a:ext cx="12957176" cy="5810798"/>
          </a:xfrm>
        </p:spPr>
        <p:txBody>
          <a:bodyPr/>
          <a:lstStyle/>
          <a:p>
            <a:r>
              <a:rPr lang="en-US" altLang="zh-CN" sz="2800" dirty="0">
                <a:solidFill>
                  <a:schemeClr val="bg2"/>
                </a:solidFill>
              </a:rPr>
              <a:t>S</a:t>
            </a:r>
            <a:r>
              <a:rPr lang="en" altLang="zh-CN" sz="2800" dirty="0">
                <a:solidFill>
                  <a:schemeClr val="bg2"/>
                </a:solidFill>
              </a:rPr>
              <a:t>mall</a:t>
            </a:r>
            <a:r>
              <a:rPr lang="zh-CN" altLang="en-US" sz="2800" dirty="0">
                <a:solidFill>
                  <a:schemeClr val="bg2"/>
                </a:solidFill>
              </a:rPr>
              <a:t> </a:t>
            </a:r>
            <a:r>
              <a:rPr lang="en-US" altLang="zh-CN" sz="2800" dirty="0">
                <a:solidFill>
                  <a:schemeClr val="bg2"/>
                </a:solidFill>
              </a:rPr>
              <a:t>and</a:t>
            </a:r>
            <a:r>
              <a:rPr lang="en" altLang="zh-CN" sz="2800" dirty="0">
                <a:solidFill>
                  <a:schemeClr val="bg2"/>
                </a:solidFill>
              </a:rPr>
              <a:t> unseen shifts</a:t>
            </a:r>
            <a:r>
              <a:rPr lang="zh-CN" altLang="en-US" sz="2800" dirty="0">
                <a:solidFill>
                  <a:schemeClr val="bg2"/>
                </a:solidFill>
              </a:rPr>
              <a:t> </a:t>
            </a:r>
            <a:r>
              <a:rPr lang="en-US" altLang="zh-CN" sz="2800" dirty="0">
                <a:solidFill>
                  <a:schemeClr val="bg2"/>
                </a:solidFill>
              </a:rPr>
              <a:t>of</a:t>
            </a:r>
            <a:r>
              <a:rPr lang="zh-CN" altLang="en-US" sz="2800" dirty="0">
                <a:solidFill>
                  <a:schemeClr val="bg2"/>
                </a:solidFill>
              </a:rPr>
              <a:t> </a:t>
            </a:r>
            <a:r>
              <a:rPr lang="en-US" altLang="zh-CN" sz="2800" dirty="0">
                <a:solidFill>
                  <a:schemeClr val="bg2"/>
                </a:solidFill>
              </a:rPr>
              <a:t>visual</a:t>
            </a:r>
            <a:r>
              <a:rPr lang="zh-CN" altLang="en-US" sz="2800" dirty="0">
                <a:solidFill>
                  <a:schemeClr val="bg2"/>
                </a:solidFill>
              </a:rPr>
              <a:t> </a:t>
            </a:r>
            <a:r>
              <a:rPr lang="en-US" altLang="zh-CN" sz="2800" dirty="0">
                <a:solidFill>
                  <a:schemeClr val="bg2"/>
                </a:solidFill>
              </a:rPr>
              <a:t>parameters</a:t>
            </a:r>
            <a:r>
              <a:rPr lang="en" altLang="zh-CN" sz="2800" dirty="0">
                <a:solidFill>
                  <a:schemeClr val="bg2"/>
                </a:solidFill>
              </a:rPr>
              <a:t> break</a:t>
            </a:r>
            <a:r>
              <a:rPr lang="zh-CN" altLang="en-US" sz="2800" dirty="0">
                <a:solidFill>
                  <a:schemeClr val="bg2"/>
                </a:solidFill>
              </a:rPr>
              <a:t> </a:t>
            </a:r>
            <a:r>
              <a:rPr lang="en-US" altLang="zh-CN" sz="2800" dirty="0">
                <a:solidFill>
                  <a:schemeClr val="bg2"/>
                </a:solidFill>
              </a:rPr>
              <a:t>CNNs’</a:t>
            </a:r>
            <a:r>
              <a:rPr lang="zh-CN" altLang="en-US" sz="2800" dirty="0">
                <a:solidFill>
                  <a:schemeClr val="bg2"/>
                </a:solidFill>
              </a:rPr>
              <a:t> </a:t>
            </a:r>
            <a:r>
              <a:rPr lang="en-US" altLang="zh-CN" sz="2800" dirty="0">
                <a:solidFill>
                  <a:schemeClr val="bg2"/>
                </a:solidFill>
              </a:rPr>
              <a:t>graphical</a:t>
            </a:r>
            <a:r>
              <a:rPr lang="zh-CN" altLang="en-US" sz="2800" dirty="0">
                <a:solidFill>
                  <a:schemeClr val="bg2"/>
                </a:solidFill>
              </a:rPr>
              <a:t> </a:t>
            </a:r>
            <a:r>
              <a:rPr lang="en-US" altLang="zh-CN" sz="2800" dirty="0">
                <a:solidFill>
                  <a:schemeClr val="bg2"/>
                </a:solidFill>
              </a:rPr>
              <a:t>perception</a:t>
            </a:r>
            <a:r>
              <a:rPr lang="en" altLang="zh-CN" sz="2800" dirty="0">
                <a:solidFill>
                  <a:schemeClr val="bg2"/>
                </a:solidFill>
              </a:rPr>
              <a:t> performance</a:t>
            </a:r>
          </a:p>
          <a:p>
            <a:pPr marL="0" indent="0">
              <a:buNone/>
            </a:pPr>
            <a:endParaRPr lang="en" altLang="zh-CN" sz="2800" dirty="0">
              <a:solidFill>
                <a:schemeClr val="bg2"/>
              </a:solidFill>
            </a:endParaRPr>
          </a:p>
          <a:p>
            <a:endParaRPr lang="en" altLang="zh-CN" sz="2800" dirty="0">
              <a:solidFill>
                <a:schemeClr val="bg2"/>
              </a:solidFill>
            </a:endParaRPr>
          </a:p>
          <a:p>
            <a:r>
              <a:rPr lang="en" altLang="zh-CN" sz="2800" dirty="0">
                <a:solidFill>
                  <a:schemeClr val="bg2"/>
                </a:solidFill>
              </a:rPr>
              <a:t>CNNs still fail to see charts like humans</a:t>
            </a:r>
          </a:p>
          <a:p>
            <a:pPr lvl="1"/>
            <a:endParaRPr lang="en" altLang="zh-CN" sz="2400" dirty="0"/>
          </a:p>
          <a:p>
            <a:pPr>
              <a:spcBef>
                <a:spcPts val="1200"/>
              </a:spcBef>
            </a:pPr>
            <a:endParaRPr lang="en" altLang="zh-CN" sz="2800" dirty="0"/>
          </a:p>
          <a:p>
            <a:pPr>
              <a:spcBef>
                <a:spcPts val="1200"/>
              </a:spcBef>
            </a:pPr>
            <a:r>
              <a:rPr lang="en-US" altLang="zh-CN" sz="2800" dirty="0">
                <a:solidFill>
                  <a:srgbClr val="C00000"/>
                </a:solidFill>
              </a:rPr>
              <a:t>S</a:t>
            </a:r>
            <a:r>
              <a:rPr lang="en" altLang="zh-CN" sz="2800" dirty="0" err="1">
                <a:solidFill>
                  <a:srgbClr val="C00000"/>
                </a:solidFill>
              </a:rPr>
              <a:t>imple</a:t>
            </a:r>
            <a:r>
              <a:rPr lang="en" altLang="zh-CN" sz="2800" dirty="0">
                <a:solidFill>
                  <a:srgbClr val="C00000"/>
                </a:solidFill>
              </a:rPr>
              <a:t> target masks </a:t>
            </a:r>
            <a:r>
              <a:rPr lang="en-US" altLang="zh-CN" sz="2800" dirty="0">
                <a:solidFill>
                  <a:schemeClr val="bg2"/>
                </a:solidFill>
              </a:rPr>
              <a:t>and</a:t>
            </a:r>
            <a:r>
              <a:rPr lang="zh-CN" altLang="en-US" sz="2800" dirty="0">
                <a:solidFill>
                  <a:schemeClr val="bg2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dataset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augmentation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" altLang="zh-CN" sz="2800" dirty="0"/>
              <a:t>aren’t enough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enhancing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generalization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CNNs</a:t>
            </a:r>
            <a:endParaRPr lang="en" altLang="zh-CN" sz="2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F846CE1-4DD2-3195-2E5A-CA8DF4AC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Take-Home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C838A-4423-8FF6-997B-F4D0012A0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6CECC9E-A41D-231D-2FE5-157E7E802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107"/>
            <a:ext cx="12957176" cy="5810798"/>
          </a:xfrm>
        </p:spPr>
        <p:txBody>
          <a:bodyPr/>
          <a:lstStyle/>
          <a:p>
            <a:pPr lvl="1"/>
            <a:endParaRPr lang="en" altLang="zh-CN" sz="2400" dirty="0"/>
          </a:p>
          <a:p>
            <a:pPr lvl="1"/>
            <a:endParaRPr lang="en" altLang="zh-CN" sz="2400" dirty="0"/>
          </a:p>
          <a:p>
            <a:pPr lvl="1"/>
            <a:endParaRPr lang="en" altLang="zh-CN" sz="2400" dirty="0"/>
          </a:p>
          <a:p>
            <a:pPr lvl="1"/>
            <a:endParaRPr lang="en" altLang="zh-CN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FF04414-D92B-C3F9-F872-B2EAD777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Benchmarking</a:t>
            </a:r>
            <a:r>
              <a:rPr lang="zh-CN" altLang="en-US" dirty="0"/>
              <a:t> </a:t>
            </a:r>
            <a:r>
              <a:rPr lang="en-US" altLang="zh-CN" dirty="0"/>
              <a:t>AI4Vis!</a:t>
            </a:r>
            <a:endParaRPr lang="en-US" dirty="0"/>
          </a:p>
        </p:txBody>
      </p:sp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BE79A9D9-F69A-3664-BFED-7E5642C1A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4" r="5395"/>
          <a:stretch/>
        </p:blipFill>
        <p:spPr>
          <a:xfrm>
            <a:off x="1072896" y="1207991"/>
            <a:ext cx="4352544" cy="5544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A40EF-679F-6DA9-03D1-76E9BBEE9E4E}"/>
              </a:ext>
            </a:extLst>
          </p:cNvPr>
          <p:cNvSpPr txBox="1"/>
          <p:nvPr/>
        </p:nvSpPr>
        <p:spPr>
          <a:xfrm>
            <a:off x="1828800" y="6812954"/>
            <a:ext cx="2657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/>
                </a:solidFill>
              </a:rPr>
              <a:t>Latest</a:t>
            </a:r>
            <a:r>
              <a:rPr lang="zh-CN" altLang="en-US" sz="2400" dirty="0">
                <a:solidFill>
                  <a:schemeClr val="bg2"/>
                </a:solidFill>
              </a:rPr>
              <a:t> </a:t>
            </a:r>
            <a:r>
              <a:rPr lang="en-US" altLang="zh-CN" sz="2400" dirty="0">
                <a:solidFill>
                  <a:schemeClr val="bg2"/>
                </a:solidFill>
              </a:rPr>
              <a:t>AI</a:t>
            </a:r>
            <a:r>
              <a:rPr lang="zh-CN" altLang="en-US" sz="2400" dirty="0">
                <a:solidFill>
                  <a:schemeClr val="bg2"/>
                </a:solidFill>
              </a:rPr>
              <a:t> </a:t>
            </a:r>
            <a:r>
              <a:rPr lang="en-US" altLang="zh-CN" sz="2400" dirty="0">
                <a:solidFill>
                  <a:schemeClr val="bg2"/>
                </a:solidFill>
              </a:rPr>
              <a:t>Models</a:t>
            </a:r>
            <a:endParaRPr lang="en" altLang="zh-CN" sz="24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AD08B-77B7-2CEC-4890-4E0564F135D6}"/>
              </a:ext>
            </a:extLst>
          </p:cNvPr>
          <p:cNvSpPr txBox="1"/>
          <p:nvPr/>
        </p:nvSpPr>
        <p:spPr>
          <a:xfrm>
            <a:off x="8211312" y="6798388"/>
            <a:ext cx="4480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/>
                </a:solidFill>
              </a:rPr>
              <a:t>Different</a:t>
            </a:r>
            <a:r>
              <a:rPr lang="zh-CN" altLang="en-US" sz="2400" dirty="0">
                <a:solidFill>
                  <a:schemeClr val="bg2"/>
                </a:solidFill>
              </a:rPr>
              <a:t> </a:t>
            </a:r>
            <a:r>
              <a:rPr lang="en-US" altLang="zh-CN" sz="2400" dirty="0">
                <a:solidFill>
                  <a:schemeClr val="bg2"/>
                </a:solidFill>
              </a:rPr>
              <a:t>Visualization</a:t>
            </a:r>
            <a:r>
              <a:rPr lang="zh-CN" altLang="en-US" sz="2400" dirty="0">
                <a:solidFill>
                  <a:schemeClr val="bg2"/>
                </a:solidFill>
              </a:rPr>
              <a:t> </a:t>
            </a:r>
            <a:r>
              <a:rPr lang="en-US" altLang="zh-CN" sz="2400" dirty="0">
                <a:solidFill>
                  <a:schemeClr val="bg2"/>
                </a:solidFill>
              </a:rPr>
              <a:t>Tasks</a:t>
            </a:r>
            <a:endParaRPr lang="en" altLang="zh-CN" sz="24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A close-up of a newspaper&#10;&#10;Description automatically generated">
            <a:extLst>
              <a:ext uri="{FF2B5EF4-FFF2-40B4-BE49-F238E27FC236}">
                <a16:creationId xmlns:a16="http://schemas.microsoft.com/office/drawing/2014/main" id="{592EAB4D-88AF-7262-3074-537698C5C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330" y="1351653"/>
            <a:ext cx="4228565" cy="5400840"/>
          </a:xfrm>
          <a:prstGeom prst="rect">
            <a:avLst/>
          </a:prstGeom>
        </p:spPr>
      </p:pic>
      <p:pic>
        <p:nvPicPr>
          <p:cNvPr id="11" name="Picture 10" descr="A screenshot of a web page&#10;&#10;Description automatically generated">
            <a:extLst>
              <a:ext uri="{FF2B5EF4-FFF2-40B4-BE49-F238E27FC236}">
                <a16:creationId xmlns:a16="http://schemas.microsoft.com/office/drawing/2014/main" id="{8737C05E-054B-0F0E-68FD-5C18323BC4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16"/>
          <a:stretch/>
        </p:blipFill>
        <p:spPr>
          <a:xfrm>
            <a:off x="10337852" y="1397476"/>
            <a:ext cx="4142334" cy="52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6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8010F2-7583-2397-0852-426D7CCF8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108"/>
            <a:ext cx="14046200" cy="5657222"/>
          </a:xfrm>
        </p:spPr>
        <p:txBody>
          <a:bodyPr/>
          <a:lstStyle/>
          <a:p>
            <a:r>
              <a:rPr lang="cs-CZ" dirty="0" err="1"/>
              <a:t>Convolutional</a:t>
            </a:r>
            <a:r>
              <a:rPr lang="cs-CZ" dirty="0"/>
              <a:t> </a:t>
            </a:r>
            <a:r>
              <a:rPr lang="cs-CZ" dirty="0" err="1"/>
              <a:t>Neural</a:t>
            </a:r>
            <a:r>
              <a:rPr lang="cs-CZ" dirty="0"/>
              <a:t> Network</a:t>
            </a:r>
            <a:r>
              <a:rPr lang="en-US" altLang="zh-CN" dirty="0"/>
              <a:t>s</a:t>
            </a:r>
            <a:r>
              <a:rPr lang="cs-CZ" dirty="0"/>
              <a:t> (</a:t>
            </a:r>
            <a:r>
              <a:rPr lang="cs-CZ" dirty="0">
                <a:solidFill>
                  <a:schemeClr val="bg2"/>
                </a:solidFill>
              </a:rPr>
              <a:t>CNN</a:t>
            </a:r>
            <a:r>
              <a:rPr lang="en-US" altLang="zh-CN" dirty="0">
                <a:solidFill>
                  <a:schemeClr val="bg2"/>
                </a:solidFill>
              </a:rPr>
              <a:t>s</a:t>
            </a:r>
            <a:r>
              <a:rPr lang="cs-CZ" dirty="0"/>
              <a:t>)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widely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visualization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  <a:endParaRPr lang="cs-CZ" dirty="0"/>
          </a:p>
          <a:p>
            <a:endParaRPr lang="en" altLang="zh-CN" dirty="0"/>
          </a:p>
          <a:p>
            <a:endParaRPr lang="en" altLang="zh-CN" dirty="0"/>
          </a:p>
          <a:p>
            <a:endParaRPr lang="en" altLang="zh-CN" dirty="0"/>
          </a:p>
          <a:p>
            <a:endParaRPr lang="en" altLang="zh-CN" dirty="0"/>
          </a:p>
          <a:p>
            <a:endParaRPr lang="en" altLang="zh-CN" dirty="0"/>
          </a:p>
          <a:p>
            <a:pPr marL="0" indent="0">
              <a:buNone/>
            </a:pPr>
            <a:endParaRPr lang="en" altLang="zh-CN" dirty="0"/>
          </a:p>
          <a:p>
            <a:endParaRPr lang="en" altLang="zh-CN" sz="1200" dirty="0"/>
          </a:p>
          <a:p>
            <a:r>
              <a:rPr lang="en" altLang="zh-CN" dirty="0"/>
              <a:t>But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remains</a:t>
            </a:r>
            <a:r>
              <a:rPr lang="zh-CN" altLang="en-US" dirty="0"/>
              <a:t> </a:t>
            </a:r>
            <a:r>
              <a:rPr lang="en-US" altLang="zh-CN" dirty="0"/>
              <a:t>underexplored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CNNs’</a:t>
            </a:r>
            <a:r>
              <a:rPr lang="zh-CN" altLang="en-US" dirty="0"/>
              <a:t> </a:t>
            </a:r>
            <a:r>
              <a:rPr lang="en-US" altLang="zh-CN" dirty="0"/>
              <a:t>graphical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generalizes</a:t>
            </a:r>
            <a:r>
              <a:rPr lang="en" altLang="zh-CN" dirty="0"/>
              <a:t> across </a:t>
            </a:r>
            <a:r>
              <a:rPr lang="en-US" altLang="zh-CN" dirty="0">
                <a:solidFill>
                  <a:srgbClr val="DA171C"/>
                </a:solidFill>
              </a:rPr>
              <a:t>visualization</a:t>
            </a:r>
            <a:r>
              <a:rPr lang="en" altLang="zh-CN" dirty="0">
                <a:solidFill>
                  <a:srgbClr val="DA171C"/>
                </a:solidFill>
              </a:rPr>
              <a:t> design variations</a:t>
            </a:r>
            <a:endParaRPr lang="en" altLang="zh-CN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F27B1C-E179-876C-2AFC-73AE07C3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Background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8DF739A-B0FD-CDCA-3EB0-80E6A69F868C}"/>
              </a:ext>
            </a:extLst>
          </p:cNvPr>
          <p:cNvSpPr txBox="1"/>
          <p:nvPr/>
        </p:nvSpPr>
        <p:spPr>
          <a:xfrm>
            <a:off x="838201" y="5664951"/>
            <a:ext cx="3833882" cy="40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55555"/>
                </a:solidFill>
              </a:rPr>
              <a:t>Chart Question Answering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B7D1054-2FF2-7BAF-A52C-0C3DEBFFF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747" y="2719584"/>
            <a:ext cx="3164270" cy="281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3661FA-FA04-BA0B-716E-91DE7FEF3220}"/>
              </a:ext>
            </a:extLst>
          </p:cNvPr>
          <p:cNvSpPr txBox="1"/>
          <p:nvPr/>
        </p:nvSpPr>
        <p:spPr>
          <a:xfrm>
            <a:off x="5422748" y="5664951"/>
            <a:ext cx="3164270" cy="40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55555"/>
                </a:solidFill>
              </a:rPr>
              <a:t>Automated Chart Design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380E181-CDED-6319-DF53-97148F960413}"/>
              </a:ext>
            </a:extLst>
          </p:cNvPr>
          <p:cNvSpPr txBox="1"/>
          <p:nvPr/>
        </p:nvSpPr>
        <p:spPr>
          <a:xfrm>
            <a:off x="9337682" y="5664951"/>
            <a:ext cx="4454517" cy="40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55555"/>
                </a:solidFill>
              </a:rPr>
              <a:t>Chart Captioning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8B4D6E5-6B46-2FE4-4A1A-2A720EE0E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719584"/>
            <a:ext cx="3833882" cy="281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29DDB25-7ECD-8893-EEE4-9ED932C46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682" y="2719583"/>
            <a:ext cx="4454518" cy="281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664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>
            <a:extLst>
              <a:ext uri="{FF2B5EF4-FFF2-40B4-BE49-F238E27FC236}">
                <a16:creationId xmlns:a16="http://schemas.microsoft.com/office/drawing/2014/main" id="{13506D70-6352-24CE-93F6-07CBBAD09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068" y="3391568"/>
            <a:ext cx="12683247" cy="1153855"/>
          </a:xfrm>
        </p:spPr>
        <p:txBody>
          <a:bodyPr/>
          <a:lstStyle/>
          <a:p>
            <a:r>
              <a:rPr lang="cs-CZ" sz="2800" b="1" dirty="0"/>
              <a:t>Project </a:t>
            </a:r>
            <a:r>
              <a:rPr lang="cs-CZ" sz="2800" b="1" dirty="0" err="1"/>
              <a:t>Page</a:t>
            </a:r>
            <a:r>
              <a:rPr lang="cs-CZ" sz="2800" dirty="0"/>
              <a:t>: https://</a:t>
            </a:r>
            <a:r>
              <a:rPr lang="cs-CZ" sz="2800" dirty="0" err="1"/>
              <a:t>www.yunhaiwang.net</a:t>
            </a:r>
            <a:r>
              <a:rPr lang="cs-CZ" sz="2800" dirty="0"/>
              <a:t>/tvcg2024/</a:t>
            </a:r>
            <a:r>
              <a:rPr lang="cs-CZ" sz="2800" dirty="0" err="1"/>
              <a:t>CNN_Generalization</a:t>
            </a:r>
            <a:endParaRPr lang="cs-CZ" sz="2800" dirty="0"/>
          </a:p>
          <a:p>
            <a:r>
              <a:rPr lang="cs-CZ" sz="2800" b="1" dirty="0" err="1"/>
              <a:t>Code</a:t>
            </a:r>
            <a:r>
              <a:rPr lang="cs-CZ" sz="2800" b="1" dirty="0"/>
              <a:t> &amp; Data</a:t>
            </a:r>
            <a:r>
              <a:rPr lang="cs-CZ" sz="2800" dirty="0"/>
              <a:t>: https://</a:t>
            </a:r>
            <a:r>
              <a:rPr lang="cs-CZ" sz="2800" dirty="0" err="1"/>
              <a:t>github.com</a:t>
            </a:r>
            <a:r>
              <a:rPr lang="cs-CZ" sz="2800" dirty="0"/>
              <a:t>/</a:t>
            </a:r>
            <a:r>
              <a:rPr lang="cs-CZ" sz="2800" dirty="0" err="1"/>
              <a:t>Ideas-Laboratory</a:t>
            </a:r>
            <a:r>
              <a:rPr lang="cs-CZ" sz="2800" dirty="0"/>
              <a:t>/</a:t>
            </a:r>
            <a:r>
              <a:rPr lang="cs-CZ" sz="2800" dirty="0" err="1"/>
              <a:t>Graphical-Perception</a:t>
            </a:r>
            <a:endParaRPr lang="cs-CZ" sz="2800" dirty="0"/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D00C949-D739-DC10-6BF9-485FB1E51B7E}"/>
              </a:ext>
            </a:extLst>
          </p:cNvPr>
          <p:cNvSpPr txBox="1">
            <a:spLocks/>
          </p:cNvSpPr>
          <p:nvPr/>
        </p:nvSpPr>
        <p:spPr>
          <a:xfrm>
            <a:off x="1256612" y="46821"/>
            <a:ext cx="12683247" cy="177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8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D8462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D8462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D8462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D8462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FFC22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FFC22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FFC22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FFC2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5000" b="1" dirty="0" err="1"/>
              <a:t>Generalization</a:t>
            </a:r>
            <a:r>
              <a:rPr lang="cs-CZ" sz="5000" b="1" dirty="0"/>
              <a:t> </a:t>
            </a:r>
            <a:r>
              <a:rPr lang="cs-CZ" sz="5000" b="1" dirty="0" err="1"/>
              <a:t>of</a:t>
            </a:r>
            <a:r>
              <a:rPr lang="cs-CZ" sz="5000" b="1" dirty="0"/>
              <a:t> </a:t>
            </a:r>
            <a:r>
              <a:rPr lang="cs-CZ" sz="5000" b="1" dirty="0" err="1"/>
              <a:t>CNNs</a:t>
            </a:r>
            <a:r>
              <a:rPr lang="cs-CZ" sz="5000" b="1" dirty="0"/>
              <a:t> on</a:t>
            </a:r>
            <a:br>
              <a:rPr lang="cs-CZ" sz="5000" b="1" dirty="0"/>
            </a:br>
            <a:r>
              <a:rPr lang="cs-CZ" sz="5000" b="1" dirty="0" err="1"/>
              <a:t>Relational</a:t>
            </a:r>
            <a:r>
              <a:rPr lang="cs-CZ" sz="5000" b="1" dirty="0"/>
              <a:t> </a:t>
            </a:r>
            <a:r>
              <a:rPr lang="cs-CZ" sz="5000" b="1" dirty="0" err="1"/>
              <a:t>Reasoning</a:t>
            </a:r>
            <a:r>
              <a:rPr lang="cs-CZ" sz="5000" b="1" dirty="0"/>
              <a:t> </a:t>
            </a:r>
            <a:r>
              <a:rPr lang="cs-CZ" sz="5000" b="1" dirty="0" err="1"/>
              <a:t>with</a:t>
            </a:r>
            <a:r>
              <a:rPr lang="cs-CZ" sz="5000" b="1" dirty="0"/>
              <a:t> Bar </a:t>
            </a:r>
            <a:r>
              <a:rPr lang="cs-CZ" sz="5000" b="1" dirty="0" err="1"/>
              <a:t>Charts</a:t>
            </a:r>
            <a:endParaRPr lang="cs-CZ" sz="5000" b="1" dirty="0"/>
          </a:p>
        </p:txBody>
      </p:sp>
      <p:sp>
        <p:nvSpPr>
          <p:cNvPr id="7" name="Podnadpis 4">
            <a:extLst>
              <a:ext uri="{FF2B5EF4-FFF2-40B4-BE49-F238E27FC236}">
                <a16:creationId xmlns:a16="http://schemas.microsoft.com/office/drawing/2014/main" id="{7ABB16CA-7E08-E737-2030-7EBBA6607709}"/>
              </a:ext>
            </a:extLst>
          </p:cNvPr>
          <p:cNvSpPr txBox="1">
            <a:spLocks/>
          </p:cNvSpPr>
          <p:nvPr/>
        </p:nvSpPr>
        <p:spPr>
          <a:xfrm>
            <a:off x="1256611" y="2113441"/>
            <a:ext cx="12683247" cy="127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ahoma"/>
              <a:buNone/>
              <a:defRPr sz="36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Tahoma"/>
              <a:buChar char="•"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Tahoma"/>
              <a:buChar char="•"/>
              <a:defRPr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Tahoma"/>
              <a:buChar char="•"/>
              <a:defRPr sz="2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Tahoma"/>
              <a:buChar char="•"/>
              <a:defRPr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444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Font typeface="Arial"/>
              <a:buChar char="»"/>
              <a:defRPr sz="3400" b="0" i="0" u="none" strike="noStrike" cap="none">
                <a:solidFill>
                  <a:srgbClr val="EEEA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44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Font typeface="Arial"/>
              <a:buChar char="»"/>
              <a:defRPr sz="3400" b="0" i="0" u="none" strike="noStrike" cap="none">
                <a:solidFill>
                  <a:srgbClr val="EEEA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44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Font typeface="Arial"/>
              <a:buChar char="»"/>
              <a:defRPr sz="3400" b="0" i="0" u="none" strike="noStrike" cap="none">
                <a:solidFill>
                  <a:srgbClr val="EEEA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44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Font typeface="Arial"/>
              <a:buChar char="»"/>
              <a:defRPr sz="3400" b="0" i="0" u="none" strike="noStrike" cap="none">
                <a:solidFill>
                  <a:srgbClr val="EEEA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600" dirty="0" err="1"/>
              <a:t>Zhenxing</a:t>
            </a:r>
            <a:r>
              <a:rPr lang="cs-CZ" sz="2600" dirty="0"/>
              <a:t> Cui</a:t>
            </a:r>
            <a:r>
              <a:rPr lang="zh-CN" altLang="en-US" sz="2600" baseline="30000" dirty="0"/>
              <a:t>*</a:t>
            </a:r>
            <a:r>
              <a:rPr lang="cs-CZ" sz="2600" dirty="0"/>
              <a:t>, </a:t>
            </a:r>
            <a:r>
              <a:rPr lang="cs-CZ" sz="2600" dirty="0" err="1"/>
              <a:t>Lu</a:t>
            </a:r>
            <a:r>
              <a:rPr lang="cs-CZ" sz="2600" dirty="0"/>
              <a:t> </a:t>
            </a:r>
            <a:r>
              <a:rPr lang="cs-CZ" sz="2600" dirty="0" err="1"/>
              <a:t>Chen</a:t>
            </a:r>
            <a:r>
              <a:rPr lang="zh-CN" altLang="en-US" sz="2600" baseline="30000" dirty="0"/>
              <a:t>*</a:t>
            </a:r>
            <a:r>
              <a:rPr lang="cs-CZ" sz="2600" dirty="0"/>
              <a:t>, </a:t>
            </a:r>
            <a:r>
              <a:rPr lang="cs-CZ" sz="2600" dirty="0" err="1"/>
              <a:t>Yunhai</a:t>
            </a:r>
            <a:r>
              <a:rPr lang="cs-CZ" sz="2600" dirty="0"/>
              <a:t> Wang, Daniel </a:t>
            </a:r>
            <a:r>
              <a:rPr lang="cs-CZ" sz="2600" dirty="0" err="1"/>
              <a:t>Haehn</a:t>
            </a:r>
            <a:r>
              <a:rPr lang="cs-CZ" sz="2600" dirty="0"/>
              <a:t>, </a:t>
            </a:r>
            <a:r>
              <a:rPr lang="cs-CZ" sz="2600" b="1" dirty="0">
                <a:solidFill>
                  <a:srgbClr val="0070C0"/>
                </a:solidFill>
              </a:rPr>
              <a:t>Yong Wang</a:t>
            </a:r>
            <a:r>
              <a:rPr lang="cs-CZ" sz="2600" dirty="0"/>
              <a:t>, </a:t>
            </a:r>
            <a:r>
              <a:rPr lang="cs-CZ" sz="2600" dirty="0" err="1"/>
              <a:t>Hanspeter</a:t>
            </a:r>
            <a:r>
              <a:rPr lang="cs-CZ" sz="2600" dirty="0"/>
              <a:t> </a:t>
            </a:r>
            <a:r>
              <a:rPr lang="cs-CZ" sz="2600" dirty="0" err="1"/>
              <a:t>Pfister</a:t>
            </a:r>
            <a:endParaRPr lang="cs-CZ" sz="2600" dirty="0"/>
          </a:p>
          <a:p>
            <a:endParaRPr lang="cs-CZ" dirty="0" err="1"/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AD6058CD-3D96-C4DE-9EFD-AD248A2C0E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319" y="4545423"/>
            <a:ext cx="5844371" cy="27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39ACB1-9041-6774-60B0-EF4A3335C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弧 77">
            <a:extLst>
              <a:ext uri="{FF2B5EF4-FFF2-40B4-BE49-F238E27FC236}">
                <a16:creationId xmlns:a16="http://schemas.microsoft.com/office/drawing/2014/main" id="{041BB838-4DF7-59C3-2963-5215EA3AF523}"/>
              </a:ext>
            </a:extLst>
          </p:cNvPr>
          <p:cNvSpPr/>
          <p:nvPr/>
        </p:nvSpPr>
        <p:spPr>
          <a:xfrm flipH="1" flipV="1">
            <a:off x="8307489" y="4367168"/>
            <a:ext cx="2673613" cy="2214872"/>
          </a:xfrm>
          <a:prstGeom prst="arc">
            <a:avLst>
              <a:gd name="adj1" fmla="val 17101079"/>
              <a:gd name="adj2" fmla="val 392493"/>
            </a:avLst>
          </a:prstGeom>
          <a:ln w="127000">
            <a:gradFill flip="none" rotWithShape="1">
              <a:gsLst>
                <a:gs pos="85000">
                  <a:srgbClr val="969696"/>
                </a:gs>
                <a:gs pos="19000">
                  <a:srgbClr val="969696"/>
                </a:gs>
                <a:gs pos="0">
                  <a:srgbClr val="969696"/>
                </a:gs>
                <a:gs pos="100000">
                  <a:srgbClr val="969696"/>
                </a:gs>
              </a:gsLst>
              <a:lin ang="12000000" scaled="0"/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弧 74">
            <a:extLst>
              <a:ext uri="{FF2B5EF4-FFF2-40B4-BE49-F238E27FC236}">
                <a16:creationId xmlns:a16="http://schemas.microsoft.com/office/drawing/2014/main" id="{43871C85-2F55-25A9-9AC0-8B14AE5D0275}"/>
              </a:ext>
            </a:extLst>
          </p:cNvPr>
          <p:cNvSpPr/>
          <p:nvPr/>
        </p:nvSpPr>
        <p:spPr>
          <a:xfrm flipV="1">
            <a:off x="10359312" y="4404885"/>
            <a:ext cx="2743548" cy="2192228"/>
          </a:xfrm>
          <a:prstGeom prst="arc">
            <a:avLst>
              <a:gd name="adj1" fmla="val 16837113"/>
              <a:gd name="adj2" fmla="val 385666"/>
            </a:avLst>
          </a:prstGeom>
          <a:ln w="127000">
            <a:gradFill flip="none" rotWithShape="1">
              <a:gsLst>
                <a:gs pos="57000">
                  <a:schemeClr val="accent6"/>
                </a:gs>
                <a:gs pos="74000">
                  <a:srgbClr val="969696"/>
                </a:gs>
                <a:gs pos="30000">
                  <a:srgbClr val="969696"/>
                </a:gs>
                <a:gs pos="0">
                  <a:srgbClr val="969696"/>
                </a:gs>
                <a:gs pos="100000">
                  <a:srgbClr val="969696"/>
                </a:gs>
                <a:gs pos="46000">
                  <a:schemeClr val="accent6"/>
                </a:gs>
              </a:gsLst>
              <a:lin ang="5400000" scaled="0"/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弧 53">
            <a:extLst>
              <a:ext uri="{FF2B5EF4-FFF2-40B4-BE49-F238E27FC236}">
                <a16:creationId xmlns:a16="http://schemas.microsoft.com/office/drawing/2014/main" id="{2EC58F87-3440-67F5-9EAB-F8A2FAFFADE8}"/>
              </a:ext>
            </a:extLst>
          </p:cNvPr>
          <p:cNvSpPr/>
          <p:nvPr/>
        </p:nvSpPr>
        <p:spPr>
          <a:xfrm flipV="1">
            <a:off x="2176121" y="3479489"/>
            <a:ext cx="2701501" cy="1870139"/>
          </a:xfrm>
          <a:prstGeom prst="arc">
            <a:avLst>
              <a:gd name="adj1" fmla="val 12390555"/>
              <a:gd name="adj2" fmla="val 20013774"/>
            </a:avLst>
          </a:prstGeom>
          <a:ln w="127000">
            <a:gradFill flip="none" rotWithShape="1">
              <a:gsLst>
                <a:gs pos="30000">
                  <a:schemeClr val="accent6"/>
                </a:gs>
                <a:gs pos="0">
                  <a:srgbClr val="969696"/>
                </a:gs>
                <a:gs pos="100000">
                  <a:srgbClr val="969696"/>
                </a:gs>
                <a:gs pos="57000">
                  <a:schemeClr val="accent6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4A0ABBD-4EBF-09EB-D541-7D096CC5A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108"/>
            <a:ext cx="12954000" cy="2319917"/>
          </a:xfrm>
        </p:spPr>
        <p:txBody>
          <a:bodyPr/>
          <a:lstStyle/>
          <a:p>
            <a:r>
              <a:rPr lang="en-US" b="1" dirty="0">
                <a:solidFill>
                  <a:srgbClr val="DA171C"/>
                </a:solidFill>
              </a:rPr>
              <a:t>IID</a:t>
            </a:r>
            <a:r>
              <a:rPr lang="en-US" dirty="0"/>
              <a:t>: How well do CNNs perform on </a:t>
            </a:r>
            <a:r>
              <a:rPr lang="en-US" dirty="0">
                <a:solidFill>
                  <a:srgbClr val="DA171C"/>
                </a:solidFill>
              </a:rPr>
              <a:t>standard visualizations </a:t>
            </a:r>
            <a:r>
              <a:rPr lang="en-US" dirty="0"/>
              <a:t>with full design elements?</a:t>
            </a:r>
          </a:p>
          <a:p>
            <a:r>
              <a:rPr lang="en" altLang="zh-CN" b="1" dirty="0">
                <a:solidFill>
                  <a:srgbClr val="DA171C"/>
                </a:solidFill>
              </a:rPr>
              <a:t>OOD</a:t>
            </a:r>
            <a:r>
              <a:rPr lang="en" altLang="zh-CN" dirty="0"/>
              <a:t>: How </a:t>
            </a:r>
            <a:r>
              <a:rPr lang="en" altLang="zh-CN" dirty="0">
                <a:solidFill>
                  <a:srgbClr val="DA171C"/>
                </a:solidFill>
              </a:rPr>
              <a:t>robust</a:t>
            </a:r>
            <a:r>
              <a:rPr lang="en" altLang="zh-CN" dirty="0"/>
              <a:t> are CNNs to design </a:t>
            </a:r>
            <a:r>
              <a:rPr lang="en" altLang="zh-CN" dirty="0">
                <a:solidFill>
                  <a:srgbClr val="DA171C"/>
                </a:solidFill>
              </a:rPr>
              <a:t>perturbations</a:t>
            </a:r>
            <a:r>
              <a:rPr lang="en" altLang="zh-CN" dirty="0"/>
              <a:t> such as color</a:t>
            </a:r>
            <a:r>
              <a:rPr lang="zh-CN" altLang="en-US" dirty="0"/>
              <a:t> </a:t>
            </a:r>
            <a:r>
              <a:rPr lang="en-US" altLang="zh-CN" dirty="0"/>
              <a:t>jitter</a:t>
            </a:r>
            <a:r>
              <a:rPr lang="en" altLang="zh-CN" dirty="0"/>
              <a:t>?</a:t>
            </a:r>
          </a:p>
          <a:p>
            <a:r>
              <a:rPr lang="en" altLang="zh-CN" b="1" dirty="0">
                <a:solidFill>
                  <a:srgbClr val="DA171C"/>
                </a:solidFill>
              </a:rPr>
              <a:t>Humans vs CNNs</a:t>
            </a:r>
            <a:r>
              <a:rPr lang="en" altLang="zh-CN" dirty="0"/>
              <a:t>: What differs in their relational reasoning?</a:t>
            </a:r>
            <a:endParaRPr lang="en-US" dirty="0"/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ABC335E-5C43-F238-ED24-3787A5036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7B2102A-297F-E7E8-8D87-9B7EEC36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981" y="3780510"/>
            <a:ext cx="1642455" cy="165123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644538D-8E9D-91CC-21C9-B532D62E5B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976" b="56942"/>
          <a:stretch>
            <a:fillRect/>
          </a:stretch>
        </p:blipFill>
        <p:spPr>
          <a:xfrm>
            <a:off x="7629259" y="3780510"/>
            <a:ext cx="1614815" cy="1651238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C75A5B6D-6D55-FF16-71A2-5D3446565465}"/>
              </a:ext>
            </a:extLst>
          </p:cNvPr>
          <p:cNvSpPr txBox="1"/>
          <p:nvPr/>
        </p:nvSpPr>
        <p:spPr>
          <a:xfrm>
            <a:off x="7864086" y="4344519"/>
            <a:ext cx="1145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A171C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24355732-1643-2977-B771-2AAFBBDD9375}"/>
              </a:ext>
            </a:extLst>
          </p:cNvPr>
          <p:cNvSpPr txBox="1"/>
          <p:nvPr/>
        </p:nvSpPr>
        <p:spPr>
          <a:xfrm>
            <a:off x="12337944" y="4344519"/>
            <a:ext cx="105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A171C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</a:p>
        </p:txBody>
      </p:sp>
      <p:sp>
        <p:nvSpPr>
          <p:cNvPr id="55" name="弧 54">
            <a:extLst>
              <a:ext uri="{FF2B5EF4-FFF2-40B4-BE49-F238E27FC236}">
                <a16:creationId xmlns:a16="http://schemas.microsoft.com/office/drawing/2014/main" id="{9D66B568-3B4B-4EDF-D11C-E4C6EE22A4BB}"/>
              </a:ext>
            </a:extLst>
          </p:cNvPr>
          <p:cNvSpPr/>
          <p:nvPr/>
        </p:nvSpPr>
        <p:spPr>
          <a:xfrm>
            <a:off x="2158685" y="5852626"/>
            <a:ext cx="2701501" cy="1870139"/>
          </a:xfrm>
          <a:prstGeom prst="arc">
            <a:avLst>
              <a:gd name="adj1" fmla="val 12390555"/>
              <a:gd name="adj2" fmla="val 20013774"/>
            </a:avLst>
          </a:prstGeom>
          <a:ln w="127000">
            <a:gradFill flip="none" rotWithShape="1">
              <a:gsLst>
                <a:gs pos="30000">
                  <a:schemeClr val="accent6"/>
                </a:gs>
                <a:gs pos="0">
                  <a:srgbClr val="969696"/>
                </a:gs>
                <a:gs pos="100000">
                  <a:srgbClr val="969696"/>
                </a:gs>
                <a:gs pos="57000">
                  <a:schemeClr val="accent6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8275576-883A-6B4B-3684-6DA92E3283A5}"/>
              </a:ext>
            </a:extLst>
          </p:cNvPr>
          <p:cNvGrpSpPr/>
          <p:nvPr/>
        </p:nvGrpSpPr>
        <p:grpSpPr>
          <a:xfrm>
            <a:off x="4607950" y="5705365"/>
            <a:ext cx="2389914" cy="1428964"/>
            <a:chOff x="4113243" y="5583936"/>
            <a:chExt cx="2405875" cy="1438507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F4CCF9D-0330-12C5-A57F-22B23F497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3243" y="5583937"/>
              <a:ext cx="2405875" cy="1434159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70FF600-7F7F-DDEC-2C94-8DE4DE760A15}"/>
                </a:ext>
              </a:extLst>
            </p:cNvPr>
            <p:cNvSpPr/>
            <p:nvPr/>
          </p:nvSpPr>
          <p:spPr>
            <a:xfrm>
              <a:off x="4384716" y="5583936"/>
              <a:ext cx="1715625" cy="143850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EA4D6E7-5CE0-5372-9284-02DA8F3AD2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976" b="56942"/>
          <a:stretch>
            <a:fillRect/>
          </a:stretch>
        </p:blipFill>
        <p:spPr>
          <a:xfrm>
            <a:off x="838200" y="5609940"/>
            <a:ext cx="1614815" cy="16512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B1D3AE2-07E6-9E7F-1B71-1FA9EDAFF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779051"/>
            <a:ext cx="1614815" cy="161481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4317230-DA17-40A1-A41D-7C6D99EB783C}"/>
              </a:ext>
            </a:extLst>
          </p:cNvPr>
          <p:cNvSpPr txBox="1"/>
          <p:nvPr/>
        </p:nvSpPr>
        <p:spPr>
          <a:xfrm>
            <a:off x="5504527" y="5701046"/>
            <a:ext cx="1215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DA171C"/>
                </a:solidFill>
              </a:rPr>
              <a:t>？</a:t>
            </a:r>
            <a:endParaRPr lang="en-US" sz="8800" b="1" dirty="0">
              <a:solidFill>
                <a:srgbClr val="DA171C"/>
              </a:solidFill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BDBF48F9-9D34-D7CC-FC62-78CED5D00A96}"/>
              </a:ext>
            </a:extLst>
          </p:cNvPr>
          <p:cNvGrpSpPr/>
          <p:nvPr/>
        </p:nvGrpSpPr>
        <p:grpSpPr>
          <a:xfrm>
            <a:off x="3003585" y="4481691"/>
            <a:ext cx="894205" cy="2036443"/>
            <a:chOff x="3027411" y="4481691"/>
            <a:chExt cx="894205" cy="203644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F07DB43-798D-AEC4-67E8-E206F40CD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</a:blip>
            <a:srcRect l="14682" t="26590" r="59199" b="32544"/>
            <a:stretch>
              <a:fillRect/>
            </a:stretch>
          </p:blipFill>
          <p:spPr>
            <a:xfrm flipH="1">
              <a:off x="3027411" y="5661128"/>
              <a:ext cx="894204" cy="85700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48AC080-235B-8037-521B-89C6FAEE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27411" y="4481691"/>
              <a:ext cx="894205" cy="1039631"/>
            </a:xfrm>
            <a:prstGeom prst="rect">
              <a:avLst/>
            </a:prstGeom>
          </p:spPr>
        </p:pic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F8C50693-0B56-6B4A-F278-D7FF9ED72BB5}"/>
                </a:ext>
              </a:extLst>
            </p:cNvPr>
            <p:cNvSpPr txBox="1"/>
            <p:nvPr/>
          </p:nvSpPr>
          <p:spPr>
            <a:xfrm>
              <a:off x="3307077" y="5336101"/>
              <a:ext cx="452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DA171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VS</a:t>
              </a:r>
            </a:p>
          </p:txBody>
        </p:sp>
      </p:grpSp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BFBEBEF9-E6C2-5784-F6DE-EC1F4029AB67}"/>
              </a:ext>
            </a:extLst>
          </p:cNvPr>
          <p:cNvCxnSpPr>
            <a:stCxn id="29" idx="3"/>
            <a:endCxn id="28" idx="1"/>
          </p:cNvCxnSpPr>
          <p:nvPr/>
        </p:nvCxnSpPr>
        <p:spPr>
          <a:xfrm>
            <a:off x="9244074" y="4606129"/>
            <a:ext cx="2797907" cy="0"/>
          </a:xfrm>
          <a:prstGeom prst="straightConnector1">
            <a:avLst/>
          </a:prstGeom>
          <a:ln w="101600">
            <a:solidFill>
              <a:schemeClr val="tx2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C6FEB025-A891-5399-1457-7ED45498ABD3}"/>
              </a:ext>
            </a:extLst>
          </p:cNvPr>
          <p:cNvSpPr txBox="1"/>
          <p:nvPr/>
        </p:nvSpPr>
        <p:spPr>
          <a:xfrm>
            <a:off x="9940261" y="4121157"/>
            <a:ext cx="135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Perturb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DC5598BC-83B7-6A27-83C7-2A308B24C05F}"/>
              </a:ext>
            </a:extLst>
          </p:cNvPr>
          <p:cNvGrpSpPr/>
          <p:nvPr/>
        </p:nvGrpSpPr>
        <p:grpSpPr>
          <a:xfrm>
            <a:off x="9335285" y="5897565"/>
            <a:ext cx="2706696" cy="1254146"/>
            <a:chOff x="3027411" y="4481691"/>
            <a:chExt cx="2243730" cy="1039631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835A79CC-06F7-3333-AA05-93D445392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</a:blip>
            <a:srcRect l="14682" t="26590" r="59199" b="32544"/>
            <a:stretch>
              <a:fillRect/>
            </a:stretch>
          </p:blipFill>
          <p:spPr>
            <a:xfrm flipH="1">
              <a:off x="4376937" y="4506558"/>
              <a:ext cx="894204" cy="857006"/>
            </a:xfrm>
            <a:prstGeom prst="rect">
              <a:avLst/>
            </a:prstGeom>
          </p:spPr>
        </p:pic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338ED510-FCF6-8871-15C0-82B6BF594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27411" y="4481691"/>
              <a:ext cx="894205" cy="1039631"/>
            </a:xfrm>
            <a:prstGeom prst="rect">
              <a:avLst/>
            </a:prstGeom>
          </p:spPr>
        </p:pic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13C7126F-D3BB-A316-6ABC-E1E3E65E2615}"/>
                </a:ext>
              </a:extLst>
            </p:cNvPr>
            <p:cNvSpPr txBox="1"/>
            <p:nvPr/>
          </p:nvSpPr>
          <p:spPr>
            <a:xfrm>
              <a:off x="3957888" y="4832229"/>
              <a:ext cx="430803" cy="331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DA171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VS</a:t>
              </a: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22AF584F-F323-0D6E-FD28-E9AB2F7A3072}"/>
              </a:ext>
            </a:extLst>
          </p:cNvPr>
          <p:cNvSpPr txBox="1"/>
          <p:nvPr/>
        </p:nvSpPr>
        <p:spPr>
          <a:xfrm>
            <a:off x="12780726" y="5549219"/>
            <a:ext cx="607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DA171C"/>
                </a:solidFill>
              </a:rPr>
              <a:t>？</a:t>
            </a:r>
            <a:endParaRPr lang="en-US" sz="7200" b="1" dirty="0">
              <a:solidFill>
                <a:srgbClr val="DA171C"/>
              </a:solidFill>
            </a:endParaRPr>
          </a:p>
        </p:txBody>
      </p:sp>
      <p:cxnSp>
        <p:nvCxnSpPr>
          <p:cNvPr id="81" name="直线连接符 80">
            <a:extLst>
              <a:ext uri="{FF2B5EF4-FFF2-40B4-BE49-F238E27FC236}">
                <a16:creationId xmlns:a16="http://schemas.microsoft.com/office/drawing/2014/main" id="{6B7776D4-5999-94A6-C6DE-B21EC447F3C8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7315200" y="3797025"/>
            <a:ext cx="0" cy="3350571"/>
          </a:xfrm>
          <a:prstGeom prst="line">
            <a:avLst/>
          </a:prstGeom>
          <a:ln w="19050">
            <a:solidFill>
              <a:schemeClr val="accent6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12">
            <a:extLst>
              <a:ext uri="{FF2B5EF4-FFF2-40B4-BE49-F238E27FC236}">
                <a16:creationId xmlns:a16="http://schemas.microsoft.com/office/drawing/2014/main" id="{418F95DE-F423-90B2-04CE-1468967E0C2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186" y="3781979"/>
            <a:ext cx="1943011" cy="1701921"/>
          </a:xfrm>
          <a:prstGeom prst="rect">
            <a:avLst/>
          </a:prstGeom>
          <a:ln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92679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53EB570-DEAD-D937-AB5B-B33467ABA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DA171C"/>
                </a:solidFill>
              </a:rPr>
              <a:t>Graphical Perception</a:t>
            </a:r>
            <a:r>
              <a:rPr lang="en-US" dirty="0"/>
              <a:t>: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ability to decode visually encoded quantities in visualizations</a:t>
            </a:r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6DA6E3F-47E4-8D97-2CA5-01F9250E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93026FC-DAD8-DCB3-02FF-DD2E0AFC326D}"/>
              </a:ext>
            </a:extLst>
          </p:cNvPr>
          <p:cNvSpPr txBox="1"/>
          <p:nvPr/>
        </p:nvSpPr>
        <p:spPr>
          <a:xfrm>
            <a:off x="2681450" y="6865397"/>
            <a:ext cx="399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55555"/>
                </a:solidFill>
              </a:rPr>
              <a:t>Cleveland &amp; McGill, 1984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F6D13C7-B2EA-7569-8DA9-F178FEB5E5AD}"/>
              </a:ext>
            </a:extLst>
          </p:cNvPr>
          <p:cNvSpPr txBox="1"/>
          <p:nvPr/>
        </p:nvSpPr>
        <p:spPr>
          <a:xfrm>
            <a:off x="8132690" y="6902381"/>
            <a:ext cx="309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55555"/>
                </a:solidFill>
              </a:rPr>
              <a:t>Haehn </a:t>
            </a:r>
            <a:r>
              <a:rPr lang="en-US" sz="2400" i="1" dirty="0">
                <a:solidFill>
                  <a:srgbClr val="555555"/>
                </a:solidFill>
              </a:rPr>
              <a:t>et al.</a:t>
            </a:r>
            <a:r>
              <a:rPr lang="en-US" sz="2400" dirty="0">
                <a:solidFill>
                  <a:srgbClr val="555555"/>
                </a:solidFill>
              </a:rPr>
              <a:t>,</a:t>
            </a:r>
            <a:r>
              <a:rPr lang="en-US" sz="2400" i="1" dirty="0">
                <a:solidFill>
                  <a:srgbClr val="555555"/>
                </a:solidFill>
              </a:rPr>
              <a:t> </a:t>
            </a:r>
            <a:r>
              <a:rPr lang="en-US" sz="2400" dirty="0">
                <a:solidFill>
                  <a:srgbClr val="555555"/>
                </a:solidFill>
              </a:rPr>
              <a:t>2019</a:t>
            </a:r>
          </a:p>
        </p:txBody>
      </p:sp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A10C05FB-EB0F-FD5C-DA2E-C033846F7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521" y="2406249"/>
            <a:ext cx="3768679" cy="4524724"/>
          </a:xfrm>
          <a:prstGeom prst="rect">
            <a:avLst/>
          </a:prstGeom>
        </p:spPr>
      </p:pic>
      <p:pic>
        <p:nvPicPr>
          <p:cNvPr id="16" name="Picture 15" descr="A close-up of a paper&#10;&#10;Description automatically generated">
            <a:extLst>
              <a:ext uri="{FF2B5EF4-FFF2-40B4-BE49-F238E27FC236}">
                <a16:creationId xmlns:a16="http://schemas.microsoft.com/office/drawing/2014/main" id="{2E90B101-896C-C588-52C7-C11549155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2" y="2403963"/>
            <a:ext cx="3439496" cy="4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1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8CCD1-FA1B-96C6-EA0C-29E8AECFF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86ADAF2-C1E1-91F9-84BA-AA38C447B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DA171C"/>
                </a:solidFill>
              </a:rPr>
              <a:t>Graphical Perception</a:t>
            </a:r>
            <a:r>
              <a:rPr lang="en-US" dirty="0"/>
              <a:t>: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ability to decode visually encoded quantities in visualizations</a:t>
            </a:r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9B4A6FD-E084-0D27-9F24-F2E9A24B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4" name="图片 3" descr="Group 938">
            <a:extLst>
              <a:ext uri="{FF2B5EF4-FFF2-40B4-BE49-F238E27FC236}">
                <a16:creationId xmlns:a16="http://schemas.microsoft.com/office/drawing/2014/main" id="{9CFCB234-8896-00ED-932B-4A845F363E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416" b="54245"/>
          <a:stretch>
            <a:fillRect/>
          </a:stretch>
        </p:blipFill>
        <p:spPr>
          <a:xfrm>
            <a:off x="1400255" y="2751525"/>
            <a:ext cx="2006567" cy="1875878"/>
          </a:xfrm>
          <a:prstGeom prst="rect">
            <a:avLst/>
          </a:prstGeom>
        </p:spPr>
      </p:pic>
      <p:pic>
        <p:nvPicPr>
          <p:cNvPr id="9" name="图片 8" descr="Group 938">
            <a:extLst>
              <a:ext uri="{FF2B5EF4-FFF2-40B4-BE49-F238E27FC236}">
                <a16:creationId xmlns:a16="http://schemas.microsoft.com/office/drawing/2014/main" id="{478E972B-CEE7-F5F7-A700-9BF17423A0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245" r="67991"/>
          <a:stretch>
            <a:fillRect/>
          </a:stretch>
        </p:blipFill>
        <p:spPr>
          <a:xfrm>
            <a:off x="4327893" y="2788271"/>
            <a:ext cx="1848041" cy="1650743"/>
          </a:xfrm>
          <a:prstGeom prst="rect">
            <a:avLst/>
          </a:prstGeom>
        </p:spPr>
      </p:pic>
      <p:pic>
        <p:nvPicPr>
          <p:cNvPr id="10" name="图片 9" descr="Group 938">
            <a:extLst>
              <a:ext uri="{FF2B5EF4-FFF2-40B4-BE49-F238E27FC236}">
                <a16:creationId xmlns:a16="http://schemas.microsoft.com/office/drawing/2014/main" id="{A25948FA-88D3-EB62-24B1-3085532D81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553" r="863" b="54245"/>
          <a:stretch>
            <a:fillRect/>
          </a:stretch>
        </p:blipFill>
        <p:spPr>
          <a:xfrm>
            <a:off x="1400255" y="4630512"/>
            <a:ext cx="2006567" cy="1875878"/>
          </a:xfrm>
          <a:prstGeom prst="rect">
            <a:avLst/>
          </a:prstGeom>
        </p:spPr>
      </p:pic>
      <p:pic>
        <p:nvPicPr>
          <p:cNvPr id="11" name="图片 10" descr="Group 938">
            <a:extLst>
              <a:ext uri="{FF2B5EF4-FFF2-40B4-BE49-F238E27FC236}">
                <a16:creationId xmlns:a16="http://schemas.microsoft.com/office/drawing/2014/main" id="{46B21E2B-41E3-E2B6-CF5B-6418BBD9E2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527" t="54245"/>
          <a:stretch>
            <a:fillRect/>
          </a:stretch>
        </p:blipFill>
        <p:spPr>
          <a:xfrm>
            <a:off x="4362987" y="4627403"/>
            <a:ext cx="1777853" cy="16681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99681A7-4970-D56E-B5FF-F5A6D6B068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609" y="2751525"/>
            <a:ext cx="3482853" cy="360858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6E1D9F7-CDC8-1F4A-5D9F-EE9DDD410E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4462" y="2754180"/>
            <a:ext cx="3707261" cy="360858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1CBFE8D-E992-0E6E-0BB5-0CAEA5CDB911}"/>
              </a:ext>
            </a:extLst>
          </p:cNvPr>
          <p:cNvSpPr txBox="1"/>
          <p:nvPr/>
        </p:nvSpPr>
        <p:spPr>
          <a:xfrm>
            <a:off x="7164141" y="6514393"/>
            <a:ext cx="719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Standard</a:t>
            </a:r>
            <a:r>
              <a:rPr lang="zh-CN" altLang="en-US" sz="2400" dirty="0">
                <a:solidFill>
                  <a:schemeClr val="bg2"/>
                </a:solidFill>
              </a:rPr>
              <a:t> </a:t>
            </a:r>
            <a:r>
              <a:rPr lang="en-US" altLang="zh-CN" sz="2400" dirty="0">
                <a:solidFill>
                  <a:schemeClr val="bg2"/>
                </a:solidFill>
              </a:rPr>
              <a:t>Visualizations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文本框 14">
            <a:extLst>
              <a:ext uri="{FF2B5EF4-FFF2-40B4-BE49-F238E27FC236}">
                <a16:creationId xmlns:a16="http://schemas.microsoft.com/office/drawing/2014/main" id="{5CAEF982-A5AA-26FB-1239-6917887FF21D}"/>
              </a:ext>
            </a:extLst>
          </p:cNvPr>
          <p:cNvSpPr txBox="1"/>
          <p:nvPr/>
        </p:nvSpPr>
        <p:spPr>
          <a:xfrm>
            <a:off x="1068141" y="6514393"/>
            <a:ext cx="507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Oversimplified</a:t>
            </a:r>
            <a:r>
              <a:rPr lang="zh-CN" altLang="en-US" sz="2400" dirty="0">
                <a:solidFill>
                  <a:schemeClr val="bg2"/>
                </a:solidFill>
              </a:rPr>
              <a:t> </a:t>
            </a:r>
            <a:r>
              <a:rPr lang="en-US" altLang="zh-CN" sz="2400" dirty="0">
                <a:solidFill>
                  <a:schemeClr val="bg2"/>
                </a:solidFill>
              </a:rPr>
              <a:t>Charts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3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弧 77">
            <a:extLst>
              <a:ext uri="{FF2B5EF4-FFF2-40B4-BE49-F238E27FC236}">
                <a16:creationId xmlns:a16="http://schemas.microsoft.com/office/drawing/2014/main" id="{D5D32B05-8423-A4F7-4289-DAC16D79FB0D}"/>
              </a:ext>
            </a:extLst>
          </p:cNvPr>
          <p:cNvSpPr/>
          <p:nvPr/>
        </p:nvSpPr>
        <p:spPr>
          <a:xfrm flipH="1" flipV="1">
            <a:off x="8688924" y="4402053"/>
            <a:ext cx="2673613" cy="2214872"/>
          </a:xfrm>
          <a:prstGeom prst="arc">
            <a:avLst>
              <a:gd name="adj1" fmla="val 16545066"/>
              <a:gd name="adj2" fmla="val 392493"/>
            </a:avLst>
          </a:prstGeom>
          <a:ln w="127000">
            <a:gradFill flip="none" rotWithShape="1">
              <a:gsLst>
                <a:gs pos="85000">
                  <a:srgbClr val="969696"/>
                </a:gs>
                <a:gs pos="19000">
                  <a:srgbClr val="969696"/>
                </a:gs>
                <a:gs pos="0">
                  <a:srgbClr val="969696"/>
                </a:gs>
                <a:gs pos="100000">
                  <a:srgbClr val="969696"/>
                </a:gs>
              </a:gsLst>
              <a:lin ang="12000000" scaled="0"/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弧 53">
            <a:extLst>
              <a:ext uri="{FF2B5EF4-FFF2-40B4-BE49-F238E27FC236}">
                <a16:creationId xmlns:a16="http://schemas.microsoft.com/office/drawing/2014/main" id="{2B5C5F3D-B7B4-4E9F-166D-6E483B2F5A0C}"/>
              </a:ext>
            </a:extLst>
          </p:cNvPr>
          <p:cNvSpPr/>
          <p:nvPr/>
        </p:nvSpPr>
        <p:spPr>
          <a:xfrm flipV="1">
            <a:off x="2176121" y="4066345"/>
            <a:ext cx="2701501" cy="1870139"/>
          </a:xfrm>
          <a:prstGeom prst="arc">
            <a:avLst>
              <a:gd name="adj1" fmla="val 12390555"/>
              <a:gd name="adj2" fmla="val 20013774"/>
            </a:avLst>
          </a:prstGeom>
          <a:ln w="127000">
            <a:gradFill flip="none" rotWithShape="1">
              <a:gsLst>
                <a:gs pos="30000">
                  <a:schemeClr val="accent6"/>
                </a:gs>
                <a:gs pos="0">
                  <a:srgbClr val="969696"/>
                </a:gs>
                <a:gs pos="100000">
                  <a:srgbClr val="969696"/>
                </a:gs>
                <a:gs pos="57000">
                  <a:schemeClr val="accent6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5415B45-267C-976F-4A49-3E96E04A0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108"/>
            <a:ext cx="12954000" cy="2319917"/>
          </a:xfrm>
        </p:spPr>
        <p:txBody>
          <a:bodyPr/>
          <a:lstStyle/>
          <a:p>
            <a:r>
              <a:rPr lang="en-US" dirty="0"/>
              <a:t>How well do CNNs perform on </a:t>
            </a:r>
            <a:r>
              <a:rPr lang="en-US" dirty="0">
                <a:solidFill>
                  <a:srgbClr val="DA171C"/>
                </a:solidFill>
              </a:rPr>
              <a:t>standard visualizations </a:t>
            </a:r>
            <a:r>
              <a:rPr lang="en-US" dirty="0"/>
              <a:t>with full design elements?</a:t>
            </a:r>
          </a:p>
          <a:p>
            <a:r>
              <a:rPr lang="en" altLang="zh-CN" dirty="0"/>
              <a:t>How </a:t>
            </a:r>
            <a:r>
              <a:rPr lang="en" altLang="zh-CN" dirty="0">
                <a:solidFill>
                  <a:srgbClr val="DA171C"/>
                </a:solidFill>
              </a:rPr>
              <a:t>robust</a:t>
            </a:r>
            <a:r>
              <a:rPr lang="en" altLang="zh-CN" dirty="0"/>
              <a:t> are CNNs to design </a:t>
            </a:r>
            <a:r>
              <a:rPr lang="en" altLang="zh-CN" dirty="0">
                <a:solidFill>
                  <a:srgbClr val="DA171C"/>
                </a:solidFill>
              </a:rPr>
              <a:t>perturbations</a:t>
            </a:r>
            <a:r>
              <a:rPr lang="en" altLang="zh-CN" dirty="0"/>
              <a:t> such as color</a:t>
            </a:r>
            <a:r>
              <a:rPr lang="zh-CN" altLang="en-US" dirty="0"/>
              <a:t> </a:t>
            </a:r>
            <a:r>
              <a:rPr lang="en-US" altLang="zh-CN" dirty="0"/>
              <a:t>jitter</a:t>
            </a:r>
            <a:r>
              <a:rPr lang="en" altLang="zh-CN" dirty="0"/>
              <a:t>?</a:t>
            </a:r>
          </a:p>
          <a:p>
            <a:r>
              <a:rPr lang="en" altLang="zh-CN" dirty="0"/>
              <a:t>What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differences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" altLang="zh-CN" dirty="0">
                <a:solidFill>
                  <a:srgbClr val="DA171C"/>
                </a:solidFill>
              </a:rPr>
              <a:t>CNNs</a:t>
            </a:r>
            <a:r>
              <a:rPr lang="zh-CN" altLang="en-US" dirty="0">
                <a:solidFill>
                  <a:srgbClr val="DA171C"/>
                </a:solidFill>
              </a:rPr>
              <a:t> </a:t>
            </a:r>
            <a:r>
              <a:rPr lang="en-US" altLang="zh-CN" dirty="0">
                <a:solidFill>
                  <a:srgbClr val="DA171C"/>
                </a:solidFill>
              </a:rPr>
              <a:t>and</a:t>
            </a:r>
            <a:r>
              <a:rPr lang="zh-CN" altLang="en-US" dirty="0">
                <a:solidFill>
                  <a:srgbClr val="DA171C"/>
                </a:solidFill>
              </a:rPr>
              <a:t> </a:t>
            </a:r>
            <a:r>
              <a:rPr lang="en-US" altLang="zh-CN" dirty="0">
                <a:solidFill>
                  <a:srgbClr val="DA171C"/>
                </a:solidFill>
              </a:rPr>
              <a:t>h</a:t>
            </a:r>
            <a:r>
              <a:rPr lang="en" altLang="zh-CN" dirty="0" err="1">
                <a:solidFill>
                  <a:srgbClr val="DA171C"/>
                </a:solidFill>
              </a:rPr>
              <a:t>umans</a:t>
            </a:r>
            <a:r>
              <a:rPr lang="en" altLang="zh-CN" dirty="0"/>
              <a:t> in </a:t>
            </a:r>
            <a:r>
              <a:rPr lang="en-US" altLang="zh-CN" dirty="0"/>
              <a:t>visual</a:t>
            </a:r>
            <a:r>
              <a:rPr lang="en" altLang="zh-CN" dirty="0"/>
              <a:t> relational reasoning?</a:t>
            </a:r>
            <a:endParaRPr lang="en-US" dirty="0"/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D1B6A17-3062-F37A-95F0-13A51DB8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E743ADD-1256-A43C-FAD8-7C169D0F8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981" y="4299129"/>
            <a:ext cx="1642455" cy="165123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7D0602A-87FB-62FE-D43E-9334BA6920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976" b="56942"/>
          <a:stretch>
            <a:fillRect/>
          </a:stretch>
        </p:blipFill>
        <p:spPr>
          <a:xfrm>
            <a:off x="7629259" y="4299129"/>
            <a:ext cx="1614815" cy="1651238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340FE7E6-4408-6C64-3652-E495BC8FDDCD}"/>
              </a:ext>
            </a:extLst>
          </p:cNvPr>
          <p:cNvSpPr txBox="1"/>
          <p:nvPr/>
        </p:nvSpPr>
        <p:spPr>
          <a:xfrm>
            <a:off x="7864086" y="4863138"/>
            <a:ext cx="1145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A171C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099ABFF-F4B6-AC47-0C2B-B46833254E94}"/>
              </a:ext>
            </a:extLst>
          </p:cNvPr>
          <p:cNvSpPr txBox="1"/>
          <p:nvPr/>
        </p:nvSpPr>
        <p:spPr>
          <a:xfrm>
            <a:off x="12337944" y="4863138"/>
            <a:ext cx="105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A171C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E343D2D-EEA9-AE15-1D07-64C984FE40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976" b="56942"/>
          <a:stretch>
            <a:fillRect/>
          </a:stretch>
        </p:blipFill>
        <p:spPr>
          <a:xfrm>
            <a:off x="4775564" y="4288345"/>
            <a:ext cx="1614815" cy="16512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85155D-D898-2A7D-98C0-DF007B2FE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270371"/>
            <a:ext cx="1614815" cy="161481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6F5B447-452D-D090-E342-3EBBC4D3E762}"/>
              </a:ext>
            </a:extLst>
          </p:cNvPr>
          <p:cNvSpPr txBox="1"/>
          <p:nvPr/>
        </p:nvSpPr>
        <p:spPr>
          <a:xfrm>
            <a:off x="4018533" y="4288345"/>
            <a:ext cx="1215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DA171C"/>
                </a:solidFill>
              </a:rPr>
              <a:t>？</a:t>
            </a:r>
            <a:endParaRPr lang="en-US" sz="8800" b="1" dirty="0">
              <a:solidFill>
                <a:srgbClr val="DA171C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66F810-1182-FBDE-17EC-DE91464622F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3585" y="4973011"/>
            <a:ext cx="894205" cy="1039631"/>
          </a:xfrm>
          <a:prstGeom prst="rect">
            <a:avLst/>
          </a:prstGeom>
        </p:spPr>
      </p:pic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C345FCEA-8DA4-33F1-E6BC-F9A9BC373ADA}"/>
              </a:ext>
            </a:extLst>
          </p:cNvPr>
          <p:cNvCxnSpPr>
            <a:stCxn id="29" idx="3"/>
            <a:endCxn id="28" idx="1"/>
          </p:cNvCxnSpPr>
          <p:nvPr/>
        </p:nvCxnSpPr>
        <p:spPr>
          <a:xfrm>
            <a:off x="9244074" y="5124748"/>
            <a:ext cx="2797907" cy="0"/>
          </a:xfrm>
          <a:prstGeom prst="straightConnector1">
            <a:avLst/>
          </a:prstGeom>
          <a:ln w="101600">
            <a:solidFill>
              <a:schemeClr val="tx2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BD42E893-B4D5-4C5A-A211-0C663D2ECF8A}"/>
              </a:ext>
            </a:extLst>
          </p:cNvPr>
          <p:cNvSpPr txBox="1"/>
          <p:nvPr/>
        </p:nvSpPr>
        <p:spPr>
          <a:xfrm>
            <a:off x="9940261" y="4639776"/>
            <a:ext cx="135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Perturb</a:t>
            </a: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7A92FE5E-3F04-E251-C6B5-9AF0485ADB0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54302" y="6018805"/>
            <a:ext cx="1078713" cy="1254146"/>
          </a:xfrm>
          <a:prstGeom prst="rect">
            <a:avLst/>
          </a:prstGeom>
        </p:spPr>
      </p:pic>
      <p:sp>
        <p:nvSpPr>
          <p:cNvPr id="5" name="弧 77">
            <a:extLst>
              <a:ext uri="{FF2B5EF4-FFF2-40B4-BE49-F238E27FC236}">
                <a16:creationId xmlns:a16="http://schemas.microsoft.com/office/drawing/2014/main" id="{8F69105B-3F38-F916-662A-809D5B9E1157}"/>
              </a:ext>
            </a:extLst>
          </p:cNvPr>
          <p:cNvSpPr/>
          <p:nvPr/>
        </p:nvSpPr>
        <p:spPr>
          <a:xfrm rot="16200000" flipH="1" flipV="1">
            <a:off x="10893955" y="4705577"/>
            <a:ext cx="1723634" cy="2214872"/>
          </a:xfrm>
          <a:prstGeom prst="arc">
            <a:avLst>
              <a:gd name="adj1" fmla="val 16545066"/>
              <a:gd name="adj2" fmla="val 392493"/>
            </a:avLst>
          </a:prstGeom>
          <a:ln w="127000">
            <a:gradFill flip="none" rotWithShape="1">
              <a:gsLst>
                <a:gs pos="85000">
                  <a:srgbClr val="969696"/>
                </a:gs>
                <a:gs pos="19000">
                  <a:srgbClr val="969696"/>
                </a:gs>
                <a:gs pos="0">
                  <a:srgbClr val="969696"/>
                </a:gs>
                <a:gs pos="100000">
                  <a:srgbClr val="969696"/>
                </a:gs>
              </a:gsLst>
              <a:lin ang="12000000" scaled="0"/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1A260A6B-D19F-6D44-CBEF-244106F99A4F}"/>
              </a:ext>
            </a:extLst>
          </p:cNvPr>
          <p:cNvSpPr txBox="1"/>
          <p:nvPr/>
        </p:nvSpPr>
        <p:spPr>
          <a:xfrm>
            <a:off x="12118329" y="5892908"/>
            <a:ext cx="607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DA171C"/>
                </a:solidFill>
              </a:rPr>
              <a:t>？</a:t>
            </a:r>
            <a:endParaRPr lang="en-US" sz="7200" b="1" dirty="0">
              <a:solidFill>
                <a:srgbClr val="DA171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A6E3F-7A73-9409-E5C2-F1DBC8F7C9F4}"/>
              </a:ext>
            </a:extLst>
          </p:cNvPr>
          <p:cNvSpPr txBox="1"/>
          <p:nvPr/>
        </p:nvSpPr>
        <p:spPr>
          <a:xfrm>
            <a:off x="2811439" y="66328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59" grpId="0"/>
      <p:bldP spid="60" grpId="0"/>
      <p:bldP spid="66" grpId="0"/>
      <p:bldP spid="5" grpId="0" animBg="1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D199D9-5BA8-CE92-473B-04E95F8F3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b="1" dirty="0"/>
              <a:t>Task</a:t>
            </a:r>
            <a:r>
              <a:rPr lang="en" altLang="zh-CN" dirty="0"/>
              <a:t>: </a:t>
            </a:r>
            <a:r>
              <a:rPr lang="en-US" altLang="zh-CN" dirty="0"/>
              <a:t>E</a:t>
            </a:r>
            <a:r>
              <a:rPr lang="en" altLang="zh-CN" dirty="0" err="1"/>
              <a:t>stimate</a:t>
            </a:r>
            <a:r>
              <a:rPr lang="en" altLang="zh-CN" dirty="0"/>
              <a:t> the ratio of</a:t>
            </a:r>
            <a:r>
              <a:rPr lang="zh-CN" altLang="en-US" dirty="0"/>
              <a:t> </a:t>
            </a:r>
            <a:r>
              <a:rPr lang="en-US" altLang="zh-CN" dirty="0"/>
              <a:t>lengths</a:t>
            </a:r>
            <a:r>
              <a:rPr lang="zh-CN" altLang="en-US" dirty="0"/>
              <a:t> </a:t>
            </a:r>
            <a:r>
              <a:rPr lang="en-US" altLang="zh-CN" dirty="0"/>
              <a:t>(i.e.,</a:t>
            </a:r>
            <a:r>
              <a:rPr lang="zh-CN" altLang="en-US" dirty="0"/>
              <a:t> </a:t>
            </a:r>
            <a:r>
              <a:rPr lang="en-US" altLang="zh-CN" dirty="0"/>
              <a:t>heights)</a:t>
            </a:r>
            <a:r>
              <a:rPr lang="zh-CN" altLang="en-US" dirty="0"/>
              <a:t> </a:t>
            </a:r>
            <a:r>
              <a:rPr lang="en" altLang="zh-CN" dirty="0"/>
              <a:t>between two target bars (targets indicated by</a:t>
            </a:r>
            <a:r>
              <a:rPr lang="zh-CN" altLang="en-US" dirty="0"/>
              <a:t> </a:t>
            </a:r>
            <a:r>
              <a:rPr lang="en-US" altLang="zh-CN" dirty="0"/>
              <a:t>black</a:t>
            </a:r>
            <a:r>
              <a:rPr lang="en" altLang="zh-CN" dirty="0"/>
              <a:t> dots)</a:t>
            </a:r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FE6E608-E18D-22F5-85BA-0118E55E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Relational Reasoning in Graphical Perception</a:t>
            </a:r>
            <a:endParaRPr lang="en-US" dirty="0"/>
          </a:p>
        </p:txBody>
      </p:sp>
      <p:pic>
        <p:nvPicPr>
          <p:cNvPr id="5" name="图片 4" descr="Group 915">
            <a:extLst>
              <a:ext uri="{FF2B5EF4-FFF2-40B4-BE49-F238E27FC236}">
                <a16:creationId xmlns:a16="http://schemas.microsoft.com/office/drawing/2014/main" id="{6D5553B4-71FC-1100-2BDB-FDEDBDEF3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587" y="3266313"/>
            <a:ext cx="4886663" cy="3030327"/>
          </a:xfrm>
          <a:prstGeom prst="rect">
            <a:avLst/>
          </a:prstGeom>
        </p:spPr>
      </p:pic>
      <p:pic>
        <p:nvPicPr>
          <p:cNvPr id="6" name="图片 5" descr="Group 916">
            <a:extLst>
              <a:ext uri="{FF2B5EF4-FFF2-40B4-BE49-F238E27FC236}">
                <a16:creationId xmlns:a16="http://schemas.microsoft.com/office/drawing/2014/main" id="{A080975E-5C9C-F75B-8EF9-3971EBE2D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53" y="3265568"/>
            <a:ext cx="4759282" cy="303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5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12B9076-853A-C225-1D31-0753EFB37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477108"/>
            <a:ext cx="13635230" cy="5657222"/>
          </a:xfrm>
        </p:spPr>
        <p:txBody>
          <a:bodyPr/>
          <a:lstStyle/>
          <a:p>
            <a:r>
              <a:rPr lang="en-US" altLang="zh-CN" dirty="0"/>
              <a:t>Replicate</a:t>
            </a:r>
            <a:r>
              <a:rPr lang="en-US" dirty="0"/>
              <a:t> Haehn </a:t>
            </a:r>
            <a:r>
              <a:rPr lang="en-US" i="1" dirty="0"/>
              <a:t>et al.</a:t>
            </a:r>
            <a:r>
              <a:rPr lang="en-US" dirty="0"/>
              <a:t>’s </a:t>
            </a:r>
            <a:r>
              <a:rPr lang="en-US" altLang="zh-CN" dirty="0"/>
              <a:t>experiments</a:t>
            </a:r>
            <a:r>
              <a:rPr lang="zh-CN" altLang="en-US" dirty="0"/>
              <a:t> </a:t>
            </a:r>
            <a:r>
              <a:rPr lang="en-US" altLang="zh-CN" dirty="0"/>
              <a:t>[1]</a:t>
            </a:r>
            <a:r>
              <a:rPr lang="en-US" dirty="0"/>
              <a:t> with </a:t>
            </a:r>
            <a:r>
              <a:rPr lang="en-US" dirty="0">
                <a:solidFill>
                  <a:srgbClr val="DA171C"/>
                </a:solidFill>
              </a:rPr>
              <a:t>systematically</a:t>
            </a:r>
            <a:r>
              <a:rPr lang="en-US" altLang="zh-CN" dirty="0">
                <a:solidFill>
                  <a:srgbClr val="DA171C"/>
                </a:solidFill>
              </a:rPr>
              <a:t>-</a:t>
            </a:r>
            <a:r>
              <a:rPr lang="en-US" dirty="0">
                <a:solidFill>
                  <a:srgbClr val="DA171C"/>
                </a:solidFill>
              </a:rPr>
              <a:t>tune</a:t>
            </a:r>
            <a:r>
              <a:rPr lang="en-US" altLang="zh-CN" dirty="0">
                <a:solidFill>
                  <a:srgbClr val="DA171C"/>
                </a:solidFill>
              </a:rPr>
              <a:t>d</a:t>
            </a:r>
            <a:r>
              <a:rPr lang="en-US" dirty="0"/>
              <a:t> </a:t>
            </a:r>
            <a:r>
              <a:rPr lang="en-US" altLang="zh-CN" dirty="0"/>
              <a:t>CNNs</a:t>
            </a:r>
            <a:endParaRPr lang="en-US" dirty="0"/>
          </a:p>
          <a:p>
            <a:r>
              <a:rPr lang="en-US" dirty="0"/>
              <a:t>CNNs achieve very </a:t>
            </a:r>
            <a:r>
              <a:rPr lang="en-US" dirty="0">
                <a:solidFill>
                  <a:srgbClr val="DA171C"/>
                </a:solidFill>
              </a:rPr>
              <a:t>strong performance</a:t>
            </a:r>
            <a:r>
              <a:rPr lang="en-US" dirty="0"/>
              <a:t>, better than </a:t>
            </a:r>
            <a:r>
              <a:rPr lang="en-US" altLang="zh-CN" dirty="0"/>
              <a:t>previously-</a:t>
            </a:r>
            <a:r>
              <a:rPr lang="en-US" dirty="0"/>
              <a:t>reported results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F0AEE5-AC41-D788-16DC-A3B21116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Benchmarking Representative CNNs</a:t>
            </a:r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1243DE-45C1-23B9-6900-300F3E79493B}"/>
              </a:ext>
            </a:extLst>
          </p:cNvPr>
          <p:cNvSpPr txBox="1"/>
          <p:nvPr/>
        </p:nvSpPr>
        <p:spPr>
          <a:xfrm>
            <a:off x="838200" y="3338572"/>
            <a:ext cx="226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DA171C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+mn-ea"/>
              </a:rPr>
              <a:t>Architectures</a:t>
            </a:r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EA65B925-1C21-4DA8-0BB7-6688BB87BC14}"/>
              </a:ext>
            </a:extLst>
          </p:cNvPr>
          <p:cNvSpPr txBox="1">
            <a:spLocks noGrp="1"/>
          </p:cNvSpPr>
          <p:nvPr/>
        </p:nvSpPr>
        <p:spPr>
          <a:xfrm>
            <a:off x="3787940" y="3798947"/>
            <a:ext cx="2297430" cy="1075055"/>
          </a:xfrm>
          <a:prstGeom prst="rect">
            <a:avLst/>
          </a:prstGeom>
          <a:noFill/>
          <a:ln>
            <a:noFill/>
          </a:ln>
        </p:spPr>
        <p:txBody>
          <a:bodyPr wrap="square" lIns="130600" tIns="65300" rIns="130600" bIns="653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0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ahoma" panose="020B0604030504040204"/>
              <a:buChar char="•"/>
              <a:defRPr sz="3000" b="0" i="0" u="none" strike="noStrike" cap="none">
                <a:solidFill>
                  <a:srgbClr val="3F647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Tahoma" panose="020B0604030504040204"/>
              <a:buChar char="•"/>
              <a:defRPr sz="2600" b="0" i="0" u="none" strike="noStrike" cap="none">
                <a:solidFill>
                  <a:srgbClr val="3F647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Tahoma" panose="020B0604030504040204"/>
              <a:buChar char="•"/>
              <a:defRPr sz="2400" b="0" i="0" u="none" strike="noStrike" cap="none">
                <a:solidFill>
                  <a:srgbClr val="3F647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 panose="020B0604030504040204"/>
              <a:buChar char="•"/>
              <a:defRPr sz="2000" b="0" i="0" u="none" strike="noStrike" cap="none">
                <a:solidFill>
                  <a:srgbClr val="3F647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2286000" marR="0" lvl="4" indent="-33147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Tahoma" panose="020B0604030504040204"/>
              <a:buChar char="•"/>
              <a:defRPr sz="1800" b="0" i="0" u="none" strike="noStrike" cap="none">
                <a:solidFill>
                  <a:srgbClr val="3F647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Font typeface="Arial" panose="020B0604020202020204"/>
              <a:buChar char="»"/>
              <a:defRPr sz="3400" b="0" i="0" u="none" strike="noStrike" cap="none">
                <a:solidFill>
                  <a:srgbClr val="EEEA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Font typeface="Arial" panose="020B0604020202020204"/>
              <a:buChar char="»"/>
              <a:defRPr sz="3400" b="0" i="0" u="none" strike="noStrike" cap="none">
                <a:solidFill>
                  <a:srgbClr val="EEEA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Font typeface="Arial" panose="020B0604020202020204"/>
              <a:buChar char="»"/>
              <a:defRPr sz="3400" b="0" i="0" u="none" strike="noStrike" cap="none">
                <a:solidFill>
                  <a:srgbClr val="EEEA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Font typeface="Arial" panose="020B0604020202020204"/>
              <a:buChar char="»"/>
              <a:defRPr sz="3400" b="0" i="0" u="none" strike="noStrike" cap="none">
                <a:solidFill>
                  <a:srgbClr val="EEEA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85750" lvl="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zh-CN" sz="2400" dirty="0" err="1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AdamW</a:t>
            </a:r>
            <a:r>
              <a:rPr lang="en-US" altLang="zh-CN" sz="2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</a:p>
          <a:p>
            <a:pPr marL="285750" lvl="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SGDM</a:t>
            </a:r>
            <a:endParaRPr lang="en-US" altLang="zh-CN" sz="2400" dirty="0">
              <a:solidFill>
                <a:srgbClr val="555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3796F5-5E9A-3C2C-F6B5-F2E1646EEDCD}"/>
              </a:ext>
            </a:extLst>
          </p:cNvPr>
          <p:cNvSpPr txBox="1"/>
          <p:nvPr/>
        </p:nvSpPr>
        <p:spPr>
          <a:xfrm>
            <a:off x="3787940" y="3338571"/>
            <a:ext cx="192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>
                <a:solidFill>
                  <a:srgbClr val="DA171C"/>
                </a:solidFill>
                <a:latin typeface="Tahoma" panose="020B0604030504040204"/>
                <a:ea typeface="Tahoma" panose="020B0604030504040204"/>
                <a:cs typeface="Tahoma" panose="020B0604030504040204"/>
              </a:defRPr>
            </a:lvl1pPr>
          </a:lstStyle>
          <a:p>
            <a:pPr algn="l"/>
            <a:r>
              <a:rPr lang="en-US" altLang="zh-CN" b="1" dirty="0">
                <a:sym typeface="+mn-ea"/>
              </a:rPr>
              <a:t>Optimizers</a:t>
            </a:r>
            <a:r>
              <a:rPr lang="en-US" altLang="zh-CN" dirty="0">
                <a:sym typeface="+mn-ea"/>
              </a:rPr>
              <a:t> </a:t>
            </a:r>
          </a:p>
        </p:txBody>
      </p:sp>
      <p:sp>
        <p:nvSpPr>
          <p:cNvPr id="11" name="Google Shape;55;p3">
            <a:extLst>
              <a:ext uri="{FF2B5EF4-FFF2-40B4-BE49-F238E27FC236}">
                <a16:creationId xmlns:a16="http://schemas.microsoft.com/office/drawing/2014/main" id="{B7EFD583-00D9-171A-733B-150F2B82CD99}"/>
              </a:ext>
            </a:extLst>
          </p:cNvPr>
          <p:cNvSpPr txBox="1">
            <a:spLocks noGrp="1"/>
          </p:cNvSpPr>
          <p:nvPr/>
        </p:nvSpPr>
        <p:spPr>
          <a:xfrm>
            <a:off x="3787940" y="5566966"/>
            <a:ext cx="2887980" cy="1272588"/>
          </a:xfrm>
          <a:prstGeom prst="rect">
            <a:avLst/>
          </a:prstGeom>
          <a:noFill/>
          <a:ln>
            <a:noFill/>
          </a:ln>
        </p:spPr>
        <p:txBody>
          <a:bodyPr wrap="square" lIns="130600" tIns="65300" rIns="130600" bIns="653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0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ahoma" panose="020B0604030504040204"/>
              <a:buChar char="•"/>
              <a:defRPr sz="3000" b="0" i="0" u="none" strike="noStrike" cap="none">
                <a:solidFill>
                  <a:srgbClr val="3F647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Tahoma" panose="020B0604030504040204"/>
              <a:buChar char="•"/>
              <a:defRPr sz="2600" b="0" i="0" u="none" strike="noStrike" cap="none">
                <a:solidFill>
                  <a:srgbClr val="3F647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Tahoma" panose="020B0604030504040204"/>
              <a:buChar char="•"/>
              <a:defRPr sz="2400" b="0" i="0" u="none" strike="noStrike" cap="none">
                <a:solidFill>
                  <a:srgbClr val="3F647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 panose="020B0604030504040204"/>
              <a:buChar char="•"/>
              <a:defRPr sz="2000" b="0" i="0" u="none" strike="noStrike" cap="none">
                <a:solidFill>
                  <a:srgbClr val="3F647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2286000" marR="0" lvl="4" indent="-33147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Tahoma" panose="020B0604030504040204"/>
              <a:buChar char="•"/>
              <a:defRPr sz="1800" b="0" i="0" u="none" strike="noStrike" cap="none">
                <a:solidFill>
                  <a:srgbClr val="3F647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Font typeface="Arial" panose="020B0604020202020204"/>
              <a:buChar char="»"/>
              <a:defRPr sz="3400" b="0" i="0" u="none" strike="noStrike" cap="none">
                <a:solidFill>
                  <a:srgbClr val="EEEA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Font typeface="Arial" panose="020B0604020202020204"/>
              <a:buChar char="»"/>
              <a:defRPr sz="3400" b="0" i="0" u="none" strike="noStrike" cap="none">
                <a:solidFill>
                  <a:srgbClr val="EEEA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Font typeface="Arial" panose="020B0604020202020204"/>
              <a:buChar char="»"/>
              <a:defRPr sz="3400" b="0" i="0" u="none" strike="noStrike" cap="none">
                <a:solidFill>
                  <a:srgbClr val="EEEA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Font typeface="Arial" panose="020B0604020202020204"/>
              <a:buChar char="»"/>
              <a:defRPr sz="3400" b="0" i="0" u="none" strike="noStrike" cap="none">
                <a:solidFill>
                  <a:srgbClr val="EEEA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rate</a:t>
            </a: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Momentum</a:t>
            </a: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 decay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8970F2-197E-8D63-C1D0-FF76CB2D71E0}"/>
              </a:ext>
            </a:extLst>
          </p:cNvPr>
          <p:cNvSpPr txBox="1"/>
          <p:nvPr/>
        </p:nvSpPr>
        <p:spPr>
          <a:xfrm>
            <a:off x="3787939" y="5106591"/>
            <a:ext cx="301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>
                <a:solidFill>
                  <a:srgbClr val="DA171C"/>
                </a:solidFill>
                <a:latin typeface="Tahoma" panose="020B0604030504040204"/>
                <a:ea typeface="Tahoma" panose="020B0604030504040204"/>
                <a:cs typeface="Tahoma" panose="020B0604030504040204"/>
              </a:defRPr>
            </a:lvl1pPr>
          </a:lstStyle>
          <a:p>
            <a:pPr algn="l"/>
            <a:r>
              <a:rPr lang="en-US" altLang="zh-CN" b="1" dirty="0">
                <a:sym typeface="+mn-ea"/>
              </a:rPr>
              <a:t>Hyper-parameters</a:t>
            </a:r>
            <a:r>
              <a:rPr lang="en-US" altLang="zh-CN" dirty="0">
                <a:sym typeface="+mn-ea"/>
              </a:rPr>
              <a:t>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5B7C84B-EB59-4371-6A7D-B6D3F8CB7F0F}"/>
              </a:ext>
            </a:extLst>
          </p:cNvPr>
          <p:cNvSpPr txBox="1"/>
          <p:nvPr/>
        </p:nvSpPr>
        <p:spPr>
          <a:xfrm>
            <a:off x="823983" y="3798947"/>
            <a:ext cx="23246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AlexNet</a:t>
            </a:r>
            <a:endParaRPr lang="en-US" sz="2400" dirty="0">
              <a:solidFill>
                <a:srgbClr val="555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DenseNet</a:t>
            </a:r>
            <a:endParaRPr lang="en-US" sz="2400" dirty="0">
              <a:solidFill>
                <a:srgbClr val="555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VGG19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ResNet152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Xception126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EfficientNet</a:t>
            </a:r>
            <a:r>
              <a:rPr lang="en-US" sz="2400" dirty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657EE5C-DEC5-CD23-13B4-57D7A861EA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2213" y="3249861"/>
            <a:ext cx="6491216" cy="3940613"/>
          </a:xfrm>
          <a:prstGeom prst="rect">
            <a:avLst/>
          </a:prstGeom>
        </p:spPr>
      </p:pic>
      <p:sp>
        <p:nvSpPr>
          <p:cNvPr id="16" name="十字形 15">
            <a:extLst>
              <a:ext uri="{FF2B5EF4-FFF2-40B4-BE49-F238E27FC236}">
                <a16:creationId xmlns:a16="http://schemas.microsoft.com/office/drawing/2014/main" id="{C6D68B71-218F-71FF-2402-998E965F9E18}"/>
              </a:ext>
            </a:extLst>
          </p:cNvPr>
          <p:cNvSpPr/>
          <p:nvPr/>
        </p:nvSpPr>
        <p:spPr>
          <a:xfrm rot="2710910">
            <a:off x="2930599" y="4485509"/>
            <a:ext cx="766882" cy="766882"/>
          </a:xfrm>
          <a:prstGeom prst="plus">
            <a:avLst>
              <a:gd name="adj" fmla="val 42138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E6605961-6703-2213-FBD0-992B98F3EDEA}"/>
              </a:ext>
            </a:extLst>
          </p:cNvPr>
          <p:cNvSpPr/>
          <p:nvPr/>
        </p:nvSpPr>
        <p:spPr>
          <a:xfrm>
            <a:off x="6569950" y="4641509"/>
            <a:ext cx="745250" cy="454882"/>
          </a:xfrm>
          <a:prstGeom prst="rightArrow">
            <a:avLst>
              <a:gd name="adj1" fmla="val 39557"/>
              <a:gd name="adj2" fmla="val 63053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B66BD-CF02-DBEE-07DA-B8AABF12B02E}"/>
              </a:ext>
            </a:extLst>
          </p:cNvPr>
          <p:cNvSpPr txBox="1"/>
          <p:nvPr/>
        </p:nvSpPr>
        <p:spPr>
          <a:xfrm>
            <a:off x="804709" y="7033131"/>
            <a:ext cx="10561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[1]</a:t>
            </a:r>
            <a:r>
              <a:rPr lang="zh-CN" altLang="en-US" sz="1000" dirty="0"/>
              <a:t> </a:t>
            </a:r>
            <a:r>
              <a:rPr lang="en-US" sz="1000" dirty="0"/>
              <a:t>D. </a:t>
            </a:r>
            <a:r>
              <a:rPr lang="en-US" sz="1000" dirty="0" err="1"/>
              <a:t>Haehn</a:t>
            </a:r>
            <a:r>
              <a:rPr lang="en-US" sz="1000" dirty="0"/>
              <a:t>, J. </a:t>
            </a:r>
            <a:r>
              <a:rPr lang="en-US" sz="1000" dirty="0" err="1"/>
              <a:t>Tompkin</a:t>
            </a:r>
            <a:r>
              <a:rPr lang="en-US" sz="1000" dirty="0"/>
              <a:t>, and H. Pfister. Evaluating ‘graphical perception’ with CNNs. IEEE Transactions on Visualization and Computer Graphics, 25(1):641–650, 2019.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22BAE9-9251-A19B-B8D8-659B8F51B280}"/>
              </a:ext>
            </a:extLst>
          </p:cNvPr>
          <p:cNvSpPr/>
          <p:nvPr/>
        </p:nvSpPr>
        <p:spPr>
          <a:xfrm>
            <a:off x="7778496" y="3249861"/>
            <a:ext cx="1389888" cy="549086"/>
          </a:xfrm>
          <a:prstGeom prst="ellips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9180797-E55E-FE13-9598-FED6BB5BC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Five bar-chart types </a:t>
            </a:r>
            <a:r>
              <a:rPr lang="en-US" dirty="0">
                <a:solidFill>
                  <a:srgbClr val="C00000"/>
                </a:solidFill>
              </a:rPr>
              <a:t>synthesized programmatically</a:t>
            </a:r>
            <a:r>
              <a:rPr lang="en-US" dirty="0"/>
              <a:t> with Vega-Lite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766K</a:t>
            </a:r>
            <a:r>
              <a:rPr lang="en-US" altLang="zh-CN" dirty="0"/>
              <a:t> (500K for training &amp; 266K for testing) standard visualizations</a:t>
            </a:r>
          </a:p>
          <a:p>
            <a:r>
              <a:rPr lang="en-US" dirty="0">
                <a:solidFill>
                  <a:srgbClr val="C00000"/>
                </a:solidFill>
              </a:rPr>
              <a:t>Large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and</a:t>
            </a:r>
            <a:r>
              <a:rPr lang="en-US" dirty="0">
                <a:solidFill>
                  <a:srgbClr val="C00000"/>
                </a:solidFill>
              </a:rPr>
              <a:t> controllable </a:t>
            </a:r>
            <a:r>
              <a:rPr lang="en-US" dirty="0"/>
              <a:t>dataset to manipulate design parameters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9F0192E-E0B5-E0F8-3C26-2CDF0C94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GRAPE: A</a:t>
            </a:r>
            <a:r>
              <a:rPr lang="zh-CN" altLang="en-US" dirty="0"/>
              <a:t> </a:t>
            </a:r>
            <a:r>
              <a:rPr lang="en-US" altLang="zh-CN" u="sng" dirty="0" err="1"/>
              <a:t>GRA</a:t>
            </a:r>
            <a:r>
              <a:rPr lang="en-US" altLang="zh-CN" dirty="0" err="1"/>
              <a:t>phical</a:t>
            </a:r>
            <a:r>
              <a:rPr lang="en-US" altLang="zh-CN" dirty="0"/>
              <a:t> </a:t>
            </a:r>
            <a:r>
              <a:rPr lang="en-US" altLang="zh-CN" u="sng" dirty="0" err="1"/>
              <a:t>PE</a:t>
            </a:r>
            <a:r>
              <a:rPr lang="en-US" altLang="zh-CN" dirty="0" err="1"/>
              <a:t>rception</a:t>
            </a:r>
            <a:r>
              <a:rPr lang="en-US" altLang="zh-CN" dirty="0"/>
              <a:t> </a:t>
            </a:r>
            <a:r>
              <a:rPr lang="en" altLang="zh-CN" dirty="0"/>
              <a:t>Dataset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4FD2E5-F329-A7D3-A18F-9ED3A34EF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89527"/>
            <a:ext cx="12954000" cy="28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8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0D617BD-3248-B517-28AE-FAA0033A9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altLang="zh-CN" dirty="0">
                <a:solidFill>
                  <a:srgbClr val="C00000"/>
                </a:solidFill>
              </a:rPr>
              <a:t>visual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parameters</a:t>
            </a:r>
            <a:r>
              <a:rPr lang="en-US" dirty="0"/>
              <a:t>: title position, title size, background color</a:t>
            </a:r>
            <a:r>
              <a:rPr lang="en-US" altLang="zh-CN" dirty="0"/>
              <a:t>,</a:t>
            </a:r>
            <a:r>
              <a:rPr lang="en-US" dirty="0"/>
              <a:t> bar color, stroke color, bar width, stroke width, bar length, dot position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I</a:t>
            </a:r>
            <a:r>
              <a:rPr lang="en-SG" altLang="zh-CN" dirty="0" err="1">
                <a:solidFill>
                  <a:srgbClr val="C00000"/>
                </a:solidFill>
              </a:rPr>
              <a:t>ndependent</a:t>
            </a:r>
            <a:r>
              <a:rPr lang="en-SG" altLang="zh-CN" dirty="0">
                <a:solidFill>
                  <a:srgbClr val="C00000"/>
                </a:solidFill>
              </a:rPr>
              <a:t> and </a:t>
            </a:r>
            <a:r>
              <a:rPr lang="en-US" altLang="zh-CN" dirty="0">
                <a:solidFill>
                  <a:srgbClr val="C00000"/>
                </a:solidFill>
              </a:rPr>
              <a:t>I</a:t>
            </a:r>
            <a:r>
              <a:rPr lang="en-SG" altLang="zh-CN" dirty="0" err="1">
                <a:solidFill>
                  <a:srgbClr val="C00000"/>
                </a:solidFill>
              </a:rPr>
              <a:t>dentically</a:t>
            </a:r>
            <a:r>
              <a:rPr lang="en-SG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D</a:t>
            </a:r>
            <a:r>
              <a:rPr lang="en-SG" altLang="zh-CN" dirty="0" err="1">
                <a:solidFill>
                  <a:srgbClr val="C00000"/>
                </a:solidFill>
              </a:rPr>
              <a:t>istributed</a:t>
            </a:r>
            <a:r>
              <a:rPr lang="en-SG" altLang="zh-CN" dirty="0">
                <a:solidFill>
                  <a:srgbClr val="C00000"/>
                </a:solidFill>
              </a:rPr>
              <a:t> (IID)</a:t>
            </a:r>
            <a:r>
              <a:rPr lang="en" altLang="zh-CN" dirty="0"/>
              <a:t>: test </a:t>
            </a:r>
            <a:r>
              <a:rPr lang="en-US" altLang="zh-CN" dirty="0"/>
              <a:t>visualizations</a:t>
            </a:r>
            <a:r>
              <a:rPr lang="en" altLang="zh-CN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en" altLang="zh-CN" dirty="0"/>
              <a:t> encodings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samples</a:t>
            </a:r>
            <a:endParaRPr lang="en" altLang="zh-CN" dirty="0"/>
          </a:p>
          <a:p>
            <a:r>
              <a:rPr lang="en-US" altLang="zh-CN" dirty="0">
                <a:solidFill>
                  <a:srgbClr val="C00000"/>
                </a:solidFill>
              </a:rPr>
              <a:t>O</a:t>
            </a:r>
            <a:r>
              <a:rPr lang="en-SG" altLang="zh-CN" dirty="0" err="1">
                <a:solidFill>
                  <a:srgbClr val="C00000"/>
                </a:solidFill>
              </a:rPr>
              <a:t>ut</a:t>
            </a:r>
            <a:r>
              <a:rPr lang="en-SG" altLang="zh-CN" dirty="0">
                <a:solidFill>
                  <a:srgbClr val="C00000"/>
                </a:solidFill>
              </a:rPr>
              <a:t>-of-distribution (OOD)</a:t>
            </a:r>
            <a:r>
              <a:rPr lang="en" altLang="zh-CN" dirty="0"/>
              <a:t>: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visualizations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endParaRPr lang="en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10EE22D-8A46-930D-C2A8-B315CBEB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CN" dirty="0"/>
              <a:t>Perturbation Setup</a:t>
            </a:r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D2086FC-2848-E7DD-FB6B-BB26921CFA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22" b="51648"/>
          <a:stretch>
            <a:fillRect/>
          </a:stretch>
        </p:blipFill>
        <p:spPr>
          <a:xfrm>
            <a:off x="6094270" y="4113287"/>
            <a:ext cx="6000858" cy="15529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D1E32DD-C528-2382-CB50-722913DEC9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439" b="-1"/>
          <a:stretch>
            <a:fillRect/>
          </a:stretch>
        </p:blipFill>
        <p:spPr>
          <a:xfrm>
            <a:off x="5401446" y="5696424"/>
            <a:ext cx="7536632" cy="15989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283BAB6-7AC9-3347-9161-17B26FB9D6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726" b="51648"/>
          <a:stretch>
            <a:fillRect/>
          </a:stretch>
        </p:blipFill>
        <p:spPr>
          <a:xfrm>
            <a:off x="1467652" y="4776716"/>
            <a:ext cx="1843194" cy="208758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40B62635-5155-72AF-D4F4-8DC743E6D467}"/>
              </a:ext>
            </a:extLst>
          </p:cNvPr>
          <p:cNvGrpSpPr/>
          <p:nvPr/>
        </p:nvGrpSpPr>
        <p:grpSpPr>
          <a:xfrm>
            <a:off x="3452411" y="5098753"/>
            <a:ext cx="1807469" cy="826075"/>
            <a:chOff x="3485954" y="4909298"/>
            <a:chExt cx="1807469" cy="826075"/>
          </a:xfrm>
        </p:grpSpPr>
        <p:sp>
          <p:nvSpPr>
            <p:cNvPr id="13" name="右箭头 12">
              <a:extLst>
                <a:ext uri="{FF2B5EF4-FFF2-40B4-BE49-F238E27FC236}">
                  <a16:creationId xmlns:a16="http://schemas.microsoft.com/office/drawing/2014/main" id="{49487B4E-7B65-7D83-382F-C0C9B33A1BA9}"/>
                </a:ext>
              </a:extLst>
            </p:cNvPr>
            <p:cNvSpPr/>
            <p:nvPr/>
          </p:nvSpPr>
          <p:spPr>
            <a:xfrm>
              <a:off x="3627520" y="5280491"/>
              <a:ext cx="1437775" cy="454882"/>
            </a:xfrm>
            <a:prstGeom prst="rightArrow">
              <a:avLst>
                <a:gd name="adj1" fmla="val 39557"/>
                <a:gd name="adj2" fmla="val 63053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6F36FE1-EEB6-731C-50F0-4414D3D281EA}"/>
                </a:ext>
              </a:extLst>
            </p:cNvPr>
            <p:cNvSpPr txBox="1"/>
            <p:nvPr/>
          </p:nvSpPr>
          <p:spPr>
            <a:xfrm>
              <a:off x="3485954" y="4909298"/>
              <a:ext cx="18074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555555"/>
                  </a:solidFill>
                </a:rPr>
                <a:t>Perturb</a:t>
              </a:r>
              <a:r>
                <a:rPr lang="en-US" altLang="zh-CN" sz="2200" dirty="0">
                  <a:solidFill>
                    <a:srgbClr val="555555"/>
                  </a:solidFill>
                </a:rPr>
                <a:t>ation</a:t>
              </a:r>
              <a:endParaRPr lang="en-US" sz="2200" dirty="0">
                <a:solidFill>
                  <a:srgbClr val="55555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09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VIS 2025">
  <a:themeElements>
    <a:clrScheme name="Custom 3">
      <a:dk1>
        <a:srgbClr val="1D3160"/>
      </a:dk1>
      <a:lt1>
        <a:srgbClr val="2473B6"/>
      </a:lt1>
      <a:dk2>
        <a:srgbClr val="000000"/>
      </a:dk2>
      <a:lt2>
        <a:srgbClr val="FFFFFF"/>
      </a:lt2>
      <a:accent1>
        <a:srgbClr val="3F647E"/>
      </a:accent1>
      <a:accent2>
        <a:srgbClr val="6EB5EE"/>
      </a:accent2>
      <a:accent3>
        <a:srgbClr val="FEC10E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7150"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5ce9348-be2a-462b-8fc0-e1765a9b204a}" enabled="0" method="" siteId="{15ce9348-be2a-462b-8fc0-e1765a9b20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1600</Words>
  <Application>Microsoft Macintosh PowerPoint</Application>
  <PresentationFormat>Custom</PresentationFormat>
  <Paragraphs>192</Paragraphs>
  <Slides>21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Helvetica</vt:lpstr>
      <vt:lpstr>Google Sans</vt:lpstr>
      <vt:lpstr>Calibri</vt:lpstr>
      <vt:lpstr>Tahoma</vt:lpstr>
      <vt:lpstr>presentation VIS 2025</vt:lpstr>
      <vt:lpstr>Generalization of CNNs on Relational Reasoning with Bar Charts</vt:lpstr>
      <vt:lpstr>Background</vt:lpstr>
      <vt:lpstr>Background</vt:lpstr>
      <vt:lpstr>Background</vt:lpstr>
      <vt:lpstr>Research Questions</vt:lpstr>
      <vt:lpstr>Relational Reasoning in Graphical Perception</vt:lpstr>
      <vt:lpstr>Benchmarking Representative CNNs</vt:lpstr>
      <vt:lpstr>GRAPE: A GRAphical PErception Dataset</vt:lpstr>
      <vt:lpstr>Perturbation Setup</vt:lpstr>
      <vt:lpstr>Results (IID): CNNs are Excellent</vt:lpstr>
      <vt:lpstr>Results (OOD):  CNN Robustness Collapses on Visual Parameter Shifts</vt:lpstr>
      <vt:lpstr>Results (OOD):  CNN Robustness Collapses on Visual Parameter Shifts</vt:lpstr>
      <vt:lpstr>Results (OOD):  CNN Robustness Collapses on Visual Parameter Shifts</vt:lpstr>
      <vt:lpstr>Humans vs CNNs</vt:lpstr>
      <vt:lpstr>Why Do CNNs Fail OOD? Attention on the Wrong Pixels</vt:lpstr>
      <vt:lpstr>Can We Fix It? Segmentation Masks</vt:lpstr>
      <vt:lpstr>Does Data Augmentation Solve It?</vt:lpstr>
      <vt:lpstr>Take-Home Messages</vt:lpstr>
      <vt:lpstr>Call for More Research on Benchmarking AI4Vis!</vt:lpstr>
      <vt:lpstr>PowerPoint Presentation</vt:lpstr>
      <vt:lpstr>Research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Lukas Pevny</dc:creator>
  <cp:lastModifiedBy>Wang Yong (Asst Prof)</cp:lastModifiedBy>
  <cp:revision>267</cp:revision>
  <dcterms:modified xsi:type="dcterms:W3CDTF">2025-12-22T15:06:30Z</dcterms:modified>
</cp:coreProperties>
</file>