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8" r:id="rId2"/>
    <p:sldId id="257" r:id="rId3"/>
    <p:sldId id="301" r:id="rId4"/>
    <p:sldId id="303" r:id="rId5"/>
    <p:sldId id="307" r:id="rId6"/>
    <p:sldId id="262" r:id="rId7"/>
    <p:sldId id="265" r:id="rId8"/>
    <p:sldId id="305" r:id="rId9"/>
    <p:sldId id="271" r:id="rId10"/>
    <p:sldId id="276" r:id="rId11"/>
    <p:sldId id="277" r:id="rId12"/>
    <p:sldId id="306" r:id="rId13"/>
    <p:sldId id="300" r:id="rId14"/>
    <p:sldId id="264" r:id="rId15"/>
    <p:sldId id="274" r:id="rId16"/>
    <p:sldId id="280" r:id="rId17"/>
    <p:sldId id="293" r:id="rId18"/>
    <p:sldId id="299" r:id="rId19"/>
    <p:sldId id="281" r:id="rId20"/>
    <p:sldId id="285" r:id="rId21"/>
    <p:sldId id="286" r:id="rId22"/>
    <p:sldId id="294" r:id="rId23"/>
    <p:sldId id="288" r:id="rId24"/>
    <p:sldId id="289" r:id="rId25"/>
    <p:sldId id="302" r:id="rId26"/>
    <p:sldId id="291" r:id="rId27"/>
    <p:sldId id="260" r:id="rId28"/>
    <p:sldId id="297" r:id="rId29"/>
    <p:sldId id="266" r:id="rId30"/>
    <p:sldId id="278" r:id="rId31"/>
    <p:sldId id="279" r:id="rId3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CCC6"/>
    <a:srgbClr val="B5EAEA"/>
    <a:srgbClr val="DFEEF4"/>
    <a:srgbClr val="248CC8"/>
    <a:srgbClr val="000000"/>
    <a:srgbClr val="969696"/>
    <a:srgbClr val="424A4A"/>
    <a:srgbClr val="FFBCBC"/>
    <a:srgbClr val="248ACA"/>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69" autoAdjust="0"/>
    <p:restoredTop sz="65170" autoAdjust="0"/>
  </p:normalViewPr>
  <p:slideViewPr>
    <p:cSldViewPr snapToGrid="0">
      <p:cViewPr varScale="1">
        <p:scale>
          <a:sx n="81" d="100"/>
          <a:sy n="81" d="100"/>
        </p:scale>
        <p:origin x="2016" y="184"/>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ED0831-C58C-44B2-8668-EF77C753A6C2}" type="datetimeFigureOut">
              <a:rPr lang="de-CH" smtClean="0"/>
              <a:t>18.06.23</a:t>
            </a:fld>
            <a:endParaRPr lang="de-C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C61D9E-28D1-4F4C-A5BD-2D28C080B9AD}" type="slidenum">
              <a:rPr lang="de-CH" smtClean="0"/>
              <a:t>‹#›</a:t>
            </a:fld>
            <a:endParaRPr lang="de-CH"/>
          </a:p>
        </p:txBody>
      </p:sp>
    </p:spTree>
    <p:extLst>
      <p:ext uri="{BB962C8B-B14F-4D97-AF65-F5344CB8AC3E}">
        <p14:creationId xmlns:p14="http://schemas.microsoft.com/office/powerpoint/2010/main" val="2480879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E101A"/>
                </a:solidFill>
                <a:effectLst/>
                <a:latin typeface="Times New Roman" panose="02020603050405020304" pitchFamily="18" charset="0"/>
                <a:ea typeface="Times New Roman" panose="02020603050405020304" pitchFamily="18" charset="0"/>
              </a:rPr>
              <a:t>My name is Shaolun from Singapore Management University. Surprise huh? There is actually a data visualization group in Singapore.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E101A"/>
              </a:solidFill>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E101A"/>
                </a:solidFill>
                <a:effectLst/>
                <a:latin typeface="Times New Roman" panose="02020603050405020304" pitchFamily="18" charset="0"/>
                <a:ea typeface="Times New Roman" panose="02020603050405020304" pitchFamily="18" charset="0"/>
              </a:rPr>
              <a:t>Anyway,  before we get started, let’s do a survey. How many of you in this room have ever heard of quantum computing? Entanglement? How it actually 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E101A"/>
              </a:solidFill>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E101A"/>
                </a:solidFill>
                <a:effectLst/>
                <a:latin typeface="Times New Roman" panose="02020603050405020304" pitchFamily="18" charset="0"/>
                <a:ea typeface="Times New Roman" panose="02020603050405020304" pitchFamily="18" charset="0"/>
              </a:rPr>
              <a:t>Prior work has found it is difficult to learn quantum computing. Because concept is abstract.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E101A"/>
              </a:solidFill>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E101A"/>
                </a:solidFill>
                <a:effectLst/>
                <a:latin typeface="Times New Roman" panose="02020603050405020304" pitchFamily="18" charset="0"/>
                <a:ea typeface="Times New Roman" panose="02020603050405020304" pitchFamily="18" charset="0"/>
              </a:rPr>
              <a:t>Our group tried to use visualization to explain qc and make it easy-to-understand than ever before.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E101A"/>
              </a:solidFill>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E101A"/>
                </a:solidFill>
                <a:effectLst/>
                <a:latin typeface="Times New Roman" panose="02020603050405020304" pitchFamily="18" charset="0"/>
                <a:ea typeface="Times New Roman" panose="02020603050405020304" pitchFamily="18" charset="0"/>
              </a:rPr>
              <a:t>So let’s get started with the background session.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E101A"/>
              </a:solidFill>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E101A"/>
                </a:solidFill>
                <a:effectLst/>
                <a:latin typeface="Times New Roman" panose="02020603050405020304" pitchFamily="18" charset="0"/>
                <a:ea typeface="Times New Roman" panose="02020603050405020304" pitchFamily="18" charset="0"/>
              </a:rPr>
              <a:t>We all know that quantum computing has achieved a great success in recent years, with a </a:t>
            </a:r>
            <a:r>
              <a:rPr lang="en-US" altLang="zh-CN" sz="1800" dirty="0">
                <a:solidFill>
                  <a:srgbClr val="0E101A"/>
                </a:solidFill>
                <a:effectLst/>
                <a:latin typeface="Times New Roman" panose="02020603050405020304" pitchFamily="18" charset="0"/>
                <a:ea typeface="Times New Roman" panose="02020603050405020304" pitchFamily="18" charset="0"/>
              </a:rPr>
              <a:t>variety</a:t>
            </a:r>
            <a:r>
              <a:rPr lang="en-US" sz="1800" dirty="0">
                <a:solidFill>
                  <a:srgbClr val="0E101A"/>
                </a:solidFill>
                <a:effectLst/>
                <a:latin typeface="Times New Roman" panose="02020603050405020304" pitchFamily="18" charset="0"/>
                <a:ea typeface="Times New Roman" panose="02020603050405020304" pitchFamily="18" charset="0"/>
              </a:rPr>
              <a:t> of </a:t>
            </a:r>
            <a:r>
              <a:rPr lang="en-US" sz="1800" b="1" dirty="0">
                <a:solidFill>
                  <a:srgbClr val="0E101A"/>
                </a:solidFill>
                <a:effectLst/>
                <a:latin typeface="Times New Roman" panose="02020603050405020304" pitchFamily="18" charset="0"/>
                <a:ea typeface="Times New Roman" panose="02020603050405020304" pitchFamily="18" charset="0"/>
              </a:rPr>
              <a:t>applications</a:t>
            </a:r>
            <a:r>
              <a:rPr lang="en-US" sz="1800" dirty="0">
                <a:solidFill>
                  <a:srgbClr val="0E101A"/>
                </a:solidFill>
                <a:effectLst/>
                <a:latin typeface="Times New Roman" panose="02020603050405020304" pitchFamily="18" charset="0"/>
                <a:ea typeface="Times New Roman" panose="02020603050405020304" pitchFamily="18" charset="0"/>
              </a:rPr>
              <a:t> demonstrating quantum speedups in areas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E101A"/>
              </a:solidFill>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E101A"/>
                </a:solidFill>
                <a:effectLst/>
                <a:latin typeface="Times New Roman" panose="02020603050405020304" pitchFamily="18" charset="0"/>
                <a:ea typeface="Times New Roman" panose="02020603050405020304" pitchFamily="18" charset="0"/>
              </a:rPr>
              <a:t>such as machine learning, cryptography, and finance.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E101A"/>
              </a:solidFill>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AC61D9E-28D1-4F4C-A5BD-2D28C080B9AD}" type="slidenum">
              <a:rPr lang="de-CH" smtClean="0"/>
              <a:t>1</a:t>
            </a:fld>
            <a:endParaRPr lang="de-CH"/>
          </a:p>
        </p:txBody>
      </p:sp>
    </p:spTree>
    <p:extLst>
      <p:ext uri="{BB962C8B-B14F-4D97-AF65-F5344CB8AC3E}">
        <p14:creationId xmlns:p14="http://schemas.microsoft.com/office/powerpoint/2010/main" val="38073714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800" dirty="0">
                <a:solidFill>
                  <a:srgbClr val="0E101A"/>
                </a:solidFill>
                <a:effectLst/>
                <a:latin typeface="Times New Roman" panose="02020603050405020304" pitchFamily="18" charset="0"/>
                <a:ea typeface="Times New Roman" panose="02020603050405020304" pitchFamily="18" charset="0"/>
              </a:rPr>
              <a:t>A certain quantum state, for example, phi, can be represented as this formula.</a:t>
            </a:r>
          </a:p>
          <a:p>
            <a:endParaRPr lang="en-US" sz="1800" dirty="0">
              <a:solidFill>
                <a:srgbClr val="0E101A"/>
              </a:solidFill>
              <a:effectLst/>
              <a:latin typeface="Times New Roman" panose="02020603050405020304" pitchFamily="18" charset="0"/>
              <a:ea typeface="Times New Roman" panose="02020603050405020304" pitchFamily="18" charset="0"/>
            </a:endParaRPr>
          </a:p>
          <a:p>
            <a:r>
              <a:rPr lang="en-US" sz="1800" dirty="0">
                <a:solidFill>
                  <a:srgbClr val="0E101A"/>
                </a:solidFill>
                <a:effectLst/>
                <a:latin typeface="Times New Roman" panose="02020603050405020304" pitchFamily="18" charset="0"/>
                <a:ea typeface="Times New Roman" panose="02020603050405020304" pitchFamily="18" charset="0"/>
              </a:rPr>
              <a:t>Alpha represents the coefficient for state 0, and beta is the </a:t>
            </a:r>
            <a:r>
              <a:rPr lang="en-US" altLang="zh-CN" sz="1800" dirty="0">
                <a:solidFill>
                  <a:srgbClr val="0E101A"/>
                </a:solidFill>
                <a:effectLst/>
                <a:latin typeface="Times New Roman" panose="02020603050405020304" pitchFamily="18" charset="0"/>
                <a:ea typeface="Times New Roman" panose="02020603050405020304" pitchFamily="18" charset="0"/>
              </a:rPr>
              <a:t>coefficient</a:t>
            </a:r>
            <a:r>
              <a:rPr lang="en-US" sz="1800" dirty="0">
                <a:solidFill>
                  <a:srgbClr val="0E101A"/>
                </a:solidFill>
                <a:effectLst/>
                <a:latin typeface="Times New Roman" panose="02020603050405020304" pitchFamily="18" charset="0"/>
                <a:ea typeface="Times New Roman" panose="02020603050405020304" pitchFamily="18" charset="0"/>
              </a:rPr>
              <a:t> for state 1. We can call this coefficient the amplitude.</a:t>
            </a:r>
          </a:p>
          <a:p>
            <a:r>
              <a:rPr lang="en-US" sz="1800" dirty="0">
                <a:solidFill>
                  <a:srgbClr val="0E101A"/>
                </a:solidFill>
                <a:effectLst/>
                <a:latin typeface="Times New Roman" panose="02020603050405020304" pitchFamily="18" charset="0"/>
                <a:ea typeface="Times New Roman" panose="02020603050405020304" pitchFamily="18" charset="0"/>
              </a:rPr>
              <a:t>And alpha and beta can be written as this formula, which consists of a real part and a imaginary part </a:t>
            </a:r>
            <a:r>
              <a:rPr lang="en-US" sz="1800" dirty="0" err="1">
                <a:solidFill>
                  <a:srgbClr val="0E101A"/>
                </a:solidFill>
                <a:effectLst/>
                <a:latin typeface="Times New Roman" panose="02020603050405020304" pitchFamily="18" charset="0"/>
                <a:ea typeface="Times New Roman" panose="02020603050405020304" pitchFamily="18" charset="0"/>
              </a:rPr>
              <a:t>cuz</a:t>
            </a:r>
            <a:r>
              <a:rPr lang="en-US" sz="1800" dirty="0">
                <a:solidFill>
                  <a:srgbClr val="0E101A"/>
                </a:solidFill>
                <a:effectLst/>
                <a:latin typeface="Times New Roman" panose="02020603050405020304" pitchFamily="18" charset="0"/>
                <a:ea typeface="Times New Roman" panose="02020603050405020304" pitchFamily="18" charset="0"/>
              </a:rPr>
              <a:t> the amplitude is actually the complex number.</a:t>
            </a:r>
          </a:p>
          <a:p>
            <a:endParaRPr lang="en-US" sz="1800" dirty="0">
              <a:solidFill>
                <a:srgbClr val="0E101A"/>
              </a:solidFill>
              <a:effectLst/>
              <a:latin typeface="Times New Roman" panose="02020603050405020304" pitchFamily="18" charset="0"/>
              <a:ea typeface="Times New Roman" panose="02020603050405020304" pitchFamily="18" charset="0"/>
            </a:endParaRPr>
          </a:p>
          <a:p>
            <a:r>
              <a:rPr lang="en-US" sz="1800" dirty="0">
                <a:solidFill>
                  <a:srgbClr val="0E101A"/>
                </a:solidFill>
                <a:effectLst/>
                <a:latin typeface="Times New Roman" panose="02020603050405020304" pitchFamily="18" charset="0"/>
                <a:ea typeface="Times New Roman" panose="02020603050405020304" pitchFamily="18" charset="0"/>
              </a:rPr>
              <a:t>More specifically, we encode the absolute values of real parts (i.e., a and c) and imaginary parts (i.e., b and d) of each amplitude by the line segments in black and grey (CL), respectively. The two line segments can </a:t>
            </a:r>
            <a:r>
              <a:rPr lang="en-US" sz="1800" dirty="0" err="1">
                <a:solidFill>
                  <a:srgbClr val="0E101A"/>
                </a:solidFill>
                <a:effectLst/>
                <a:latin typeface="Times New Roman" panose="02020603050405020304" pitchFamily="18" charset="0"/>
                <a:ea typeface="Times New Roman" panose="02020603050405020304" pitchFamily="18" charset="0"/>
              </a:rPr>
              <a:t>natually</a:t>
            </a:r>
            <a:r>
              <a:rPr lang="en-US" sz="1800" dirty="0">
                <a:solidFill>
                  <a:srgbClr val="0E101A"/>
                </a:solidFill>
                <a:effectLst/>
                <a:latin typeface="Times New Roman" panose="02020603050405020304" pitchFamily="18" charset="0"/>
                <a:ea typeface="Times New Roman" panose="02020603050405020304" pitchFamily="18" charset="0"/>
              </a:rPr>
              <a:t> formed a right triangle (CL).</a:t>
            </a:r>
          </a:p>
          <a:p>
            <a:endParaRPr lang="en-US" dirty="0"/>
          </a:p>
        </p:txBody>
      </p:sp>
      <p:sp>
        <p:nvSpPr>
          <p:cNvPr id="4" name="Slide Number Placeholder 3"/>
          <p:cNvSpPr>
            <a:spLocks noGrp="1"/>
          </p:cNvSpPr>
          <p:nvPr>
            <p:ph type="sldNum" sz="quarter" idx="5"/>
          </p:nvPr>
        </p:nvSpPr>
        <p:spPr/>
        <p:txBody>
          <a:bodyPr/>
          <a:lstStyle/>
          <a:p>
            <a:fld id="{CAC61D9E-28D1-4F4C-A5BD-2D28C080B9AD}" type="slidenum">
              <a:rPr lang="de-CH" smtClean="0"/>
              <a:t>10</a:t>
            </a:fld>
            <a:endParaRPr lang="de-CH"/>
          </a:p>
        </p:txBody>
      </p:sp>
    </p:spTree>
    <p:extLst>
      <p:ext uri="{BB962C8B-B14F-4D97-AF65-F5344CB8AC3E}">
        <p14:creationId xmlns:p14="http://schemas.microsoft.com/office/powerpoint/2010/main" val="27390119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E101A"/>
                </a:solidFill>
                <a:effectLst/>
                <a:latin typeface="Times New Roman" panose="02020603050405020304" pitchFamily="18" charset="0"/>
                <a:ea typeface="Times New Roman" panose="02020603050405020304" pitchFamily="18" charset="0"/>
              </a:rPr>
              <a:t>And then,  the question is how could we visualize the probability using the line segment?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E101A"/>
              </a:solidFill>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E101A"/>
                </a:solidFill>
                <a:effectLst/>
                <a:latin typeface="Times New Roman" panose="02020603050405020304" pitchFamily="18" charset="0"/>
                <a:ea typeface="Times New Roman" panose="02020603050405020304" pitchFamily="18" charset="0"/>
              </a:rPr>
              <a:t>We already know that the measured probability of, say state 0, equals to the sum of the square of a and b, which is actually the square of the diameter of the semi-circle, as shown here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E101A"/>
              </a:solidFill>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E101A"/>
                </a:solidFill>
                <a:effectLst/>
                <a:latin typeface="Times New Roman" panose="02020603050405020304" pitchFamily="18" charset="0"/>
                <a:ea typeface="Times New Roman" panose="02020603050405020304" pitchFamily="18" charset="0"/>
              </a:rPr>
              <a:t>At the same time, the area of the semi-circle (CL) can be written in terms of the square of the diameters as well, based on the Pythagorean Theorem.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E101A"/>
                </a:solidFill>
                <a:effectLst/>
                <a:latin typeface="Times New Roman" panose="02020603050405020304" pitchFamily="18" charset="0"/>
                <a:ea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CAC61D9E-28D1-4F4C-A5BD-2D28C080B9AD}" type="slidenum">
              <a:rPr lang="de-CH" smtClean="0"/>
              <a:t>11</a:t>
            </a:fld>
            <a:endParaRPr lang="de-CH"/>
          </a:p>
        </p:txBody>
      </p:sp>
    </p:spTree>
    <p:extLst>
      <p:ext uri="{BB962C8B-B14F-4D97-AF65-F5344CB8AC3E}">
        <p14:creationId xmlns:p14="http://schemas.microsoft.com/office/powerpoint/2010/main" val="35913249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E101A"/>
                </a:solidFill>
                <a:effectLst/>
                <a:latin typeface="Times New Roman" panose="02020603050405020304" pitchFamily="18" charset="0"/>
                <a:ea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E101A"/>
                </a:solidFill>
                <a:effectLst/>
                <a:latin typeface="Times New Roman" panose="02020603050405020304" pitchFamily="18" charset="0"/>
                <a:ea typeface="Times New Roman" panose="02020603050405020304" pitchFamily="18" charset="0"/>
              </a:rPr>
              <a:t>So we can find that the area of the semicircle (CL) is proportional to the probability of the quantum state.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E101A"/>
              </a:solidFill>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E101A"/>
                </a:solidFill>
                <a:effectLst/>
                <a:latin typeface="Times New Roman" panose="02020603050405020304" pitchFamily="18" charset="0"/>
                <a:ea typeface="Times New Roman" panose="02020603050405020304" pitchFamily="18" charset="0"/>
              </a:rPr>
              <a:t>Building upon this, we can then see the relationship between the two probabilities via the </a:t>
            </a:r>
            <a:r>
              <a:rPr lang="en-US" sz="1800" b="1" dirty="0">
                <a:solidFill>
                  <a:srgbClr val="0E101A"/>
                </a:solidFill>
                <a:effectLst/>
                <a:latin typeface="Times New Roman" panose="02020603050405020304" pitchFamily="18" charset="0"/>
                <a:ea typeface="Times New Roman" panose="02020603050405020304" pitchFamily="18" charset="0"/>
              </a:rPr>
              <a:t>comparison</a:t>
            </a:r>
            <a:r>
              <a:rPr lang="en-US" sz="1800" dirty="0">
                <a:solidFill>
                  <a:srgbClr val="0E101A"/>
                </a:solidFill>
                <a:effectLst/>
                <a:latin typeface="Times New Roman" panose="02020603050405020304" pitchFamily="18" charset="0"/>
                <a:ea typeface="Times New Roman" panose="02020603050405020304" pitchFamily="18" charset="0"/>
              </a:rPr>
              <a:t> of the semicircle area.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E101A"/>
              </a:solidFill>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E101A"/>
                </a:solidFill>
                <a:effectLst/>
                <a:latin typeface="Times New Roman" panose="02020603050405020304" pitchFamily="18" charset="0"/>
                <a:ea typeface="Times New Roman" panose="02020603050405020304" pitchFamily="18" charset="0"/>
              </a:rPr>
              <a:t>And you may already find that we can see the semi-circle area determination based on the </a:t>
            </a:r>
            <a:r>
              <a:rPr lang="en-US" sz="1800" b="1" dirty="0">
                <a:solidFill>
                  <a:srgbClr val="0E101A"/>
                </a:solidFill>
                <a:effectLst/>
                <a:latin typeface="Times New Roman" panose="02020603050405020304" pitchFamily="18" charset="0"/>
                <a:ea typeface="Times New Roman" panose="02020603050405020304" pitchFamily="18" charset="0"/>
              </a:rPr>
              <a:t>line segments </a:t>
            </a:r>
            <a:r>
              <a:rPr lang="en-US" sz="1800" dirty="0">
                <a:solidFill>
                  <a:srgbClr val="0E101A"/>
                </a:solidFill>
                <a:effectLst/>
                <a:latin typeface="Times New Roman" panose="02020603050405020304" pitchFamily="18" charset="0"/>
                <a:ea typeface="Times New Roman" panose="02020603050405020304" pitchFamily="18" charset="0"/>
              </a:rPr>
              <a:t>which circumscribed the semi-circle.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AC61D9E-28D1-4F4C-A5BD-2D28C080B9AD}" type="slidenum">
              <a:rPr lang="de-CH" smtClean="0"/>
              <a:t>12</a:t>
            </a:fld>
            <a:endParaRPr lang="de-CH"/>
          </a:p>
        </p:txBody>
      </p:sp>
    </p:spTree>
    <p:extLst>
      <p:ext uri="{BB962C8B-B14F-4D97-AF65-F5344CB8AC3E}">
        <p14:creationId xmlns:p14="http://schemas.microsoft.com/office/powerpoint/2010/main" val="1118147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E101A"/>
                </a:solidFill>
                <a:effectLst/>
                <a:latin typeface="Times New Roman" panose="02020603050405020304" pitchFamily="18" charset="0"/>
                <a:ea typeface="Times New Roman" panose="02020603050405020304" pitchFamily="18" charset="0"/>
              </a:rPr>
              <a:t>Ok. now The visualization for quantum superposition has now been improved. But there is also problem for quantum entanglement.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E101A"/>
              </a:solidFill>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E101A"/>
                </a:solidFill>
                <a:effectLst/>
                <a:latin typeface="Times New Roman" panose="02020603050405020304" pitchFamily="18" charset="0"/>
                <a:ea typeface="Times New Roman" panose="02020603050405020304" pitchFamily="18" charset="0"/>
              </a:rPr>
              <a:t>Quantum entanglement, supports the correlations between multiple single qubits.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E101A"/>
                </a:solidFill>
                <a:effectLst/>
                <a:latin typeface="Times New Roman" panose="02020603050405020304" pitchFamily="18" charset="0"/>
                <a:ea typeface="Times New Roman" panose="02020603050405020304" pitchFamily="18" charset="0"/>
              </a:rPr>
              <a:t>It means that manipulating one qubit can directly impact the state of the other qubit(s).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E101A"/>
              </a:solidFill>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E101A"/>
                </a:solidFill>
                <a:effectLst/>
                <a:latin typeface="Times New Roman" panose="02020603050405020304" pitchFamily="18" charset="0"/>
                <a:ea typeface="Times New Roman" panose="02020603050405020304" pitchFamily="18" charset="0"/>
              </a:rPr>
              <a:t>So now you may already find that the entanglement requires at least two qubit right?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E101A"/>
              </a:solidFill>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AC61D9E-28D1-4F4C-A5BD-2D28C080B9AD}" type="slidenum">
              <a:rPr lang="de-CH" smtClean="0"/>
              <a:t>13</a:t>
            </a:fld>
            <a:endParaRPr lang="de-CH"/>
          </a:p>
        </p:txBody>
      </p:sp>
    </p:spTree>
    <p:extLst>
      <p:ext uri="{BB962C8B-B14F-4D97-AF65-F5344CB8AC3E}">
        <p14:creationId xmlns:p14="http://schemas.microsoft.com/office/powerpoint/2010/main" val="7711010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dirty="0">
                <a:solidFill>
                  <a:srgbClr val="0E101A"/>
                </a:solidFill>
                <a:effectLst/>
                <a:latin typeface="Times New Roman" panose="02020603050405020304" pitchFamily="18" charset="0"/>
                <a:ea typeface="Times New Roman" panose="02020603050405020304" pitchFamily="18" charset="0"/>
              </a:rPr>
              <a:t>However, the visualization approach to support the quantum state with more than one qubit, which serves as the foundation of the entanglement, is still under-explored.</a:t>
            </a:r>
          </a:p>
        </p:txBody>
      </p:sp>
      <p:sp>
        <p:nvSpPr>
          <p:cNvPr id="4" name="Slide Number Placeholder 3"/>
          <p:cNvSpPr>
            <a:spLocks noGrp="1"/>
          </p:cNvSpPr>
          <p:nvPr>
            <p:ph type="sldNum" sz="quarter" idx="5"/>
          </p:nvPr>
        </p:nvSpPr>
        <p:spPr/>
        <p:txBody>
          <a:bodyPr/>
          <a:lstStyle/>
          <a:p>
            <a:fld id="{CAC61D9E-28D1-4F4C-A5BD-2D28C080B9AD}" type="slidenum">
              <a:rPr lang="de-CH" smtClean="0"/>
              <a:t>14</a:t>
            </a:fld>
            <a:endParaRPr lang="de-CH"/>
          </a:p>
        </p:txBody>
      </p:sp>
    </p:spTree>
    <p:extLst>
      <p:ext uri="{BB962C8B-B14F-4D97-AF65-F5344CB8AC3E}">
        <p14:creationId xmlns:p14="http://schemas.microsoft.com/office/powerpoint/2010/main" val="29498168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as shown here, again, is the visualization of </a:t>
            </a:r>
            <a:r>
              <a:rPr lang="en-US" altLang="zh-CN" sz="1800" dirty="0">
                <a:solidFill>
                  <a:srgbClr val="0E101A"/>
                </a:solidFill>
                <a:effectLst/>
                <a:latin typeface="Calibri" panose="020F0502020204030204" pitchFamily="34" charset="0"/>
                <a:ea typeface="DengXian" panose="02010600030101010101" pitchFamily="2" charset="-122"/>
                <a:cs typeface="Times New Roman" panose="02020603050405020304" pitchFamily="18" charset="0"/>
              </a:rPr>
              <a:t>VENUS for the single-qubit state</a:t>
            </a:r>
          </a:p>
          <a:p>
            <a:endParaRPr lang="en-US" sz="1800" dirty="0">
              <a:solidFill>
                <a:srgbClr val="0E101A"/>
              </a:solidFill>
              <a:effectLst/>
              <a:latin typeface="Calibri" panose="020F0502020204030204" pitchFamily="34" charset="0"/>
              <a:ea typeface="DengXian" panose="02010600030101010101" pitchFamily="2" charset="-122"/>
              <a:cs typeface="Times New Roman" panose="02020603050405020304" pitchFamily="18" charset="0"/>
            </a:endParaRPr>
          </a:p>
          <a:p>
            <a:r>
              <a:rPr lang="en-US" sz="1800" dirty="0">
                <a:solidFill>
                  <a:srgbClr val="0E101A"/>
                </a:solidFill>
                <a:effectLst/>
                <a:latin typeface="Calibri" panose="020F0502020204030204" pitchFamily="34" charset="0"/>
                <a:ea typeface="DengXian" panose="02010600030101010101" pitchFamily="2" charset="-122"/>
                <a:cs typeface="Times New Roman" panose="02020603050405020304" pitchFamily="18" charset="0"/>
              </a:rPr>
              <a:t>So we just extend two right triangles (CL) on the two sides of the original right triangle.  </a:t>
            </a:r>
          </a:p>
          <a:p>
            <a:endParaRPr lang="en-US" sz="1800" dirty="0">
              <a:solidFill>
                <a:srgbClr val="0E101A"/>
              </a:solidFill>
              <a:effectLst/>
              <a:latin typeface="Calibri" panose="020F0502020204030204" pitchFamily="34" charset="0"/>
              <a:ea typeface="DengXian" panose="02010600030101010101" pitchFamily="2" charset="-122"/>
              <a:cs typeface="Times New Roman" panose="02020603050405020304" pitchFamily="18" charset="0"/>
            </a:endParaRPr>
          </a:p>
          <a:p>
            <a:r>
              <a:rPr lang="en-US" sz="1800" dirty="0">
                <a:solidFill>
                  <a:srgbClr val="0E101A"/>
                </a:solidFill>
                <a:effectLst/>
                <a:latin typeface="Calibri" panose="020F0502020204030204" pitchFamily="34" charset="0"/>
                <a:ea typeface="DengXian" panose="02010600030101010101" pitchFamily="2" charset="-122"/>
                <a:cs typeface="Times New Roman" panose="02020603050405020304" pitchFamily="18" charset="0"/>
              </a:rPr>
              <a:t>As you can see, based on this encoding, the visualization can preserve all geometrical properties I mentioned before. </a:t>
            </a:r>
          </a:p>
        </p:txBody>
      </p:sp>
      <p:sp>
        <p:nvSpPr>
          <p:cNvPr id="4" name="Slide Number Placeholder 3"/>
          <p:cNvSpPr>
            <a:spLocks noGrp="1"/>
          </p:cNvSpPr>
          <p:nvPr>
            <p:ph type="sldNum" sz="quarter" idx="5"/>
          </p:nvPr>
        </p:nvSpPr>
        <p:spPr/>
        <p:txBody>
          <a:bodyPr/>
          <a:lstStyle/>
          <a:p>
            <a:fld id="{CAC61D9E-28D1-4F4C-A5BD-2D28C080B9AD}" type="slidenum">
              <a:rPr lang="de-CH" smtClean="0"/>
              <a:t>15</a:t>
            </a:fld>
            <a:endParaRPr lang="de-CH"/>
          </a:p>
        </p:txBody>
      </p:sp>
    </p:spTree>
    <p:extLst>
      <p:ext uri="{BB962C8B-B14F-4D97-AF65-F5344CB8AC3E}">
        <p14:creationId xmlns:p14="http://schemas.microsoft.com/office/powerpoint/2010/main" val="706839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E101A"/>
                </a:solidFill>
                <a:effectLst/>
                <a:latin typeface="Times New Roman" panose="02020603050405020304" pitchFamily="18" charset="0"/>
                <a:ea typeface="Times New Roman" panose="02020603050405020304" pitchFamily="18" charset="0"/>
              </a:rPr>
              <a:t>So now I will briefly demonstrate our visual design VENUS using a concrete example, which is a Quantum Classifier based on the two-feature Iris dataset.</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AC61D9E-28D1-4F4C-A5BD-2D28C080B9AD}" type="slidenum">
              <a:rPr lang="de-CH" smtClean="0"/>
              <a:t>16</a:t>
            </a:fld>
            <a:endParaRPr lang="de-CH"/>
          </a:p>
        </p:txBody>
      </p:sp>
    </p:spTree>
    <p:extLst>
      <p:ext uri="{BB962C8B-B14F-4D97-AF65-F5344CB8AC3E}">
        <p14:creationId xmlns:p14="http://schemas.microsoft.com/office/powerpoint/2010/main" val="30239858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quantum circuit shown in the figure is the architecture of QNN, and the block inside the circuit are quantum gates implementing this circuit</a:t>
            </a:r>
          </a:p>
          <a:p>
            <a:endParaRPr lang="en-US" dirty="0"/>
          </a:p>
          <a:p>
            <a:r>
              <a:rPr lang="en-US" dirty="0"/>
              <a:t>The principle of QNN is simple, the final prediction is determined by the basis state with the largest probability.</a:t>
            </a:r>
          </a:p>
          <a:p>
            <a:endParaRPr lang="en-US" dirty="0"/>
          </a:p>
          <a:p>
            <a:r>
              <a:rPr lang="en-US" altLang="zh-CN" sz="1200" dirty="0"/>
              <a:t>And every time the quantum states go through a gate, the state will be modified according to the respective gate. </a:t>
            </a:r>
          </a:p>
          <a:p>
            <a:r>
              <a:rPr lang="en-US" altLang="zh-CN" sz="1200" dirty="0"/>
              <a:t>So we intend to see how the quantum state will be changed along the circuit using our visualization approach VENUS.</a:t>
            </a:r>
          </a:p>
          <a:p>
            <a:endParaRPr lang="en-US" dirty="0"/>
          </a:p>
          <a:p>
            <a:endParaRPr lang="en-US" dirty="0"/>
          </a:p>
        </p:txBody>
      </p:sp>
      <p:sp>
        <p:nvSpPr>
          <p:cNvPr id="4" name="Slide Number Placeholder 3"/>
          <p:cNvSpPr>
            <a:spLocks noGrp="1"/>
          </p:cNvSpPr>
          <p:nvPr>
            <p:ph type="sldNum" sz="quarter" idx="5"/>
          </p:nvPr>
        </p:nvSpPr>
        <p:spPr/>
        <p:txBody>
          <a:bodyPr/>
          <a:lstStyle/>
          <a:p>
            <a:fld id="{CAC61D9E-28D1-4F4C-A5BD-2D28C080B9AD}" type="slidenum">
              <a:rPr lang="de-CH" smtClean="0"/>
              <a:t>17</a:t>
            </a:fld>
            <a:endParaRPr lang="de-CH"/>
          </a:p>
        </p:txBody>
      </p:sp>
    </p:spTree>
    <p:extLst>
      <p:ext uri="{BB962C8B-B14F-4D97-AF65-F5344CB8AC3E}">
        <p14:creationId xmlns:p14="http://schemas.microsoft.com/office/powerpoint/2010/main" val="2702304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E101A"/>
              </a:solidFill>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E101A"/>
              </a:solidFill>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E101A"/>
                </a:solidFill>
                <a:effectLst/>
                <a:latin typeface="Times New Roman" panose="02020603050405020304" pitchFamily="18" charset="0"/>
                <a:ea typeface="Times New Roman" panose="02020603050405020304" pitchFamily="18" charset="0"/>
              </a:rPr>
              <a:t>We first randomly select a data point to see the evolution of its prediction, and evenly output the quantum state in four epoch. </a:t>
            </a:r>
            <a:endParaRPr lang="en-US" dirty="0"/>
          </a:p>
        </p:txBody>
      </p:sp>
      <p:sp>
        <p:nvSpPr>
          <p:cNvPr id="4" name="Slide Number Placeholder 3"/>
          <p:cNvSpPr>
            <a:spLocks noGrp="1"/>
          </p:cNvSpPr>
          <p:nvPr>
            <p:ph type="sldNum" sz="quarter" idx="5"/>
          </p:nvPr>
        </p:nvSpPr>
        <p:spPr/>
        <p:txBody>
          <a:bodyPr/>
          <a:lstStyle/>
          <a:p>
            <a:fld id="{CAC61D9E-28D1-4F4C-A5BD-2D28C080B9AD}" type="slidenum">
              <a:rPr lang="de-CH" smtClean="0"/>
              <a:t>18</a:t>
            </a:fld>
            <a:endParaRPr lang="de-CH"/>
          </a:p>
        </p:txBody>
      </p:sp>
    </p:spTree>
    <p:extLst>
      <p:ext uri="{BB962C8B-B14F-4D97-AF65-F5344CB8AC3E}">
        <p14:creationId xmlns:p14="http://schemas.microsoft.com/office/powerpoint/2010/main" val="27386903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E101A"/>
                </a:solidFill>
                <a:effectLst/>
                <a:latin typeface="Times New Roman" panose="02020603050405020304" pitchFamily="18" charset="0"/>
                <a:ea typeface="Times New Roman" panose="02020603050405020304" pitchFamily="18" charset="0"/>
              </a:rPr>
              <a:t>From Figure A1, we can easily identify that the probability of label 0 is significantly larger than that of label 1, (CL) indicated by the area of the respective semicircle.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E101A"/>
              </a:solidFill>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E101A"/>
                </a:solidFill>
                <a:effectLst/>
                <a:latin typeface="Times New Roman" panose="02020603050405020304" pitchFamily="18" charset="0"/>
                <a:ea typeface="Times New Roman" panose="02020603050405020304" pitchFamily="18" charset="0"/>
              </a:rPr>
              <a:t>It shows the initial state of the data point at the beginning stage of the training.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AC61D9E-28D1-4F4C-A5BD-2D28C080B9AD}" type="slidenum">
              <a:rPr lang="de-CH" smtClean="0"/>
              <a:t>19</a:t>
            </a:fld>
            <a:endParaRPr lang="de-CH"/>
          </a:p>
        </p:txBody>
      </p:sp>
    </p:spTree>
    <p:extLst>
      <p:ext uri="{BB962C8B-B14F-4D97-AF65-F5344CB8AC3E}">
        <p14:creationId xmlns:p14="http://schemas.microsoft.com/office/powerpoint/2010/main" val="312213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200" dirty="0">
                <a:solidFill>
                  <a:srgbClr val="0E101A"/>
                </a:solidFill>
                <a:effectLst/>
                <a:latin typeface="Times New Roman" panose="02020603050405020304" pitchFamily="18" charset="0"/>
                <a:ea typeface="Times New Roman" panose="02020603050405020304" pitchFamily="18" charset="0"/>
              </a:rPr>
              <a:t>In this work, I will present our work “</a:t>
            </a:r>
            <a:r>
              <a:rPr lang="en-US" sz="3200" b="1" dirty="0">
                <a:solidFill>
                  <a:srgbClr val="0E101A"/>
                </a:solidFill>
                <a:effectLst/>
                <a:latin typeface="Times New Roman" panose="02020603050405020304" pitchFamily="18" charset="0"/>
                <a:ea typeface="Times New Roman" panose="02020603050405020304" pitchFamily="18" charset="0"/>
              </a:rPr>
              <a:t>VENUS: A Geometrical Representation for Quantum State Visualization</a:t>
            </a:r>
            <a:r>
              <a:rPr lang="en-US" sz="3200" dirty="0">
                <a:solidFill>
                  <a:srgbClr val="0E101A"/>
                </a:solidFill>
                <a:effectLst/>
                <a:latin typeface="Times New Roman" panose="02020603050405020304" pitchFamily="18" charset="0"/>
                <a:ea typeface="Times New Roman" panose="02020603050405020304" pitchFamily="18" charset="0"/>
              </a:rPr>
              <a:t>.”</a:t>
            </a:r>
          </a:p>
          <a:p>
            <a:r>
              <a:rPr lang="en-US" sz="3200" dirty="0">
                <a:solidFill>
                  <a:srgbClr val="0E101A"/>
                </a:solidFill>
                <a:effectLst/>
                <a:latin typeface="Times New Roman" panose="02020603050405020304" pitchFamily="18" charset="0"/>
                <a:ea typeface="Times New Roman" panose="02020603050405020304" pitchFamily="18" charset="0"/>
              </a:rPr>
              <a:t>This work is in collaboration with all of my amazing co-authors, which are shown as follows.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AC61D9E-28D1-4F4C-A5BD-2D28C080B9AD}" type="slidenum">
              <a:rPr lang="de-CH" smtClean="0"/>
              <a:t>2</a:t>
            </a:fld>
            <a:endParaRPr lang="de-CH"/>
          </a:p>
        </p:txBody>
      </p:sp>
    </p:spTree>
    <p:extLst>
      <p:ext uri="{BB962C8B-B14F-4D97-AF65-F5344CB8AC3E}">
        <p14:creationId xmlns:p14="http://schemas.microsoft.com/office/powerpoint/2010/main" val="30333620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E101A"/>
                </a:solidFill>
                <a:effectLst/>
                <a:latin typeface="Times New Roman" panose="02020603050405020304" pitchFamily="18" charset="0"/>
                <a:ea typeface="Times New Roman" panose="02020603050405020304" pitchFamily="18" charset="0"/>
              </a:rPr>
              <a:t>After Epoch 25, (CL) the area of the two semi-circles are almost the same,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E101A"/>
                </a:solidFill>
                <a:effectLst/>
                <a:latin typeface="Times New Roman" panose="02020603050405020304" pitchFamily="18" charset="0"/>
                <a:ea typeface="Times New Roman" panose="02020603050405020304" pitchFamily="18" charset="0"/>
              </a:rPr>
              <a:t>and we can see that this is because of the decrease (CL) of the imaginary part of the amplitude for state 0.</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AC61D9E-28D1-4F4C-A5BD-2D28C080B9AD}" type="slidenum">
              <a:rPr lang="de-CH" smtClean="0"/>
              <a:t>20</a:t>
            </a:fld>
            <a:endParaRPr lang="de-CH"/>
          </a:p>
        </p:txBody>
      </p:sp>
    </p:spTree>
    <p:extLst>
      <p:ext uri="{BB962C8B-B14F-4D97-AF65-F5344CB8AC3E}">
        <p14:creationId xmlns:p14="http://schemas.microsoft.com/office/powerpoint/2010/main" val="34507412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E101A"/>
                </a:solidFill>
                <a:effectLst/>
                <a:latin typeface="Times New Roman" panose="02020603050405020304" pitchFamily="18" charset="0"/>
                <a:ea typeface="Times New Roman" panose="02020603050405020304" pitchFamily="18" charset="0"/>
              </a:rPr>
              <a:t>And then, the semicircle area of state 1 is significantly larger than (CL) that of state 0 at Epoch 50 and (CL) almost remains the same at Epoch 100.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E101A"/>
              </a:solidFill>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dirty="0">
                <a:solidFill>
                  <a:srgbClr val="0E101A"/>
                </a:solidFill>
                <a:effectLst/>
                <a:latin typeface="Times New Roman" panose="02020603050405020304" pitchFamily="18" charset="0"/>
                <a:ea typeface="Times New Roman" panose="02020603050405020304" pitchFamily="18" charset="0"/>
              </a:rPr>
              <a:t>We</a:t>
            </a:r>
            <a:r>
              <a:rPr lang="zh-CN" altLang="en-US" sz="1800" dirty="0">
                <a:solidFill>
                  <a:srgbClr val="0E101A"/>
                </a:solidFill>
                <a:effectLst/>
                <a:latin typeface="Times New Roman" panose="02020603050405020304" pitchFamily="18" charset="0"/>
                <a:ea typeface="Times New Roman" panose="02020603050405020304" pitchFamily="18" charset="0"/>
              </a:rPr>
              <a:t> </a:t>
            </a:r>
            <a:r>
              <a:rPr lang="en-US" altLang="zh-CN" sz="1800" dirty="0">
                <a:solidFill>
                  <a:srgbClr val="0E101A"/>
                </a:solidFill>
                <a:effectLst/>
                <a:latin typeface="Times New Roman" panose="02020603050405020304" pitchFamily="18" charset="0"/>
                <a:ea typeface="Times New Roman" panose="02020603050405020304" pitchFamily="18" charset="0"/>
              </a:rPr>
              <a:t>can</a:t>
            </a:r>
            <a:r>
              <a:rPr lang="zh-CN" altLang="en-US" sz="1800" dirty="0">
                <a:solidFill>
                  <a:srgbClr val="0E101A"/>
                </a:solidFill>
                <a:effectLst/>
                <a:latin typeface="Times New Roman" panose="02020603050405020304" pitchFamily="18" charset="0"/>
                <a:ea typeface="Times New Roman" panose="02020603050405020304" pitchFamily="18" charset="0"/>
              </a:rPr>
              <a:t> </a:t>
            </a:r>
            <a:r>
              <a:rPr lang="en-US" altLang="zh-CN" sz="1800" dirty="0">
                <a:solidFill>
                  <a:srgbClr val="0E101A"/>
                </a:solidFill>
                <a:effectLst/>
                <a:latin typeface="Times New Roman" panose="02020603050405020304" pitchFamily="18" charset="0"/>
                <a:ea typeface="Times New Roman" panose="02020603050405020304" pitchFamily="18" charset="0"/>
              </a:rPr>
              <a:t>find the reason of this change is due to the increase (CL) of the real part of amplitude of state 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E101A"/>
              </a:solidFill>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E101A"/>
                </a:solidFill>
                <a:effectLst/>
                <a:latin typeface="Times New Roman" panose="02020603050405020304" pitchFamily="18" charset="0"/>
                <a:ea typeface="Times New Roman" panose="02020603050405020304" pitchFamily="18" charset="0"/>
              </a:rPr>
              <a:t>The model now can predict the label of the data point as 1 at the Epoch 100 </a:t>
            </a:r>
            <a:r>
              <a:rPr lang="en-US" sz="1800" dirty="0" err="1">
                <a:solidFill>
                  <a:srgbClr val="0E101A"/>
                </a:solidFill>
                <a:effectLst/>
                <a:latin typeface="Times New Roman" panose="02020603050405020304" pitchFamily="18" charset="0"/>
                <a:ea typeface="Times New Roman" panose="02020603050405020304" pitchFamily="18" charset="0"/>
              </a:rPr>
              <a:t>cuz</a:t>
            </a:r>
            <a:r>
              <a:rPr lang="en-US" sz="1800" dirty="0">
                <a:solidFill>
                  <a:srgbClr val="0E101A"/>
                </a:solidFill>
                <a:effectLst/>
                <a:latin typeface="Times New Roman" panose="02020603050405020304" pitchFamily="18" charset="0"/>
                <a:ea typeface="Times New Roman" panose="02020603050405020304" pitchFamily="18" charset="0"/>
              </a:rPr>
              <a:t> it has a larger area</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AC61D9E-28D1-4F4C-A5BD-2D28C080B9AD}" type="slidenum">
              <a:rPr lang="de-CH" smtClean="0"/>
              <a:t>21</a:t>
            </a:fld>
            <a:endParaRPr lang="de-CH"/>
          </a:p>
        </p:txBody>
      </p:sp>
    </p:spTree>
    <p:extLst>
      <p:ext uri="{BB962C8B-B14F-4D97-AF65-F5344CB8AC3E}">
        <p14:creationId xmlns:p14="http://schemas.microsoft.com/office/powerpoint/2010/main" val="2234989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solidFill>
                <a:srgbClr val="0E101A"/>
              </a:solidFill>
              <a:effectLst/>
              <a:latin typeface="Times New Roman" panose="02020603050405020304" pitchFamily="18" charset="0"/>
              <a:ea typeface="Times New Roman" panose="02020603050405020304" pitchFamily="18" charset="0"/>
            </a:endParaRPr>
          </a:p>
          <a:p>
            <a:r>
              <a:rPr lang="en-US" sz="1800" dirty="0">
                <a:solidFill>
                  <a:srgbClr val="0E101A"/>
                </a:solidFill>
                <a:effectLst/>
                <a:latin typeface="Times New Roman" panose="02020603050405020304" pitchFamily="18" charset="0"/>
                <a:ea typeface="Times New Roman" panose="02020603050405020304" pitchFamily="18" charset="0"/>
              </a:rPr>
              <a:t>And we can also find that the area of the semi-circle in red of state 1 has increased along with the training process, and we can also find </a:t>
            </a:r>
            <a:r>
              <a:rPr lang="en-US" altLang="zh-CN" sz="1800" dirty="0">
                <a:solidFill>
                  <a:srgbClr val="0E101A"/>
                </a:solidFill>
                <a:effectLst/>
                <a:latin typeface="Times New Roman" panose="02020603050405020304" pitchFamily="18" charset="0"/>
                <a:ea typeface="Times New Roman" panose="02020603050405020304" pitchFamily="18" charset="0"/>
              </a:rPr>
              <a:t>how the probability was affected by the evolution of state vectors indicated by the line segments within the semicircles.</a:t>
            </a:r>
            <a:endParaRPr lang="en-US" sz="1800" dirty="0">
              <a:solidFill>
                <a:srgbClr val="0E101A"/>
              </a:solidFill>
              <a:effectLst/>
              <a:latin typeface="Times New Roman" panose="02020603050405020304" pitchFamily="18" charset="0"/>
              <a:ea typeface="Times New Roman" panose="02020603050405020304" pitchFamily="18" charset="0"/>
            </a:endParaRPr>
          </a:p>
          <a:p>
            <a:endParaRPr lang="en-US" sz="1800" dirty="0">
              <a:solidFill>
                <a:srgbClr val="0E101A"/>
              </a:solidFill>
              <a:effectLst/>
              <a:latin typeface="Times New Roman" panose="02020603050405020304" pitchFamily="18" charset="0"/>
              <a:ea typeface="Times New Roman" panose="02020603050405020304" pitchFamily="18" charset="0"/>
            </a:endParaRPr>
          </a:p>
          <a:p>
            <a:r>
              <a:rPr lang="en-US" sz="1800" dirty="0">
                <a:solidFill>
                  <a:srgbClr val="0E101A"/>
                </a:solidFill>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en-US" sz="1800" dirty="0">
                <a:solidFill>
                  <a:srgbClr val="0E101A"/>
                </a:solidFill>
                <a:effectLst/>
                <a:latin typeface="Times New Roman" panose="02020603050405020304" pitchFamily="18" charset="0"/>
                <a:ea typeface="Times New Roman" panose="02020603050405020304" pitchFamily="18" charset="0"/>
              </a:rPr>
              <a:t>Also, these findings provide us with good guidelines for model tuning. For example, before the training begins, to make the model more sensitive for label 1, we can choose those data points with large real part of state 1 for the training set</a:t>
            </a:r>
          </a:p>
          <a:p>
            <a:r>
              <a:rPr lang="en-US" sz="1800" dirty="0">
                <a:solidFill>
                  <a:srgbClr val="0E101A"/>
                </a:solidFill>
                <a:effectLst/>
                <a:latin typeface="Times New Roman" panose="02020603050405020304" pitchFamily="18" charset="0"/>
                <a:ea typeface="Times New Roman" panose="02020603050405020304" pitchFamily="18" charset="0"/>
              </a:rPr>
              <a:t> because we know that this model will generally “increase” the length of real part of state 1 to make it to be predicted as label 1.</a:t>
            </a:r>
            <a:endParaRPr lang="en-US" dirty="0"/>
          </a:p>
        </p:txBody>
      </p:sp>
      <p:sp>
        <p:nvSpPr>
          <p:cNvPr id="4" name="Slide Number Placeholder 3"/>
          <p:cNvSpPr>
            <a:spLocks noGrp="1"/>
          </p:cNvSpPr>
          <p:nvPr>
            <p:ph type="sldNum" sz="quarter" idx="5"/>
          </p:nvPr>
        </p:nvSpPr>
        <p:spPr/>
        <p:txBody>
          <a:bodyPr/>
          <a:lstStyle/>
          <a:p>
            <a:fld id="{CAC61D9E-28D1-4F4C-A5BD-2D28C080B9AD}" type="slidenum">
              <a:rPr lang="de-CH" smtClean="0"/>
              <a:t>22</a:t>
            </a:fld>
            <a:endParaRPr lang="de-CH"/>
          </a:p>
        </p:txBody>
      </p:sp>
    </p:spTree>
    <p:extLst>
      <p:ext uri="{BB962C8B-B14F-4D97-AF65-F5344CB8AC3E}">
        <p14:creationId xmlns:p14="http://schemas.microsoft.com/office/powerpoint/2010/main" val="28481229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E101A"/>
                </a:solidFill>
                <a:effectLst/>
                <a:latin typeface="Times New Roman" panose="02020603050405020304" pitchFamily="18" charset="0"/>
                <a:ea typeface="Times New Roman" panose="02020603050405020304" pitchFamily="18" charset="0"/>
              </a:rPr>
              <a:t>In addition to the case study, we also conducted carefully-designed expert interviews with 14 domain experts to evaluate the performance of VENUS for given tasks.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E101A"/>
                </a:solidFill>
                <a:effectLst/>
                <a:latin typeface="Times New Roman" panose="02020603050405020304" pitchFamily="18" charset="0"/>
                <a:ea typeface="Times New Roman" panose="02020603050405020304" pitchFamily="18" charset="0"/>
              </a:rPr>
              <a:t>We also invited every participant to rate the VENUS using a 7-Likert scale.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E101A"/>
                </a:solidFill>
                <a:effectLst/>
                <a:latin typeface="Times New Roman" panose="02020603050405020304" pitchFamily="18" charset="0"/>
                <a:ea typeface="Times New Roman" panose="02020603050405020304" pitchFamily="18" charset="0"/>
              </a:rPr>
              <a:t>Detailed ratings and questionnaire example are shown in this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E101A"/>
              </a:solidFill>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E101A"/>
                </a:solidFill>
                <a:effectLst/>
                <a:latin typeface="Times New Roman" panose="02020603050405020304" pitchFamily="18" charset="0"/>
                <a:ea typeface="Times New Roman" panose="02020603050405020304" pitchFamily="18" charset="0"/>
              </a:rPr>
              <a:t>The result shows that our visualization VENUS can effectively help them to visually analyze the  quantum </a:t>
            </a:r>
            <a:r>
              <a:rPr lang="en-US" sz="1800" dirty="0" err="1">
                <a:solidFill>
                  <a:srgbClr val="0E101A"/>
                </a:solidFill>
                <a:effectLst/>
                <a:latin typeface="Times New Roman" panose="02020603050405020304" pitchFamily="18" charset="0"/>
                <a:ea typeface="Times New Roman" panose="02020603050405020304" pitchFamily="18" charset="0"/>
              </a:rPr>
              <a:t>entaglement</a:t>
            </a:r>
            <a:r>
              <a:rPr lang="en-US" sz="1800" dirty="0">
                <a:solidFill>
                  <a:srgbClr val="0E101A"/>
                </a:solidFill>
                <a:effectLst/>
                <a:latin typeface="Times New Roman" panose="02020603050405020304" pitchFamily="18" charset="0"/>
                <a:ea typeface="Times New Roman" panose="02020603050405020304" pitchFamily="18" charset="0"/>
              </a:rPr>
              <a:t> and superposition in their routine tasks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AC61D9E-28D1-4F4C-A5BD-2D28C080B9AD}" type="slidenum">
              <a:rPr lang="de-CH" smtClean="0"/>
              <a:t>23</a:t>
            </a:fld>
            <a:endParaRPr lang="de-CH"/>
          </a:p>
        </p:txBody>
      </p:sp>
    </p:spTree>
    <p:extLst>
      <p:ext uri="{BB962C8B-B14F-4D97-AF65-F5344CB8AC3E}">
        <p14:creationId xmlns:p14="http://schemas.microsoft.com/office/powerpoint/2010/main" val="15858528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E101A"/>
                </a:solidFill>
                <a:effectLst/>
                <a:latin typeface="Times New Roman" panose="02020603050405020304" pitchFamily="18" charset="0"/>
                <a:ea typeface="Times New Roman" panose="02020603050405020304" pitchFamily="18" charset="0"/>
              </a:rPr>
              <a:t>So now you may get a sense of the VENUS’s design principle and how it is used in the quantum computing tasks.</a:t>
            </a:r>
          </a:p>
          <a:p>
            <a:endParaRPr lang="en-US" sz="1800" dirty="0">
              <a:solidFill>
                <a:srgbClr val="0E101A"/>
              </a:solidFill>
              <a:effectLst/>
              <a:latin typeface="Times New Roman" panose="02020603050405020304" pitchFamily="18" charset="0"/>
              <a:ea typeface="Times New Roman" panose="02020603050405020304" pitchFamily="18" charset="0"/>
            </a:endParaRPr>
          </a:p>
          <a:p>
            <a:r>
              <a:rPr lang="en-US" sz="1800" dirty="0">
                <a:solidFill>
                  <a:srgbClr val="0E101A"/>
                </a:solidFill>
                <a:effectLst/>
                <a:latin typeface="Times New Roman" panose="02020603050405020304" pitchFamily="18" charset="0"/>
                <a:ea typeface="Times New Roman" panose="02020603050405020304" pitchFamily="18" charset="0"/>
              </a:rPr>
              <a:t>Despite this, there is still future work.</a:t>
            </a:r>
            <a:endParaRPr lang="en-US" sz="1800" dirty="0">
              <a:effectLst/>
              <a:latin typeface="Times New Roman" panose="02020603050405020304" pitchFamily="18" charset="0"/>
              <a:ea typeface="Times New Roman" panose="02020603050405020304" pitchFamily="18" charset="0"/>
            </a:endParaRPr>
          </a:p>
          <a:p>
            <a:r>
              <a:rPr lang="en-US" sz="1800" dirty="0">
                <a:solidFill>
                  <a:srgbClr val="0E101A"/>
                </a:solidFill>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en-US" sz="1800" dirty="0">
                <a:solidFill>
                  <a:srgbClr val="0E101A"/>
                </a:solidFill>
                <a:effectLst/>
                <a:latin typeface="Times New Roman" panose="02020603050405020304" pitchFamily="18" charset="0"/>
                <a:ea typeface="Times New Roman" panose="02020603050405020304" pitchFamily="18" charset="0"/>
              </a:rPr>
              <a:t>First, the update of VENUS is driven by the input number of amplitudes, which requires users to input the real and imaginary parts of amplitudes manually. </a:t>
            </a:r>
          </a:p>
          <a:p>
            <a:r>
              <a:rPr lang="en-US" sz="1800" dirty="0">
                <a:solidFill>
                  <a:srgbClr val="0E101A"/>
                </a:solidFill>
                <a:effectLst/>
                <a:latin typeface="Times New Roman" panose="02020603050405020304" pitchFamily="18" charset="0"/>
                <a:ea typeface="Times New Roman" panose="02020603050405020304" pitchFamily="18" charset="0"/>
              </a:rPr>
              <a:t>Participants reported that it is kind of inconvenient to type in the amplitude values. In the future, we will make this process smoother, say automatically extracting the values of state vectors on the screen.</a:t>
            </a:r>
            <a:endParaRPr lang="en-US" sz="1800" dirty="0">
              <a:effectLst/>
              <a:latin typeface="Times New Roman" panose="02020603050405020304" pitchFamily="18" charset="0"/>
              <a:ea typeface="Times New Roman" panose="02020603050405020304" pitchFamily="18" charset="0"/>
            </a:endParaRPr>
          </a:p>
          <a:p>
            <a:r>
              <a:rPr lang="en-US" sz="1800" dirty="0">
                <a:solidFill>
                  <a:srgbClr val="0E101A"/>
                </a:solidFill>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en-US" sz="1800" dirty="0">
                <a:solidFill>
                  <a:srgbClr val="0E101A"/>
                </a:solidFill>
                <a:effectLst/>
                <a:latin typeface="Times New Roman" panose="02020603050405020304" pitchFamily="18" charset="0"/>
                <a:ea typeface="Times New Roman" panose="02020603050405020304" pitchFamily="18" charset="0"/>
              </a:rPr>
              <a:t>Second, compared with Block Sphere, it can effectively visualize the quantum state with 2 qubits. However, we are still exploring the methods to support qubits more than 2 to fit into more specific scenarios in quantum computing.</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AC61D9E-28D1-4F4C-A5BD-2D28C080B9AD}" type="slidenum">
              <a:rPr lang="de-CH" smtClean="0"/>
              <a:t>24</a:t>
            </a:fld>
            <a:endParaRPr lang="de-CH"/>
          </a:p>
        </p:txBody>
      </p:sp>
    </p:spTree>
    <p:extLst>
      <p:ext uri="{BB962C8B-B14F-4D97-AF65-F5344CB8AC3E}">
        <p14:creationId xmlns:p14="http://schemas.microsoft.com/office/powerpoint/2010/main" val="38262719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E101A"/>
                </a:solidFill>
                <a:effectLst/>
                <a:latin typeface="Times New Roman" panose="02020603050405020304" pitchFamily="18" charset="0"/>
                <a:ea typeface="Times New Roman" panose="02020603050405020304" pitchFamily="18" charset="0"/>
              </a:rPr>
              <a:t>To sum up, we propose a visualization approach to better support quantum state representation.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E101A"/>
              </a:solidFill>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E101A"/>
                </a:solidFill>
                <a:effectLst/>
                <a:latin typeface="Times New Roman" panose="02020603050405020304" pitchFamily="18" charset="0"/>
                <a:ea typeface="Times New Roman" panose="02020603050405020304" pitchFamily="18" charset="0"/>
              </a:rPr>
              <a:t>Based on the visualization of state vectors, we use  multiple coordinated 2D geometrical shapes to explain the measured probability of all basis states.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E101A"/>
                </a:solidFill>
                <a:effectLst/>
                <a:latin typeface="Times New Roman" panose="02020603050405020304" pitchFamily="18" charset="0"/>
                <a:ea typeface="Times New Roman" panose="02020603050405020304" pitchFamily="18" charset="0"/>
              </a:rPr>
              <a:t>Moreover, we employed the same visualization methods to allow VENUS to support representations of single-qubit and two-qubit states.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AC61D9E-28D1-4F4C-A5BD-2D28C080B9AD}" type="slidenum">
              <a:rPr lang="de-CH" smtClean="0"/>
              <a:t>25</a:t>
            </a:fld>
            <a:endParaRPr lang="de-CH"/>
          </a:p>
        </p:txBody>
      </p:sp>
    </p:spTree>
    <p:extLst>
      <p:ext uri="{BB962C8B-B14F-4D97-AF65-F5344CB8AC3E}">
        <p14:creationId xmlns:p14="http://schemas.microsoft.com/office/powerpoint/2010/main" val="40253620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E101A"/>
                </a:solidFill>
                <a:effectLst/>
                <a:latin typeface="Times New Roman" panose="02020603050405020304" pitchFamily="18" charset="0"/>
                <a:ea typeface="Times New Roman" panose="02020603050405020304" pitchFamily="18" charset="0"/>
              </a:rPr>
              <a:t>That’s all for the presentation of our paper.</a:t>
            </a:r>
            <a:endParaRPr lang="en-US" sz="1800" dirty="0">
              <a:effectLst/>
              <a:latin typeface="Times New Roman" panose="02020603050405020304" pitchFamily="18" charset="0"/>
              <a:ea typeface="Times New Roman" panose="02020603050405020304" pitchFamily="18" charset="0"/>
            </a:endParaRPr>
          </a:p>
          <a:p>
            <a:r>
              <a:rPr lang="en-US" sz="1800" dirty="0">
                <a:solidFill>
                  <a:srgbClr val="0E101A"/>
                </a:solidFill>
                <a:effectLst/>
                <a:latin typeface="Times New Roman" panose="02020603050405020304" pitchFamily="18" charset="0"/>
                <a:ea typeface="Times New Roman" panose="02020603050405020304" pitchFamily="18" charset="0"/>
              </a:rPr>
              <a:t>If you have any questions or suggestions, please feel free to contact me via email.</a:t>
            </a:r>
            <a:endParaRPr lang="en-US" sz="1800" dirty="0">
              <a:effectLst/>
              <a:latin typeface="Times New Roman" panose="02020603050405020304" pitchFamily="18" charset="0"/>
              <a:ea typeface="Times New Roman" panose="02020603050405020304" pitchFamily="18" charset="0"/>
            </a:endParaRPr>
          </a:p>
          <a:p>
            <a:r>
              <a:rPr lang="en-US" sz="1800" dirty="0">
                <a:solidFill>
                  <a:srgbClr val="0E101A"/>
                </a:solidFill>
                <a:effectLst/>
                <a:latin typeface="Times New Roman" panose="02020603050405020304" pitchFamily="18" charset="0"/>
                <a:ea typeface="Times New Roman" panose="02020603050405020304" pitchFamily="18" charset="0"/>
              </a:rPr>
              <a:t>My personal homepage and QR code are also shown below. </a:t>
            </a:r>
            <a:endParaRPr lang="en-US" sz="1800" dirty="0">
              <a:effectLst/>
              <a:latin typeface="Times New Roman" panose="02020603050405020304" pitchFamily="18" charset="0"/>
              <a:ea typeface="Times New Roman" panose="02020603050405020304" pitchFamily="18" charset="0"/>
            </a:endParaRPr>
          </a:p>
          <a:p>
            <a:r>
              <a:rPr lang="en-US" sz="1800" dirty="0">
                <a:solidFill>
                  <a:srgbClr val="0E101A"/>
                </a:solidFill>
                <a:effectLst/>
                <a:latin typeface="Times New Roman" panose="02020603050405020304" pitchFamily="18" charset="0"/>
                <a:ea typeface="Times New Roman" panose="02020603050405020304" pitchFamily="18" charset="0"/>
              </a:rPr>
              <a:t>Thank you for your attention!</a:t>
            </a:r>
            <a:endParaRPr lang="en-US" sz="1800" dirty="0">
              <a:effectLst/>
              <a:latin typeface="Times New Roman" panose="02020603050405020304" pitchFamily="18" charset="0"/>
              <a:ea typeface="Times New Roman" panose="02020603050405020304" pitchFamily="18" charset="0"/>
            </a:endParaRPr>
          </a:p>
          <a:p>
            <a:r>
              <a:rPr lang="en-US" sz="1800" dirty="0">
                <a:solidFill>
                  <a:srgbClr val="0E101A"/>
                </a:solidFill>
                <a:effectLst/>
                <a:latin typeface="Calibri" panose="020F0502020204030204" pitchFamily="34" charset="0"/>
                <a:ea typeface="DengXian" panose="02010600030101010101" pitchFamily="2" charset="-122"/>
                <a:cs typeface="Times New Roman" panose="02020603050405020304" pitchFamily="18" charset="0"/>
              </a:rPr>
              <a:t>I’m open to any questions!</a:t>
            </a:r>
            <a:endParaRPr lang="en-US" dirty="0"/>
          </a:p>
        </p:txBody>
      </p:sp>
      <p:sp>
        <p:nvSpPr>
          <p:cNvPr id="4" name="Slide Number Placeholder 3"/>
          <p:cNvSpPr>
            <a:spLocks noGrp="1"/>
          </p:cNvSpPr>
          <p:nvPr>
            <p:ph type="sldNum" sz="quarter" idx="5"/>
          </p:nvPr>
        </p:nvSpPr>
        <p:spPr/>
        <p:txBody>
          <a:bodyPr/>
          <a:lstStyle/>
          <a:p>
            <a:fld id="{CAC61D9E-28D1-4F4C-A5BD-2D28C080B9AD}" type="slidenum">
              <a:rPr lang="de-CH" smtClean="0"/>
              <a:t>26</a:t>
            </a:fld>
            <a:endParaRPr lang="de-CH"/>
          </a:p>
        </p:txBody>
      </p:sp>
    </p:spTree>
    <p:extLst>
      <p:ext uri="{BB962C8B-B14F-4D97-AF65-F5344CB8AC3E}">
        <p14:creationId xmlns:p14="http://schemas.microsoft.com/office/powerpoint/2010/main" val="11515865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E101A"/>
                </a:solidFill>
                <a:effectLst/>
                <a:latin typeface="Calibri" panose="020F0502020204030204" pitchFamily="34" charset="0"/>
                <a:ea typeface="DengXian" panose="02010600030101010101" pitchFamily="2" charset="-122"/>
                <a:cs typeface="Times New Roman" panose="02020603050405020304" pitchFamily="18" charset="0"/>
              </a:rPr>
              <a:t>For now, there is an existing work, called Bloch Sphere, a most widely-used visualization technique in the area of quantum computing.</a:t>
            </a:r>
          </a:p>
          <a:p>
            <a:r>
              <a:rPr lang="en-US" sz="1800" dirty="0">
                <a:solidFill>
                  <a:srgbClr val="0E101A"/>
                </a:solidFill>
                <a:effectLst/>
                <a:latin typeface="Calibri" panose="020F0502020204030204" pitchFamily="34" charset="0"/>
                <a:ea typeface="DengXian" panose="02010600030101010101" pitchFamily="2" charset="-122"/>
                <a:cs typeface="Times New Roman" panose="02020603050405020304" pitchFamily="18" charset="0"/>
              </a:rPr>
              <a:t>As shown in this slide,  the Bloch Sphere uses a point on the unit sphere to represent the amplitudes of a pure single-qubit state. </a:t>
            </a:r>
          </a:p>
          <a:p>
            <a:endParaRPr lang="en-US" sz="1800" dirty="0">
              <a:solidFill>
                <a:srgbClr val="0E101A"/>
              </a:solidFill>
              <a:effectLst/>
              <a:latin typeface="Calibri" panose="020F0502020204030204" pitchFamily="34" charset="0"/>
              <a:ea typeface="DengXian" panose="02010600030101010101" pitchFamily="2" charset="-122"/>
              <a:cs typeface="Times New Roman" panose="02020603050405020304" pitchFamily="18" charset="0"/>
            </a:endParaRPr>
          </a:p>
          <a:p>
            <a:r>
              <a:rPr lang="en-US" sz="1800" dirty="0">
                <a:solidFill>
                  <a:srgbClr val="0E101A"/>
                </a:solidFill>
                <a:effectLst/>
                <a:latin typeface="Calibri" panose="020F0502020204030204" pitchFamily="34" charset="0"/>
                <a:ea typeface="DengXian" panose="02010600030101010101" pitchFamily="2" charset="-122"/>
                <a:cs typeface="Times New Roman" panose="02020603050405020304" pitchFamily="18" charset="0"/>
              </a:rPr>
              <a:t>However, despite its prevalence, several issues still exist when utilizing the Bloch Sphere.</a:t>
            </a:r>
            <a:endParaRPr lang="en-US" dirty="0"/>
          </a:p>
        </p:txBody>
      </p:sp>
      <p:sp>
        <p:nvSpPr>
          <p:cNvPr id="4" name="Slide Number Placeholder 3"/>
          <p:cNvSpPr>
            <a:spLocks noGrp="1"/>
          </p:cNvSpPr>
          <p:nvPr>
            <p:ph type="sldNum" sz="quarter" idx="5"/>
          </p:nvPr>
        </p:nvSpPr>
        <p:spPr/>
        <p:txBody>
          <a:bodyPr/>
          <a:lstStyle/>
          <a:p>
            <a:fld id="{CAC61D9E-28D1-4F4C-A5BD-2D28C080B9AD}" type="slidenum">
              <a:rPr lang="de-CH" smtClean="0"/>
              <a:t>27</a:t>
            </a:fld>
            <a:endParaRPr lang="de-CH"/>
          </a:p>
        </p:txBody>
      </p:sp>
    </p:spTree>
    <p:extLst>
      <p:ext uri="{BB962C8B-B14F-4D97-AF65-F5344CB8AC3E}">
        <p14:creationId xmlns:p14="http://schemas.microsoft.com/office/powerpoint/2010/main" val="33749587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E101A"/>
                </a:solidFill>
                <a:effectLst/>
                <a:latin typeface="Times New Roman" panose="02020603050405020304" pitchFamily="18" charset="0"/>
                <a:ea typeface="Times New Roman" panose="02020603050405020304" pitchFamily="18" charset="0"/>
              </a:rPr>
              <a:t>Second, while the Bloch Sphere can represent quantum states, it does not provide an intuitive display of the probability of all basis states, and cannot further explain the probability.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E101A"/>
                </a:solidFill>
                <a:effectLst/>
                <a:latin typeface="Times New Roman" panose="02020603050405020304" pitchFamily="18" charset="0"/>
                <a:ea typeface="Times New Roman" panose="02020603050405020304" pitchFamily="18" charset="0"/>
              </a:rPr>
              <a:t>But probability is a fundamental characteristic of quantum states, as it directly reflects superposition. </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AC61D9E-28D1-4F4C-A5BD-2D28C080B9AD}" type="slidenum">
              <a:rPr lang="de-CH" smtClean="0"/>
              <a:t>28</a:t>
            </a:fld>
            <a:endParaRPr lang="de-CH"/>
          </a:p>
        </p:txBody>
      </p:sp>
    </p:spTree>
    <p:extLst>
      <p:ext uri="{BB962C8B-B14F-4D97-AF65-F5344CB8AC3E}">
        <p14:creationId xmlns:p14="http://schemas.microsoft.com/office/powerpoint/2010/main" val="32374234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E101A"/>
                </a:solidFill>
                <a:effectLst/>
                <a:latin typeface="Times New Roman" panose="02020603050405020304" pitchFamily="18" charset="0"/>
                <a:ea typeface="Times New Roman" panose="02020603050405020304" pitchFamily="18" charset="0"/>
              </a:rPr>
              <a:t>First, the Bloch Sphere cannot visualize quantum states with more than one qubit.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E101A"/>
                </a:solidFill>
                <a:effectLst/>
                <a:latin typeface="Times New Roman" panose="02020603050405020304" pitchFamily="18" charset="0"/>
                <a:ea typeface="Times New Roman" panose="02020603050405020304" pitchFamily="18" charset="0"/>
              </a:rPr>
              <a:t>When two qubits become entangled, the Bloch Sphere's visualization method fails, </a:t>
            </a:r>
            <a:r>
              <a:rPr lang="en-US" sz="1800" dirty="0" err="1">
                <a:solidFill>
                  <a:srgbClr val="0E101A"/>
                </a:solidFill>
                <a:effectLst/>
                <a:latin typeface="Times New Roman" panose="02020603050405020304" pitchFamily="18" charset="0"/>
                <a:ea typeface="Times New Roman" panose="02020603050405020304" pitchFamily="18" charset="0"/>
              </a:rPr>
              <a:t>cuz</a:t>
            </a:r>
            <a:r>
              <a:rPr lang="en-US" sz="1800" dirty="0">
                <a:solidFill>
                  <a:srgbClr val="0E101A"/>
                </a:solidFill>
                <a:effectLst/>
                <a:latin typeface="Times New Roman" panose="02020603050405020304" pitchFamily="18" charset="0"/>
                <a:ea typeface="Times New Roman" panose="02020603050405020304" pitchFamily="18" charset="0"/>
              </a:rPr>
              <a:t> the entangled quantum state cannot be reduced to three dimensions in the same manner.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AC61D9E-28D1-4F4C-A5BD-2D28C080B9AD}" type="slidenum">
              <a:rPr lang="de-CH" smtClean="0"/>
              <a:t>29</a:t>
            </a:fld>
            <a:endParaRPr lang="de-CH"/>
          </a:p>
        </p:txBody>
      </p:sp>
    </p:spTree>
    <p:extLst>
      <p:ext uri="{BB962C8B-B14F-4D97-AF65-F5344CB8AC3E}">
        <p14:creationId xmlns:p14="http://schemas.microsoft.com/office/powerpoint/2010/main" val="2287610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dirty="0">
                <a:solidFill>
                  <a:srgbClr val="0E101A"/>
                </a:solidFill>
                <a:effectLst/>
                <a:latin typeface="Times New Roman" panose="02020603050405020304" pitchFamily="18" charset="0"/>
                <a:ea typeface="Times New Roman" panose="02020603050405020304" pitchFamily="18" charset="0"/>
              </a:rPr>
              <a:t>So first, I want to briefly sum up our work without going in detail.</a:t>
            </a:r>
            <a:endParaRPr lang="en-US" sz="1800" dirty="0">
              <a:solidFill>
                <a:srgbClr val="0E101A"/>
              </a:solidFill>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E101A"/>
                </a:solidFill>
                <a:effectLst/>
                <a:latin typeface="Times New Roman" panose="02020603050405020304" pitchFamily="18" charset="0"/>
                <a:ea typeface="Times New Roman" panose="02020603050405020304" pitchFamily="18" charset="0"/>
              </a:rPr>
              <a:t>Generally, we propose a visualization approach to better support quantum state representation.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E101A"/>
              </a:solidFill>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E101A"/>
                </a:solidFill>
                <a:effectLst/>
                <a:latin typeface="Times New Roman" panose="02020603050405020304" pitchFamily="18" charset="0"/>
                <a:ea typeface="Times New Roman" panose="02020603050405020304" pitchFamily="18" charset="0"/>
              </a:rPr>
              <a:t>We use multiple coordinated 2D geometrical shapes visualize and further explain the measured probability of all basis states.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E101A"/>
                </a:solidFill>
                <a:effectLst/>
                <a:latin typeface="Times New Roman" panose="02020603050405020304" pitchFamily="18" charset="0"/>
                <a:ea typeface="Times New Roman" panose="02020603050405020304" pitchFamily="18" charset="0"/>
              </a:rPr>
              <a:t>Moreover, we employed the same visualization methods to support both single-qubit and two-qubit states.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E101A"/>
              </a:solidFill>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E101A"/>
                </a:solidFill>
                <a:effectLst/>
                <a:latin typeface="Times New Roman" panose="02020603050405020304" pitchFamily="18" charset="0"/>
                <a:ea typeface="Times New Roman" panose="02020603050405020304" pitchFamily="18" charset="0"/>
              </a:rPr>
              <a:t>So first let’s get started with the background session.</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AC61D9E-28D1-4F4C-A5BD-2D28C080B9AD}" type="slidenum">
              <a:rPr lang="de-CH" smtClean="0"/>
              <a:t>3</a:t>
            </a:fld>
            <a:endParaRPr lang="de-CH"/>
          </a:p>
        </p:txBody>
      </p:sp>
    </p:spTree>
    <p:extLst>
      <p:ext uri="{BB962C8B-B14F-4D97-AF65-F5344CB8AC3E}">
        <p14:creationId xmlns:p14="http://schemas.microsoft.com/office/powerpoint/2010/main" val="8394436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E101A"/>
                </a:solidFill>
                <a:effectLst/>
                <a:latin typeface="Times New Roman" panose="02020603050405020304" pitchFamily="18" charset="0"/>
                <a:ea typeface="Times New Roman" panose="02020603050405020304" pitchFamily="18" charset="0"/>
              </a:rPr>
              <a:t>Furthermore, we also encode the normalization constraint into the visual design.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E101A"/>
              </a:solidFill>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E101A"/>
                </a:solidFill>
                <a:effectLst/>
                <a:latin typeface="Times New Roman" panose="02020603050405020304" pitchFamily="18" charset="0"/>
                <a:ea typeface="Times New Roman" panose="02020603050405020304" pitchFamily="18" charset="0"/>
              </a:rPr>
              <a:t>Given that the sum of the square of the amplitudes equals to 1. It’s make-sense because the square of the amplitude represent the probability, and the sum of all probabilities must equal to 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E101A"/>
              </a:solidFill>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E101A"/>
                </a:solidFill>
                <a:effectLst/>
                <a:latin typeface="Times New Roman" panose="02020603050405020304" pitchFamily="18" charset="0"/>
                <a:ea typeface="Times New Roman" panose="02020603050405020304" pitchFamily="18" charset="0"/>
              </a:rPr>
              <a:t>From the earlier mentioned constraints, if we connect the two semi-circles by a right triangle, where the two legs of the right triangles are the semi-circle’s diameters, then the length of the Hypotenuse  of this right triangle in white will always be 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E101A"/>
              </a:solidFill>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E101A"/>
                </a:solidFill>
                <a:effectLst/>
                <a:latin typeface="Times New Roman" panose="02020603050405020304" pitchFamily="18" charset="0"/>
                <a:ea typeface="Times New Roman" panose="02020603050405020304" pitchFamily="18" charset="0"/>
              </a:rPr>
              <a:t>This design can enhance the user’s confidence of the quantum states, and can also evaluate the validity of a certain quantum state.</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AC61D9E-28D1-4F4C-A5BD-2D28C080B9AD}" type="slidenum">
              <a:rPr lang="de-CH" smtClean="0"/>
              <a:t>30</a:t>
            </a:fld>
            <a:endParaRPr lang="de-CH"/>
          </a:p>
        </p:txBody>
      </p:sp>
    </p:spTree>
    <p:extLst>
      <p:ext uri="{BB962C8B-B14F-4D97-AF65-F5344CB8AC3E}">
        <p14:creationId xmlns:p14="http://schemas.microsoft.com/office/powerpoint/2010/main" val="32575669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E101A"/>
                </a:solidFill>
                <a:effectLst/>
                <a:latin typeface="Times New Roman" panose="02020603050405020304" pitchFamily="18" charset="0"/>
                <a:ea typeface="Times New Roman" panose="02020603050405020304" pitchFamily="18" charset="0"/>
              </a:rPr>
              <a:t>In this scenario, the design has four amplitudes. and, thus, eight line segments to represent the state vectors.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E101A"/>
                </a:solidFill>
                <a:effectLst/>
                <a:latin typeface="Times New Roman" panose="02020603050405020304" pitchFamily="18" charset="0"/>
                <a:ea typeface="Times New Roman" panose="02020603050405020304" pitchFamily="18" charset="0"/>
              </a:rPr>
              <a:t>Also, the probabilities of four basis states, i.e., 00, 01, 10, 11, can be represented by the areas of the four semi circles.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E101A"/>
              </a:solidFill>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E101A"/>
              </a:solidFill>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E101A"/>
                </a:solidFill>
                <a:effectLst/>
                <a:latin typeface="Times New Roman" panose="02020603050405020304" pitchFamily="18" charset="0"/>
                <a:ea typeface="Times New Roman" panose="02020603050405020304" pitchFamily="18" charset="0"/>
              </a:rPr>
              <a:t>So now you may get a rough idea about the visual design introduction of VENUS.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AC61D9E-28D1-4F4C-A5BD-2D28C080B9AD}" type="slidenum">
              <a:rPr lang="de-CH" smtClean="0"/>
              <a:t>31</a:t>
            </a:fld>
            <a:endParaRPr lang="de-CH"/>
          </a:p>
        </p:txBody>
      </p:sp>
    </p:spTree>
    <p:extLst>
      <p:ext uri="{BB962C8B-B14F-4D97-AF65-F5344CB8AC3E}">
        <p14:creationId xmlns:p14="http://schemas.microsoft.com/office/powerpoint/2010/main" val="4112658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dirty="0">
                <a:solidFill>
                  <a:srgbClr val="0E101A"/>
                </a:solidFill>
                <a:effectLst/>
                <a:latin typeface="Times New Roman" panose="02020603050405020304" pitchFamily="18" charset="0"/>
                <a:ea typeface="Times New Roman" panose="02020603050405020304" pitchFamily="18" charset="0"/>
              </a:rPr>
              <a:t>What makes the quantum computing so powerful over its classical counterparts are two most fundamental properties, you may already know,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b="1" dirty="0">
                <a:solidFill>
                  <a:srgbClr val="0E101A"/>
                </a:solidFill>
                <a:effectLst/>
                <a:latin typeface="Times New Roman" panose="02020603050405020304" pitchFamily="18" charset="0"/>
                <a:ea typeface="Times New Roman" panose="02020603050405020304" pitchFamily="18" charset="0"/>
              </a:rPr>
              <a:t>quantum superposition and quantum entanglement</a:t>
            </a:r>
            <a:r>
              <a:rPr lang="en-US" altLang="zh-CN" sz="1800" dirty="0">
                <a:solidFill>
                  <a:srgbClr val="0E101A"/>
                </a:solidFill>
                <a:effectLst/>
                <a:latin typeface="Times New Roman" panose="02020603050405020304" pitchFamily="18" charset="0"/>
                <a:ea typeface="Times New Roman" panose="02020603050405020304" pitchFamily="18" charset="0"/>
              </a:rPr>
              <a:t>. </a:t>
            </a:r>
            <a:endParaRPr lang="en-US" altLang="zh-CN" sz="1800" dirty="0"/>
          </a:p>
        </p:txBody>
      </p:sp>
      <p:sp>
        <p:nvSpPr>
          <p:cNvPr id="4" name="Slide Number Placeholder 3"/>
          <p:cNvSpPr>
            <a:spLocks noGrp="1"/>
          </p:cNvSpPr>
          <p:nvPr>
            <p:ph type="sldNum" sz="quarter" idx="5"/>
          </p:nvPr>
        </p:nvSpPr>
        <p:spPr/>
        <p:txBody>
          <a:bodyPr/>
          <a:lstStyle/>
          <a:p>
            <a:fld id="{CAC61D9E-28D1-4F4C-A5BD-2D28C080B9AD}" type="slidenum">
              <a:rPr lang="de-CH" smtClean="0"/>
              <a:t>4</a:t>
            </a:fld>
            <a:endParaRPr lang="de-CH"/>
          </a:p>
        </p:txBody>
      </p:sp>
    </p:spTree>
    <p:extLst>
      <p:ext uri="{BB962C8B-B14F-4D97-AF65-F5344CB8AC3E}">
        <p14:creationId xmlns:p14="http://schemas.microsoft.com/office/powerpoint/2010/main" val="3705116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dirty="0">
                <a:solidFill>
                  <a:srgbClr val="0E101A"/>
                </a:solidFill>
                <a:effectLst/>
                <a:latin typeface="Times New Roman" panose="02020603050405020304" pitchFamily="18" charset="0"/>
                <a:ea typeface="Times New Roman" panose="02020603050405020304" pitchFamily="18" charset="0"/>
              </a:rPr>
              <a:t>But for the visualization of these two properties, they are difficult to visualize.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800" dirty="0">
              <a:solidFill>
                <a:srgbClr val="0E101A"/>
              </a:solidFill>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800" dirty="0">
              <a:solidFill>
                <a:srgbClr val="0E101A"/>
              </a:solidFill>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dirty="0">
                <a:solidFill>
                  <a:srgbClr val="0E101A"/>
                </a:solidFill>
                <a:effectLst/>
                <a:latin typeface="Times New Roman" panose="02020603050405020304" pitchFamily="18" charset="0"/>
                <a:ea typeface="Times New Roman" panose="02020603050405020304" pitchFamily="18" charset="0"/>
              </a:rPr>
              <a:t>So then </a:t>
            </a:r>
            <a:r>
              <a:rPr lang="en-US" altLang="zh-CN" sz="1800" dirty="0">
                <a:solidFill>
                  <a:srgbClr val="0E101A"/>
                </a:solidFill>
                <a:effectLst/>
                <a:latin typeface="Times New Roman" panose="02020603050405020304" pitchFamily="18" charset="0"/>
              </a:rPr>
              <a:t>I will introduce our solution to meet the two requirements respectively.</a:t>
            </a:r>
            <a:endParaRPr lang="en-US" altLang="zh-CN" sz="1800" dirty="0"/>
          </a:p>
        </p:txBody>
      </p:sp>
      <p:sp>
        <p:nvSpPr>
          <p:cNvPr id="4" name="Slide Number Placeholder 3"/>
          <p:cNvSpPr>
            <a:spLocks noGrp="1"/>
          </p:cNvSpPr>
          <p:nvPr>
            <p:ph type="sldNum" sz="quarter" idx="5"/>
          </p:nvPr>
        </p:nvSpPr>
        <p:spPr/>
        <p:txBody>
          <a:bodyPr/>
          <a:lstStyle/>
          <a:p>
            <a:fld id="{CAC61D9E-28D1-4F4C-A5BD-2D28C080B9AD}" type="slidenum">
              <a:rPr lang="de-CH" smtClean="0"/>
              <a:t>5</a:t>
            </a:fld>
            <a:endParaRPr lang="de-CH"/>
          </a:p>
        </p:txBody>
      </p:sp>
    </p:spTree>
    <p:extLst>
      <p:ext uri="{BB962C8B-B14F-4D97-AF65-F5344CB8AC3E}">
        <p14:creationId xmlns:p14="http://schemas.microsoft.com/office/powerpoint/2010/main" val="1411766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dirty="0">
                <a:solidFill>
                  <a:srgbClr val="0E101A"/>
                </a:solidFill>
                <a:effectLst/>
                <a:latin typeface="Times New Roman" panose="02020603050405020304" pitchFamily="18" charset="0"/>
                <a:ea typeface="Times New Roman" panose="02020603050405020304" pitchFamily="18" charset="0"/>
              </a:rPr>
              <a:t>So let’s get started with quantum </a:t>
            </a:r>
            <a:r>
              <a:rPr lang="en-US" altLang="zh-CN" sz="1800" dirty="0" err="1">
                <a:solidFill>
                  <a:srgbClr val="0E101A"/>
                </a:solidFill>
                <a:effectLst/>
                <a:latin typeface="Times New Roman" panose="02020603050405020304" pitchFamily="18" charset="0"/>
                <a:ea typeface="Times New Roman" panose="02020603050405020304" pitchFamily="18" charset="0"/>
              </a:rPr>
              <a:t>supersposition</a:t>
            </a:r>
            <a:r>
              <a:rPr lang="en-US" altLang="zh-CN" sz="1800" dirty="0">
                <a:solidFill>
                  <a:srgbClr val="0E101A"/>
                </a:solidFill>
                <a:effectLst/>
                <a:latin typeface="Times New Roman" panose="02020603050405020304" pitchFamily="18" charset="0"/>
                <a:ea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E101A"/>
              </a:solidFill>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E101A"/>
                </a:solidFill>
                <a:effectLst/>
                <a:latin typeface="Times New Roman" panose="02020603050405020304" pitchFamily="18" charset="0"/>
                <a:ea typeface="Times New Roman" panose="02020603050405020304" pitchFamily="18" charset="0"/>
              </a:rPr>
              <a:t> quantum superposition refers to the unknown quantum states before they are measured.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E101A"/>
                </a:solidFill>
                <a:effectLst/>
                <a:latin typeface="Times New Roman" panose="02020603050405020304" pitchFamily="18" charset="0"/>
                <a:ea typeface="Times New Roman" panose="02020603050405020304" pitchFamily="18" charset="0"/>
              </a:rPr>
              <a:t> After measuring a qubit, it collapses into either the state |0</a:t>
            </a:r>
            <a:r>
              <a:rPr lang="en-US" sz="1800" dirty="0">
                <a:solidFill>
                  <a:srgbClr val="0E101A"/>
                </a:solidFill>
                <a:effectLst/>
                <a:latin typeface="Cambria Math" panose="02040503050406030204" pitchFamily="18" charset="0"/>
                <a:ea typeface="Times New Roman" panose="02020603050405020304" pitchFamily="18" charset="0"/>
                <a:cs typeface="Cambria Math" panose="02040503050406030204" pitchFamily="18" charset="0"/>
              </a:rPr>
              <a:t>⟩</a:t>
            </a:r>
            <a:r>
              <a:rPr lang="en-US" sz="1800" dirty="0">
                <a:solidFill>
                  <a:srgbClr val="0E101A"/>
                </a:solidFill>
                <a:effectLst/>
                <a:latin typeface="Times New Roman" panose="02020603050405020304" pitchFamily="18" charset="0"/>
                <a:ea typeface="Times New Roman" panose="02020603050405020304" pitchFamily="18" charset="0"/>
              </a:rPr>
              <a:t> or |1</a:t>
            </a:r>
            <a:r>
              <a:rPr lang="en-US" sz="1800" dirty="0">
                <a:solidFill>
                  <a:srgbClr val="0E101A"/>
                </a:solidFill>
                <a:effectLst/>
                <a:latin typeface="Cambria Math" panose="02040503050406030204" pitchFamily="18" charset="0"/>
                <a:ea typeface="Times New Roman" panose="02020603050405020304" pitchFamily="18" charset="0"/>
                <a:cs typeface="Cambria Math" panose="02040503050406030204" pitchFamily="18" charset="0"/>
              </a:rPr>
              <a:t>⟩</a:t>
            </a:r>
            <a:r>
              <a:rPr lang="en-US" sz="1800" dirty="0">
                <a:solidFill>
                  <a:srgbClr val="0E101A"/>
                </a:solidFill>
                <a:effectLst/>
                <a:latin typeface="Times New Roman" panose="02020603050405020304" pitchFamily="18" charset="0"/>
                <a:ea typeface="Times New Roman" panose="02020603050405020304" pitchFamily="18" charset="0"/>
              </a:rPr>
              <a:t> based on the deterministic probabilities of all possible basis states. </a:t>
            </a:r>
          </a:p>
          <a:p>
            <a:endParaRPr lang="en-US" dirty="0"/>
          </a:p>
        </p:txBody>
      </p:sp>
      <p:sp>
        <p:nvSpPr>
          <p:cNvPr id="4" name="Slide Number Placeholder 3"/>
          <p:cNvSpPr>
            <a:spLocks noGrp="1"/>
          </p:cNvSpPr>
          <p:nvPr>
            <p:ph type="sldNum" sz="quarter" idx="5"/>
          </p:nvPr>
        </p:nvSpPr>
        <p:spPr/>
        <p:txBody>
          <a:bodyPr/>
          <a:lstStyle/>
          <a:p>
            <a:fld id="{CAC61D9E-28D1-4F4C-A5BD-2D28C080B9AD}" type="slidenum">
              <a:rPr lang="de-CH" smtClean="0"/>
              <a:t>6</a:t>
            </a:fld>
            <a:endParaRPr lang="de-CH"/>
          </a:p>
        </p:txBody>
      </p:sp>
    </p:spTree>
    <p:extLst>
      <p:ext uri="{BB962C8B-B14F-4D97-AF65-F5344CB8AC3E}">
        <p14:creationId xmlns:p14="http://schemas.microsoft.com/office/powerpoint/2010/main" val="13040975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E101A"/>
                </a:solidFill>
                <a:effectLst/>
                <a:latin typeface="Times New Roman" panose="02020603050405020304" pitchFamily="18" charset="0"/>
                <a:ea typeface="Times New Roman" panose="02020603050405020304" pitchFamily="18" charset="0"/>
              </a:rPr>
              <a:t>People often use probability to describe this quantum superposition, for example, 50% for the measurement of state 0 and 1. And also, as you know, the story of Schrodinger's cat. To describe the probability, uncertainty</a:t>
            </a:r>
          </a:p>
        </p:txBody>
      </p:sp>
      <p:sp>
        <p:nvSpPr>
          <p:cNvPr id="4" name="Slide Number Placeholder 3"/>
          <p:cNvSpPr>
            <a:spLocks noGrp="1"/>
          </p:cNvSpPr>
          <p:nvPr>
            <p:ph type="sldNum" sz="quarter" idx="5"/>
          </p:nvPr>
        </p:nvSpPr>
        <p:spPr/>
        <p:txBody>
          <a:bodyPr/>
          <a:lstStyle/>
          <a:p>
            <a:fld id="{CAC61D9E-28D1-4F4C-A5BD-2D28C080B9AD}" type="slidenum">
              <a:rPr lang="de-CH" smtClean="0"/>
              <a:t>7</a:t>
            </a:fld>
            <a:endParaRPr lang="de-CH"/>
          </a:p>
        </p:txBody>
      </p:sp>
    </p:spTree>
    <p:extLst>
      <p:ext uri="{BB962C8B-B14F-4D97-AF65-F5344CB8AC3E}">
        <p14:creationId xmlns:p14="http://schemas.microsoft.com/office/powerpoint/2010/main" val="6483126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E101A"/>
                </a:solidFill>
                <a:effectLst/>
                <a:latin typeface="Times New Roman" panose="02020603050405020304" pitchFamily="18" charset="0"/>
                <a:ea typeface="Times New Roman" panose="02020603050405020304" pitchFamily="18" charset="0"/>
              </a:rPr>
              <a:t>However, this important property cannot be intuitively observed and easily understand.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E101A"/>
                </a:solidFill>
                <a:effectLst/>
                <a:latin typeface="Times New Roman" panose="02020603050405020304" pitchFamily="18" charset="0"/>
                <a:ea typeface="Times New Roman" panose="02020603050405020304" pitchFamily="18" charset="0"/>
              </a:rPr>
              <a:t>For example, </a:t>
            </a:r>
            <a:r>
              <a:rPr lang="en-US" sz="1800" b="1" dirty="0">
                <a:solidFill>
                  <a:srgbClr val="0E101A"/>
                </a:solidFill>
                <a:effectLst/>
                <a:latin typeface="Times New Roman" panose="02020603050405020304" pitchFamily="18" charset="0"/>
                <a:ea typeface="Times New Roman" panose="02020603050405020304" pitchFamily="18" charset="0"/>
              </a:rPr>
              <a:t>let’s say </a:t>
            </a:r>
            <a:r>
              <a:rPr lang="en-US" sz="1800" dirty="0">
                <a:solidFill>
                  <a:srgbClr val="0E101A"/>
                </a:solidFill>
                <a:effectLst/>
                <a:latin typeface="Times New Roman" panose="02020603050405020304" pitchFamily="18" charset="0"/>
                <a:ea typeface="Times New Roman" panose="02020603050405020304" pitchFamily="18" charset="0"/>
              </a:rPr>
              <a:t>the probability of state 0 is 0.5, how can we understand and trust this measured value?</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E101A"/>
              </a:solidFill>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E101A"/>
              </a:solidFill>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E101A"/>
                </a:solidFill>
                <a:effectLst/>
                <a:latin typeface="Times New Roman" panose="02020603050405020304" pitchFamily="18" charset="0"/>
                <a:ea typeface="Times New Roman" panose="02020603050405020304" pitchFamily="18" charset="0"/>
              </a:rPr>
              <a:t>So, to make the measured probability easier to understand, the visualization should </a:t>
            </a:r>
            <a:r>
              <a:rPr lang="en-US" altLang="zh-CN" sz="1800" dirty="0">
                <a:solidFill>
                  <a:srgbClr val="0E101A"/>
                </a:solidFill>
                <a:effectLst/>
                <a:latin typeface="Times New Roman" panose="02020603050405020304" pitchFamily="18" charset="0"/>
                <a:ea typeface="Times New Roman" panose="02020603050405020304" pitchFamily="18" charset="0"/>
              </a:rPr>
              <a:t>help users to </a:t>
            </a:r>
            <a:r>
              <a:rPr lang="en-US" sz="1800" dirty="0">
                <a:solidFill>
                  <a:srgbClr val="0E101A"/>
                </a:solidFill>
                <a:effectLst/>
                <a:latin typeface="Times New Roman" panose="02020603050405020304" pitchFamily="18" charset="0"/>
                <a:ea typeface="Times New Roman" panose="02020603050405020304" pitchFamily="18" charset="0"/>
              </a:rPr>
              <a:t>achieve a </a:t>
            </a:r>
            <a:r>
              <a:rPr lang="en-US" sz="1800" b="1" dirty="0">
                <a:solidFill>
                  <a:srgbClr val="0E101A"/>
                </a:solidFill>
                <a:effectLst/>
                <a:latin typeface="Times New Roman" panose="02020603050405020304" pitchFamily="18" charset="0"/>
                <a:ea typeface="Times New Roman" panose="02020603050405020304" pitchFamily="18" charset="0"/>
              </a:rPr>
              <a:t>mathematical intuitiveness </a:t>
            </a:r>
            <a:r>
              <a:rPr lang="en-US" sz="1800" dirty="0">
                <a:solidFill>
                  <a:srgbClr val="0E101A"/>
                </a:solidFill>
                <a:effectLst/>
                <a:latin typeface="Times New Roman" panose="02020603050405020304" pitchFamily="18" charset="0"/>
                <a:ea typeface="Times New Roman" panose="02020603050405020304" pitchFamily="18" charset="0"/>
              </a:rPr>
              <a:t>of the probability determination.</a:t>
            </a:r>
            <a:endParaRPr lang="en-US" dirty="0"/>
          </a:p>
        </p:txBody>
      </p:sp>
      <p:sp>
        <p:nvSpPr>
          <p:cNvPr id="4" name="Slide Number Placeholder 3"/>
          <p:cNvSpPr>
            <a:spLocks noGrp="1"/>
          </p:cNvSpPr>
          <p:nvPr>
            <p:ph type="sldNum" sz="quarter" idx="5"/>
          </p:nvPr>
        </p:nvSpPr>
        <p:spPr/>
        <p:txBody>
          <a:bodyPr/>
          <a:lstStyle/>
          <a:p>
            <a:fld id="{CAC61D9E-28D1-4F4C-A5BD-2D28C080B9AD}" type="slidenum">
              <a:rPr lang="de-CH" smtClean="0"/>
              <a:t>8</a:t>
            </a:fld>
            <a:endParaRPr lang="de-CH"/>
          </a:p>
        </p:txBody>
      </p:sp>
    </p:spTree>
    <p:extLst>
      <p:ext uri="{BB962C8B-B14F-4D97-AF65-F5344CB8AC3E}">
        <p14:creationId xmlns:p14="http://schemas.microsoft.com/office/powerpoint/2010/main" val="2512711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E101A"/>
                </a:solidFill>
                <a:effectLst/>
                <a:latin typeface="Times New Roman" panose="02020603050405020304" pitchFamily="18" charset="0"/>
                <a:ea typeface="Times New Roman" panose="02020603050405020304" pitchFamily="18" charset="0"/>
              </a:rPr>
              <a:t>To this end, we introduce, which can first</a:t>
            </a:r>
          </a:p>
          <a:p>
            <a:r>
              <a:rPr lang="en-US" sz="1800" dirty="0">
                <a:solidFill>
                  <a:srgbClr val="0E101A"/>
                </a:solidFill>
                <a:effectLst/>
                <a:latin typeface="Times New Roman" panose="02020603050405020304" pitchFamily="18" charset="0"/>
                <a:ea typeface="Times New Roman" panose="02020603050405020304" pitchFamily="18" charset="0"/>
              </a:rPr>
              <a:t>uses the (CL) area of semi-circles to visualize</a:t>
            </a:r>
            <a:r>
              <a:rPr lang="en-US" altLang="zh-CN" sz="1800" dirty="0">
                <a:solidFill>
                  <a:srgbClr val="0E101A"/>
                </a:solidFill>
                <a:effectLst/>
                <a:latin typeface="Times New Roman" panose="02020603050405020304" pitchFamily="18" charset="0"/>
                <a:ea typeface="Times New Roman" panose="02020603050405020304" pitchFamily="18" charset="0"/>
              </a:rPr>
              <a:t> measured probability.</a:t>
            </a:r>
          </a:p>
          <a:p>
            <a:r>
              <a:rPr lang="en-US" sz="1800" dirty="0">
                <a:solidFill>
                  <a:srgbClr val="0E101A"/>
                </a:solidFill>
                <a:effectLst/>
                <a:latin typeface="Times New Roman" panose="02020603050405020304" pitchFamily="18" charset="0"/>
                <a:ea typeface="Times New Roman" panose="02020603050405020304" pitchFamily="18" charset="0"/>
              </a:rPr>
              <a:t>And it also uses the (CL) line segments which circumscribes the semi-circle to explain this measured probability.</a:t>
            </a:r>
          </a:p>
          <a:p>
            <a:endParaRPr lang="en-US" sz="1800" dirty="0">
              <a:solidFill>
                <a:srgbClr val="0E101A"/>
              </a:solidFill>
              <a:effectLst/>
              <a:latin typeface="Times New Roman" panose="02020603050405020304" pitchFamily="18" charset="0"/>
              <a:ea typeface="Times New Roman" panose="02020603050405020304" pitchFamily="18" charset="0"/>
            </a:endParaRPr>
          </a:p>
          <a:p>
            <a:r>
              <a:rPr lang="en-US" sz="1800" dirty="0">
                <a:solidFill>
                  <a:srgbClr val="0E101A"/>
                </a:solidFill>
                <a:effectLst/>
                <a:latin typeface="Times New Roman" panose="02020603050405020304" pitchFamily="18" charset="0"/>
                <a:ea typeface="Times New Roman" panose="02020603050405020304" pitchFamily="18" charset="0"/>
              </a:rPr>
              <a:t>So now I will illustrate the design principle, like what is the inner line segments indicate, and how they explain the probability.</a:t>
            </a:r>
          </a:p>
        </p:txBody>
      </p:sp>
      <p:sp>
        <p:nvSpPr>
          <p:cNvPr id="4" name="Slide Number Placeholder 3"/>
          <p:cNvSpPr>
            <a:spLocks noGrp="1"/>
          </p:cNvSpPr>
          <p:nvPr>
            <p:ph type="sldNum" sz="quarter" idx="5"/>
          </p:nvPr>
        </p:nvSpPr>
        <p:spPr/>
        <p:txBody>
          <a:bodyPr/>
          <a:lstStyle/>
          <a:p>
            <a:fld id="{CAC61D9E-28D1-4F4C-A5BD-2D28C080B9AD}" type="slidenum">
              <a:rPr lang="de-CH" smtClean="0"/>
              <a:t>9</a:t>
            </a:fld>
            <a:endParaRPr lang="de-CH"/>
          </a:p>
        </p:txBody>
      </p:sp>
    </p:spTree>
    <p:extLst>
      <p:ext uri="{BB962C8B-B14F-4D97-AF65-F5344CB8AC3E}">
        <p14:creationId xmlns:p14="http://schemas.microsoft.com/office/powerpoint/2010/main" val="20024323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54" y="-42960"/>
            <a:ext cx="12344400" cy="6900671"/>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80651" y="215775"/>
            <a:ext cx="1224923" cy="802431"/>
          </a:xfrm>
          <a:prstGeom prst="rect">
            <a:avLst/>
          </a:prstGeom>
        </p:spPr>
      </p:pic>
      <p:sp>
        <p:nvSpPr>
          <p:cNvPr id="9" name="Title 1"/>
          <p:cNvSpPr>
            <a:spLocks noGrp="1"/>
          </p:cNvSpPr>
          <p:nvPr>
            <p:ph type="ctrTitle" hasCustomPrompt="1"/>
          </p:nvPr>
        </p:nvSpPr>
        <p:spPr>
          <a:xfrm>
            <a:off x="1524000" y="1322801"/>
            <a:ext cx="9144000" cy="1826609"/>
          </a:xfrm>
        </p:spPr>
        <p:txBody>
          <a:bodyPr anchor="b">
            <a:normAutofit/>
          </a:bodyPr>
          <a:lstStyle>
            <a:lvl1pPr algn="ctr">
              <a:defRPr sz="4800">
                <a:solidFill>
                  <a:schemeClr val="bg1"/>
                </a:solidFill>
                <a:latin typeface="Avenir Black" panose="020B0803020203020204" pitchFamily="34" charset="0"/>
                <a:ea typeface="Roboto" panose="02000000000000000000" pitchFamily="2" charset="0"/>
              </a:defRPr>
            </a:lvl1pPr>
          </a:lstStyle>
          <a:p>
            <a:r>
              <a:rPr lang="en-US" dirty="0"/>
              <a:t>Paper Title</a:t>
            </a:r>
            <a:endParaRPr lang="de-CH" dirty="0"/>
          </a:p>
        </p:txBody>
      </p:sp>
      <p:sp>
        <p:nvSpPr>
          <p:cNvPr id="10" name="Subtitle 2"/>
          <p:cNvSpPr>
            <a:spLocks noGrp="1"/>
          </p:cNvSpPr>
          <p:nvPr>
            <p:ph type="subTitle" idx="1" hasCustomPrompt="1"/>
          </p:nvPr>
        </p:nvSpPr>
        <p:spPr>
          <a:xfrm>
            <a:off x="1524000" y="3241486"/>
            <a:ext cx="9144000" cy="1655762"/>
          </a:xfrm>
        </p:spPr>
        <p:txBody>
          <a:bodyPr/>
          <a:lstStyle>
            <a:lvl1pPr marL="0" indent="0" algn="ctr">
              <a:buNone/>
              <a:defRPr sz="2400">
                <a:solidFill>
                  <a:schemeClr val="bg1"/>
                </a:solidFill>
                <a:latin typeface="Avenir Light" panose="020B04020202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First Author*, Presenting Author**, Last Author**</a:t>
            </a:r>
          </a:p>
          <a:p>
            <a:r>
              <a:rPr lang="en-US" dirty="0"/>
              <a:t>* Affiliation 1</a:t>
            </a:r>
          </a:p>
          <a:p>
            <a:r>
              <a:rPr lang="en-US" dirty="0"/>
              <a:t>** Affiliation 2</a:t>
            </a:r>
          </a:p>
          <a:p>
            <a:endParaRPr lang="de-CH" dirty="0"/>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90551" y="5046963"/>
            <a:ext cx="4920049" cy="1116423"/>
          </a:xfrm>
          <a:prstGeom prst="rect">
            <a:avLst/>
          </a:prstGeom>
        </p:spPr>
      </p:pic>
    </p:spTree>
    <p:extLst>
      <p:ext uri="{BB962C8B-B14F-4D97-AF65-F5344CB8AC3E}">
        <p14:creationId xmlns:p14="http://schemas.microsoft.com/office/powerpoint/2010/main" val="733333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39"/>
            <a:ext cx="12192000" cy="1365503"/>
          </a:xfrm>
          <a:prstGeom prst="rect">
            <a:avLst/>
          </a:prstGeom>
          <a:solidFill>
            <a:srgbClr val="248CC8"/>
          </a:solidFill>
        </p:spPr>
      </p:pic>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endParaRPr lang="de-CH" dirty="0"/>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CH"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80651" y="215775"/>
            <a:ext cx="1224923" cy="802431"/>
          </a:xfrm>
          <a:prstGeom prst="rect">
            <a:avLst/>
          </a:prstGeom>
        </p:spPr>
      </p:pic>
      <p:sp>
        <p:nvSpPr>
          <p:cNvPr id="11" name="Slide Number Placeholder 5"/>
          <p:cNvSpPr>
            <a:spLocks noGrp="1"/>
          </p:cNvSpPr>
          <p:nvPr>
            <p:ph type="sldNum" sz="quarter" idx="4"/>
          </p:nvPr>
        </p:nvSpPr>
        <p:spPr>
          <a:xfrm>
            <a:off x="10021454" y="6341772"/>
            <a:ext cx="1332345" cy="391537"/>
          </a:xfrm>
          <a:prstGeom prst="rect">
            <a:avLst/>
          </a:prstGeom>
        </p:spPr>
        <p:txBody>
          <a:bodyPr/>
          <a:lstStyle>
            <a:lvl1pPr algn="r">
              <a:defRPr>
                <a:solidFill>
                  <a:schemeClr val="tx1">
                    <a:lumMod val="50000"/>
                    <a:lumOff val="50000"/>
                  </a:schemeClr>
                </a:solidFill>
              </a:defRPr>
            </a:lvl1pPr>
          </a:lstStyle>
          <a:p>
            <a:fld id="{86F43AA9-BAD7-46FA-B2F4-C528A8411352}" type="slidenum">
              <a:rPr lang="de-CH" smtClean="0"/>
              <a:pPr/>
              <a:t>‹#›</a:t>
            </a:fld>
            <a:endParaRPr lang="de-CH" dirty="0"/>
          </a:p>
        </p:txBody>
      </p:sp>
    </p:spTree>
    <p:extLst>
      <p:ext uri="{BB962C8B-B14F-4D97-AF65-F5344CB8AC3E}">
        <p14:creationId xmlns:p14="http://schemas.microsoft.com/office/powerpoint/2010/main" val="3922377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de-CH"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5" name="Slide Number Placeholder 5"/>
          <p:cNvSpPr>
            <a:spLocks noGrp="1"/>
          </p:cNvSpPr>
          <p:nvPr>
            <p:ph type="sldNum" sz="quarter" idx="4"/>
          </p:nvPr>
        </p:nvSpPr>
        <p:spPr>
          <a:xfrm>
            <a:off x="10021454" y="6341772"/>
            <a:ext cx="1332345" cy="391537"/>
          </a:xfrm>
          <a:prstGeom prst="rect">
            <a:avLst/>
          </a:prstGeom>
        </p:spPr>
        <p:txBody>
          <a:bodyPr/>
          <a:lstStyle>
            <a:lvl1pPr algn="r">
              <a:defRPr>
                <a:solidFill>
                  <a:schemeClr val="tx1">
                    <a:lumMod val="50000"/>
                    <a:lumOff val="50000"/>
                  </a:schemeClr>
                </a:solidFill>
              </a:defRPr>
            </a:lvl1pPr>
          </a:lstStyle>
          <a:p>
            <a:fld id="{86F43AA9-BAD7-46FA-B2F4-C528A8411352}" type="slidenum">
              <a:rPr lang="de-CH" smtClean="0"/>
              <a:pPr/>
              <a:t>‹#›</a:t>
            </a:fld>
            <a:endParaRPr lang="de-CH" dirty="0"/>
          </a:p>
        </p:txBody>
      </p:sp>
    </p:spTree>
    <p:extLst>
      <p:ext uri="{BB962C8B-B14F-4D97-AF65-F5344CB8AC3E}">
        <p14:creationId xmlns:p14="http://schemas.microsoft.com/office/powerpoint/2010/main" val="11391833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52691"/>
            <a:ext cx="10515600" cy="1168109"/>
          </a:xfrm>
          <a:prstGeom prst="rect">
            <a:avLst/>
          </a:prstGeom>
        </p:spPr>
        <p:txBody>
          <a:bodyPr vert="horz" lIns="91440" tIns="45720" rIns="91440" bIns="45720" rtlCol="0" anchor="ctr">
            <a:normAutofit/>
          </a:bodyPr>
          <a:lstStyle/>
          <a:p>
            <a:r>
              <a:rPr lang="en-US" dirty="0"/>
              <a:t>Click to edit Master title style</a:t>
            </a:r>
            <a:endParaRPr lang="de-CH"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CH" dirty="0"/>
          </a:p>
        </p:txBody>
      </p:sp>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180652" y="215775"/>
            <a:ext cx="1224922" cy="802430"/>
          </a:xfrm>
          <a:prstGeom prst="rect">
            <a:avLst/>
          </a:prstGeom>
        </p:spPr>
      </p:pic>
    </p:spTree>
    <p:extLst>
      <p:ext uri="{BB962C8B-B14F-4D97-AF65-F5344CB8AC3E}">
        <p14:creationId xmlns:p14="http://schemas.microsoft.com/office/powerpoint/2010/main" val="141779592"/>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Lst>
  <p:hf hdr="0"/>
  <p:txStyles>
    <p:titleStyle>
      <a:lvl1pPr algn="l" defTabSz="914400" rtl="0" eaLnBrk="1" latinLnBrk="0" hangingPunct="1">
        <a:lnSpc>
          <a:spcPct val="90000"/>
        </a:lnSpc>
        <a:spcBef>
          <a:spcPct val="0"/>
        </a:spcBef>
        <a:buNone/>
        <a:defRPr sz="4400" kern="1200">
          <a:solidFill>
            <a:schemeClr val="tx1">
              <a:lumMod val="65000"/>
              <a:lumOff val="35000"/>
            </a:schemeClr>
          </a:solidFill>
          <a:latin typeface="Avenir Black" panose="020B08030202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venir Light" panose="020B04020202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venir Light" panose="020B04020202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venir Light" panose="020B04020202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venir Light" panose="020B04020202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venir Light" panose="020B04020202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notesSlide" Target="../notesSlides/notesSlide2.xml"/><Relationship Id="rId16"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jp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42.sv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26) The Insane Mechanism of a Quantum Computer_ - YouTube - Google Chrome 2023-05-31 21-18-22">
            <a:hlinkClick r:id="" action="ppaction://media"/>
            <a:extLst>
              <a:ext uri="{FF2B5EF4-FFF2-40B4-BE49-F238E27FC236}">
                <a16:creationId xmlns:a16="http://schemas.microsoft.com/office/drawing/2014/main" id="{7C8A687B-7430-A1D1-942C-64C8E3E7D1C8}"/>
              </a:ext>
            </a:extLst>
          </p:cNvPr>
          <p:cNvPicPr>
            <a:picLocks noChangeAspect="1"/>
          </p:cNvPicPr>
          <p:nvPr>
            <a:videoFile r:link="rId1"/>
            <p:extLst>
              <p:ext uri="{DAA4B4D4-6D71-4841-9C94-3DE7FCFB9230}">
                <p14:media xmlns:p14="http://schemas.microsoft.com/office/powerpoint/2010/main" r:embed="rId2">
                  <p14:trim st="1310" end="17058.9666"/>
                  <p14:bmkLst>
                    <p14:bmk name="Bookmark 1" time="4749.3757"/>
                  </p14:bmkLst>
                </p14:media>
              </p:ext>
            </p:extLst>
          </p:nvPr>
        </p:nvPicPr>
        <p:blipFill>
          <a:blip r:embed="rId5"/>
          <a:stretch>
            <a:fillRect/>
          </a:stretch>
        </p:blipFill>
        <p:spPr>
          <a:xfrm>
            <a:off x="-30210" y="-365358"/>
            <a:ext cx="12222210" cy="7638881"/>
          </a:xfrm>
          <a:prstGeom prst="rect">
            <a:avLst/>
          </a:prstGeom>
        </p:spPr>
      </p:pic>
      <p:sp>
        <p:nvSpPr>
          <p:cNvPr id="9" name="Rectangle 8">
            <a:extLst>
              <a:ext uri="{FF2B5EF4-FFF2-40B4-BE49-F238E27FC236}">
                <a16:creationId xmlns:a16="http://schemas.microsoft.com/office/drawing/2014/main" id="{01899A1B-2E2F-CDB3-BF63-E3717435A2CC}"/>
              </a:ext>
            </a:extLst>
          </p:cNvPr>
          <p:cNvSpPr/>
          <p:nvPr/>
        </p:nvSpPr>
        <p:spPr>
          <a:xfrm>
            <a:off x="-30210" y="-591910"/>
            <a:ext cx="12222210" cy="8282149"/>
          </a:xfrm>
          <a:prstGeom prst="rect">
            <a:avLst/>
          </a:prstGeom>
          <a:solidFill>
            <a:srgbClr val="000000">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Rectangle 10">
            <a:extLst>
              <a:ext uri="{FF2B5EF4-FFF2-40B4-BE49-F238E27FC236}">
                <a16:creationId xmlns:a16="http://schemas.microsoft.com/office/drawing/2014/main" id="{51D1C64C-2D18-31FB-730E-0C62EAFAB486}"/>
              </a:ext>
            </a:extLst>
          </p:cNvPr>
          <p:cNvSpPr/>
          <p:nvPr/>
        </p:nvSpPr>
        <p:spPr>
          <a:xfrm>
            <a:off x="-15105" y="2398174"/>
            <a:ext cx="12222210" cy="1662098"/>
          </a:xfrm>
          <a:prstGeom prst="rect">
            <a:avLst/>
          </a:prstGeom>
          <a:solidFill>
            <a:srgbClr val="000000">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a:extLst>
              <a:ext uri="{FF2B5EF4-FFF2-40B4-BE49-F238E27FC236}">
                <a16:creationId xmlns:a16="http://schemas.microsoft.com/office/drawing/2014/main" id="{8B034417-ADC4-AEFF-E98F-165ED7F48FA9}"/>
              </a:ext>
            </a:extLst>
          </p:cNvPr>
          <p:cNvSpPr txBox="1"/>
          <p:nvPr/>
        </p:nvSpPr>
        <p:spPr>
          <a:xfrm>
            <a:off x="1491070" y="2690614"/>
            <a:ext cx="8970001" cy="1077218"/>
          </a:xfrm>
          <a:prstGeom prst="rect">
            <a:avLst/>
          </a:prstGeom>
          <a:noFill/>
        </p:spPr>
        <p:txBody>
          <a:bodyPr wrap="square" rtlCol="0">
            <a:spAutoFit/>
          </a:bodyPr>
          <a:lstStyle/>
          <a:p>
            <a:r>
              <a:rPr lang="en-US" altLang="zh-CN" sz="3200" dirty="0">
                <a:solidFill>
                  <a:schemeClr val="bg1"/>
                </a:solidFill>
                <a:latin typeface="Avenir Next LT Pro Demi" panose="020B0704020202020204" pitchFamily="34" charset="0"/>
                <a:ea typeface="Roboto" panose="02000000000000000000" pitchFamily="2" charset="0"/>
                <a:cs typeface="Roboto" panose="02000000000000000000" pitchFamily="2" charset="0"/>
              </a:rPr>
              <a:t>Quantum computing has achieved great success in recent years</a:t>
            </a:r>
            <a:endParaRPr lang="en-US" altLang="zh-CN" sz="32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3" name="文本框 6">
            <a:extLst>
              <a:ext uri="{FF2B5EF4-FFF2-40B4-BE49-F238E27FC236}">
                <a16:creationId xmlns:a16="http://schemas.microsoft.com/office/drawing/2014/main" id="{07343867-3DEB-3E61-6030-C3F990DB5B0A}"/>
              </a:ext>
            </a:extLst>
          </p:cNvPr>
          <p:cNvSpPr txBox="1"/>
          <p:nvPr/>
        </p:nvSpPr>
        <p:spPr>
          <a:xfrm>
            <a:off x="313924" y="211036"/>
            <a:ext cx="9707530" cy="954107"/>
          </a:xfrm>
          <a:prstGeom prst="rect">
            <a:avLst/>
          </a:prstGeom>
          <a:noFill/>
        </p:spPr>
        <p:txBody>
          <a:bodyPr wrap="square" rtlCol="0">
            <a:spAutoFit/>
          </a:bodyPr>
          <a:lstStyle/>
          <a:p>
            <a:r>
              <a:rPr lang="en-US" altLang="zh-CN" sz="3600" b="1" dirty="0">
                <a:solidFill>
                  <a:schemeClr val="bg1"/>
                </a:solidFill>
                <a:latin typeface="Avenir Next LT Pro Demi" panose="020B0704020202020204" pitchFamily="34" charset="0"/>
                <a:cs typeface="Calibri" panose="020F0502020204030204" pitchFamily="34" charset="0"/>
              </a:rPr>
              <a:t>Quantum Computing</a:t>
            </a:r>
            <a:endParaRPr lang="en-US" altLang="zh-CN" sz="3200" b="1" dirty="0">
              <a:solidFill>
                <a:schemeClr val="bg1"/>
              </a:solidFill>
              <a:latin typeface="Avenir Next LT Pro Demi" panose="020B0704020202020204" pitchFamily="34" charset="0"/>
              <a:cs typeface="Calibri" panose="020F0502020204030204" pitchFamily="34" charset="0"/>
            </a:endParaRPr>
          </a:p>
          <a:p>
            <a:r>
              <a:rPr lang="en-US" altLang="zh-CN" sz="2000" b="1" dirty="0">
                <a:solidFill>
                  <a:schemeClr val="accent1">
                    <a:lumMod val="40000"/>
                    <a:lumOff val="60000"/>
                  </a:schemeClr>
                </a:solidFill>
                <a:latin typeface="Avenir Next LT Pro Demi" panose="020B0704020202020204" pitchFamily="34" charset="0"/>
                <a:cs typeface="Calibri" panose="020F0502020204030204" pitchFamily="34" charset="0"/>
              </a:rPr>
              <a:t>Background</a:t>
            </a:r>
            <a:endParaRPr lang="en-US" altLang="zh-CN" sz="2400" b="1" dirty="0">
              <a:solidFill>
                <a:schemeClr val="accent1">
                  <a:lumMod val="40000"/>
                  <a:lumOff val="60000"/>
                </a:schemeClr>
              </a:solidFill>
              <a:latin typeface="Avenir Next LT Pro Demi" panose="020B0704020202020204" pitchFamily="34" charset="0"/>
              <a:cs typeface="Calibri" panose="020F0502020204030204" pitchFamily="34" charset="0"/>
            </a:endParaRPr>
          </a:p>
        </p:txBody>
      </p:sp>
      <p:sp>
        <p:nvSpPr>
          <p:cNvPr id="10" name="Slide Number Placeholder 3">
            <a:extLst>
              <a:ext uri="{FF2B5EF4-FFF2-40B4-BE49-F238E27FC236}">
                <a16:creationId xmlns:a16="http://schemas.microsoft.com/office/drawing/2014/main" id="{04AA0741-BDA4-9E8A-9C75-9E39F2C8D2A1}"/>
              </a:ext>
            </a:extLst>
          </p:cNvPr>
          <p:cNvSpPr>
            <a:spLocks noGrp="1"/>
          </p:cNvSpPr>
          <p:nvPr>
            <p:ph type="sldNum" sz="quarter" idx="4"/>
          </p:nvPr>
        </p:nvSpPr>
        <p:spPr>
          <a:xfrm>
            <a:off x="10021454" y="6341772"/>
            <a:ext cx="1332345" cy="391537"/>
          </a:xfrm>
        </p:spPr>
        <p:txBody>
          <a:bodyPr/>
          <a:lstStyle/>
          <a:p>
            <a:fld id="{86F43AA9-BAD7-46FA-B2F4-C528A8411352}" type="slidenum">
              <a:rPr lang="de-CH" smtClean="0">
                <a:solidFill>
                  <a:schemeClr val="bg1">
                    <a:lumMod val="95000"/>
                  </a:schemeClr>
                </a:solidFill>
              </a:rPr>
              <a:pPr/>
              <a:t>1</a:t>
            </a:fld>
            <a:endParaRPr lang="de-CH" dirty="0">
              <a:solidFill>
                <a:schemeClr val="bg1">
                  <a:lumMod val="95000"/>
                </a:schemeClr>
              </a:solidFill>
            </a:endParaRPr>
          </a:p>
        </p:txBody>
      </p:sp>
    </p:spTree>
    <p:extLst>
      <p:ext uri="{BB962C8B-B14F-4D97-AF65-F5344CB8AC3E}">
        <p14:creationId xmlns:p14="http://schemas.microsoft.com/office/powerpoint/2010/main" val="1778493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97"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800"/>
                                        <p:tgtEl>
                                          <p:spTgt spid="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repeatCount="indefinite" fill="hold" display="0">
                  <p:stCondLst>
                    <p:cond delay="indefinite"/>
                  </p:stCondLst>
                </p:cTn>
                <p:tgtEl>
                  <p:spTgt spid="8"/>
                </p:tgtEl>
              </p:cMediaNode>
            </p:video>
            <p:video>
              <p:cMediaNode vol="80000" mute="1">
                <p:cTn id="19" repeatCount="indefinite" fill="hold" display="0">
                  <p:stCondLst>
                    <p:cond delay="indefinite"/>
                  </p:stCondLst>
                </p:cTn>
                <p:tgtEl>
                  <p:spTgt spid="8"/>
                </p:tgtEl>
              </p:cMediaNode>
            </p:video>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8"/>
                                        </p:tgtEl>
                                      </p:cBhvr>
                                    </p:cmd>
                                  </p:childTnLst>
                                </p:cTn>
                              </p:par>
                            </p:childTnLst>
                          </p:cTn>
                        </p:par>
                      </p:childTnLst>
                    </p:cTn>
                  </p:par>
                </p:childTnLst>
              </p:cTn>
              <p:nextCondLst>
                <p:cond evt="onClick" delay="0">
                  <p:tgtEl>
                    <p:spTgt spid="8"/>
                  </p:tgtEl>
                </p:cond>
              </p:nextCondLst>
            </p:seq>
          </p:childTnLst>
        </p:cTn>
      </p:par>
    </p:tnLst>
    <p:bldLst>
      <p:bldP spid="9" grpId="0" animBg="1"/>
      <p:bldP spid="11" grpId="0" animBg="1"/>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86F43AA9-BAD7-46FA-B2F4-C528A8411352}" type="slidenum">
              <a:rPr lang="de-CH" smtClean="0"/>
              <a:pPr/>
              <a:t>10</a:t>
            </a:fld>
            <a:endParaRPr lang="de-CH" dirty="0"/>
          </a:p>
        </p:txBody>
      </p:sp>
      <p:pic>
        <p:nvPicPr>
          <p:cNvPr id="8" name="Picture 7">
            <a:extLst>
              <a:ext uri="{FF2B5EF4-FFF2-40B4-BE49-F238E27FC236}">
                <a16:creationId xmlns:a16="http://schemas.microsoft.com/office/drawing/2014/main" id="{8838A658-CA4B-B1CA-4DD3-3B1E3C553BB8}"/>
              </a:ext>
            </a:extLst>
          </p:cNvPr>
          <p:cNvPicPr>
            <a:picLocks noChangeAspect="1"/>
          </p:cNvPicPr>
          <p:nvPr/>
        </p:nvPicPr>
        <p:blipFill>
          <a:blip r:embed="rId3"/>
          <a:stretch>
            <a:fillRect/>
          </a:stretch>
        </p:blipFill>
        <p:spPr>
          <a:xfrm>
            <a:off x="2568923" y="5595165"/>
            <a:ext cx="1732340" cy="333067"/>
          </a:xfrm>
          <a:prstGeom prst="rect">
            <a:avLst/>
          </a:prstGeom>
        </p:spPr>
      </p:pic>
      <p:pic>
        <p:nvPicPr>
          <p:cNvPr id="3" name="Picture 2">
            <a:extLst>
              <a:ext uri="{FF2B5EF4-FFF2-40B4-BE49-F238E27FC236}">
                <a16:creationId xmlns:a16="http://schemas.microsoft.com/office/drawing/2014/main" id="{8A51AF9A-A210-397F-CC5B-D35DE00EEB77}"/>
              </a:ext>
            </a:extLst>
          </p:cNvPr>
          <p:cNvPicPr>
            <a:picLocks noChangeAspect="1"/>
          </p:cNvPicPr>
          <p:nvPr/>
        </p:nvPicPr>
        <p:blipFill rotWithShape="1">
          <a:blip r:embed="rId4"/>
          <a:srcRect r="51880" b="12422"/>
          <a:stretch/>
        </p:blipFill>
        <p:spPr>
          <a:xfrm>
            <a:off x="1309368" y="2574219"/>
            <a:ext cx="4576527" cy="2748580"/>
          </a:xfrm>
          <a:prstGeom prst="rect">
            <a:avLst/>
          </a:prstGeom>
        </p:spPr>
      </p:pic>
      <p:sp>
        <p:nvSpPr>
          <p:cNvPr id="17" name="TextBox 16">
            <a:extLst>
              <a:ext uri="{FF2B5EF4-FFF2-40B4-BE49-F238E27FC236}">
                <a16:creationId xmlns:a16="http://schemas.microsoft.com/office/drawing/2014/main" id="{A5791CF4-77C5-CB2E-59D1-18CD54CB48D9}"/>
              </a:ext>
            </a:extLst>
          </p:cNvPr>
          <p:cNvSpPr txBox="1"/>
          <p:nvPr/>
        </p:nvSpPr>
        <p:spPr>
          <a:xfrm>
            <a:off x="775453" y="1443423"/>
            <a:ext cx="9912173" cy="830997"/>
          </a:xfrm>
          <a:prstGeom prst="rect">
            <a:avLst/>
          </a:prstGeom>
          <a:noFill/>
        </p:spPr>
        <p:txBody>
          <a:bodyPr wrap="square" rtlCol="0">
            <a:spAutoFit/>
          </a:bodyPr>
          <a:lstStyle/>
          <a:p>
            <a:r>
              <a:rPr lang="en-US" altLang="zh-CN" sz="2400" dirty="0">
                <a:solidFill>
                  <a:srgbClr val="248ACA"/>
                </a:solidFill>
                <a:latin typeface="Avenir Next LT Pro Demi" panose="020B0704020202020204" pitchFamily="34" charset="0"/>
                <a:ea typeface="Roboto" panose="02000000000000000000" pitchFamily="2" charset="0"/>
                <a:cs typeface="Roboto" panose="02000000000000000000" pitchFamily="2" charset="0"/>
              </a:rPr>
              <a:t>Single-qubit state visualization:</a:t>
            </a:r>
            <a:r>
              <a:rPr lang="zh-CN" altLang="en-US" sz="2400" dirty="0">
                <a:solidFill>
                  <a:srgbClr val="248ACA"/>
                </a:solidFill>
                <a:latin typeface="Avenir Next LT Pro Demi" panose="020B0704020202020204" pitchFamily="34" charset="0"/>
                <a:ea typeface="Roboto" panose="02000000000000000000" pitchFamily="2" charset="0"/>
                <a:cs typeface="Roboto" panose="02000000000000000000" pitchFamily="2" charset="0"/>
              </a:rPr>
              <a:t> </a:t>
            </a:r>
            <a:endParaRPr lang="en-US" altLang="zh-CN" sz="2400" dirty="0">
              <a:solidFill>
                <a:srgbClr val="248ACA"/>
              </a:solidFill>
              <a:latin typeface="Avenir Next LT Pro Demi" panose="020B0704020202020204" pitchFamily="34" charset="0"/>
              <a:ea typeface="Roboto" panose="02000000000000000000" pitchFamily="2" charset="0"/>
              <a:cs typeface="Roboto" panose="02000000000000000000" pitchFamily="2" charset="0"/>
            </a:endParaRPr>
          </a:p>
          <a:p>
            <a:pPr algn="ctr"/>
            <a:r>
              <a:rPr lang="en-US" altLang="zh-CN" sz="2400" dirty="0">
                <a:latin typeface="Avenir Next LT Pro Demi" panose="020B0704020202020204" pitchFamily="34" charset="0"/>
                <a:ea typeface="Roboto" panose="02000000000000000000" pitchFamily="2" charset="0"/>
                <a:cs typeface="Roboto" panose="02000000000000000000" pitchFamily="2" charset="0"/>
              </a:rPr>
              <a:t>Step 0: </a:t>
            </a:r>
            <a:r>
              <a:rPr lang="en-US" altLang="zh-CN" sz="2400" dirty="0">
                <a:solidFill>
                  <a:srgbClr val="248ACA"/>
                </a:solidFill>
                <a:latin typeface="Avenir Next LT Pro Demi" panose="020B0704020202020204" pitchFamily="34" charset="0"/>
                <a:ea typeface="Roboto" panose="02000000000000000000" pitchFamily="2" charset="0"/>
                <a:cs typeface="Roboto" panose="02000000000000000000" pitchFamily="2" charset="0"/>
              </a:rPr>
              <a:t>state vector </a:t>
            </a:r>
            <a:r>
              <a:rPr lang="en-US" altLang="zh-CN" sz="2400" dirty="0">
                <a:latin typeface="Avenir Next LT Pro Demi" panose="020B0704020202020204" pitchFamily="34" charset="0"/>
                <a:ea typeface="Roboto" panose="02000000000000000000" pitchFamily="2" charset="0"/>
                <a:cs typeface="Roboto" panose="02000000000000000000" pitchFamily="2" charset="0"/>
              </a:rPr>
              <a:t>foundation</a:t>
            </a:r>
            <a:r>
              <a:rPr lang="en-US" altLang="zh-CN" sz="2400" dirty="0">
                <a:solidFill>
                  <a:srgbClr val="248ACA"/>
                </a:solidFill>
                <a:latin typeface="Avenir Next LT Pro Demi" panose="020B0704020202020204" pitchFamily="34" charset="0"/>
                <a:ea typeface="Roboto" panose="02000000000000000000" pitchFamily="2" charset="0"/>
                <a:cs typeface="Roboto" panose="02000000000000000000" pitchFamily="2" charset="0"/>
              </a:rPr>
              <a:t> </a:t>
            </a:r>
          </a:p>
        </p:txBody>
      </p:sp>
      <p:sp>
        <p:nvSpPr>
          <p:cNvPr id="13" name="Freeform: Shape 12">
            <a:extLst>
              <a:ext uri="{FF2B5EF4-FFF2-40B4-BE49-F238E27FC236}">
                <a16:creationId xmlns:a16="http://schemas.microsoft.com/office/drawing/2014/main" id="{E48CFDE9-A7EF-CE18-68AE-9A8BE69BC177}"/>
              </a:ext>
            </a:extLst>
          </p:cNvPr>
          <p:cNvSpPr/>
          <p:nvPr/>
        </p:nvSpPr>
        <p:spPr>
          <a:xfrm>
            <a:off x="1614488" y="2919413"/>
            <a:ext cx="2524125" cy="2300287"/>
          </a:xfrm>
          <a:custGeom>
            <a:avLst/>
            <a:gdLst>
              <a:gd name="connsiteX0" fmla="*/ 0 w 2524125"/>
              <a:gd name="connsiteY0" fmla="*/ 2300287 h 2300287"/>
              <a:gd name="connsiteX1" fmla="*/ 1466850 w 2524125"/>
              <a:gd name="connsiteY1" fmla="*/ 0 h 2300287"/>
              <a:gd name="connsiteX2" fmla="*/ 2524125 w 2524125"/>
              <a:gd name="connsiteY2" fmla="*/ 666750 h 2300287"/>
              <a:gd name="connsiteX3" fmla="*/ 0 w 2524125"/>
              <a:gd name="connsiteY3" fmla="*/ 2300287 h 2300287"/>
            </a:gdLst>
            <a:ahLst/>
            <a:cxnLst>
              <a:cxn ang="0">
                <a:pos x="connsiteX0" y="connsiteY0"/>
              </a:cxn>
              <a:cxn ang="0">
                <a:pos x="connsiteX1" y="connsiteY1"/>
              </a:cxn>
              <a:cxn ang="0">
                <a:pos x="connsiteX2" y="connsiteY2"/>
              </a:cxn>
              <a:cxn ang="0">
                <a:pos x="connsiteX3" y="connsiteY3"/>
              </a:cxn>
            </a:cxnLst>
            <a:rect l="l" t="t" r="r" b="b"/>
            <a:pathLst>
              <a:path w="2524125" h="2300287">
                <a:moveTo>
                  <a:pt x="0" y="2300287"/>
                </a:moveTo>
                <a:lnTo>
                  <a:pt x="1466850" y="0"/>
                </a:lnTo>
                <a:lnTo>
                  <a:pt x="2524125" y="666750"/>
                </a:lnTo>
                <a:lnTo>
                  <a:pt x="0" y="2300287"/>
                </a:lnTo>
                <a:close/>
              </a:path>
            </a:pathLst>
          </a:custGeom>
          <a:noFill/>
          <a:ln w="38100">
            <a:solidFill>
              <a:srgbClr val="FEFEFE"/>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Freeform: Shape 17">
            <a:extLst>
              <a:ext uri="{FF2B5EF4-FFF2-40B4-BE49-F238E27FC236}">
                <a16:creationId xmlns:a16="http://schemas.microsoft.com/office/drawing/2014/main" id="{7D365452-ECB1-4737-7C9F-5BF9AC77D737}"/>
              </a:ext>
            </a:extLst>
          </p:cNvPr>
          <p:cNvSpPr/>
          <p:nvPr/>
        </p:nvSpPr>
        <p:spPr>
          <a:xfrm>
            <a:off x="4152900" y="3614738"/>
            <a:ext cx="1457325" cy="1590675"/>
          </a:xfrm>
          <a:custGeom>
            <a:avLst/>
            <a:gdLst>
              <a:gd name="connsiteX0" fmla="*/ 1033463 w 1457325"/>
              <a:gd name="connsiteY0" fmla="*/ 1590675 h 1590675"/>
              <a:gd name="connsiteX1" fmla="*/ 0 w 1457325"/>
              <a:gd name="connsiteY1" fmla="*/ 0 h 1590675"/>
              <a:gd name="connsiteX2" fmla="*/ 1457325 w 1457325"/>
              <a:gd name="connsiteY2" fmla="*/ 914400 h 1590675"/>
              <a:gd name="connsiteX3" fmla="*/ 1033463 w 1457325"/>
              <a:gd name="connsiteY3" fmla="*/ 1590675 h 1590675"/>
            </a:gdLst>
            <a:ahLst/>
            <a:cxnLst>
              <a:cxn ang="0">
                <a:pos x="connsiteX0" y="connsiteY0"/>
              </a:cxn>
              <a:cxn ang="0">
                <a:pos x="connsiteX1" y="connsiteY1"/>
              </a:cxn>
              <a:cxn ang="0">
                <a:pos x="connsiteX2" y="connsiteY2"/>
              </a:cxn>
              <a:cxn ang="0">
                <a:pos x="connsiteX3" y="connsiteY3"/>
              </a:cxn>
            </a:cxnLst>
            <a:rect l="l" t="t" r="r" b="b"/>
            <a:pathLst>
              <a:path w="1457325" h="1590675">
                <a:moveTo>
                  <a:pt x="1033463" y="1590675"/>
                </a:moveTo>
                <a:lnTo>
                  <a:pt x="0" y="0"/>
                </a:lnTo>
                <a:lnTo>
                  <a:pt x="1457325" y="914400"/>
                </a:lnTo>
                <a:lnTo>
                  <a:pt x="1033463" y="1590675"/>
                </a:lnTo>
                <a:close/>
              </a:path>
            </a:pathLst>
          </a:custGeom>
          <a:noFill/>
          <a:ln w="38100">
            <a:solidFill>
              <a:srgbClr val="FFFFFF"/>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2" name="Straight Connector 21">
            <a:extLst>
              <a:ext uri="{FF2B5EF4-FFF2-40B4-BE49-F238E27FC236}">
                <a16:creationId xmlns:a16="http://schemas.microsoft.com/office/drawing/2014/main" id="{806A35A9-B6BC-02FF-880E-9657A66CFC2C}"/>
              </a:ext>
            </a:extLst>
          </p:cNvPr>
          <p:cNvCxnSpPr/>
          <p:nvPr/>
        </p:nvCxnSpPr>
        <p:spPr>
          <a:xfrm flipV="1">
            <a:off x="1614488" y="2919413"/>
            <a:ext cx="1466850" cy="2300287"/>
          </a:xfrm>
          <a:prstGeom prst="line">
            <a:avLst/>
          </a:prstGeom>
          <a:ln w="38100">
            <a:solidFill>
              <a:srgbClr val="F8F8F8"/>
            </a:solidFill>
          </a:ln>
          <a:effectLst>
            <a:glow rad="1397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545A465-8EA8-1007-0425-5F61C3E5AC97}"/>
              </a:ext>
            </a:extLst>
          </p:cNvPr>
          <p:cNvCxnSpPr>
            <a:cxnSpLocks/>
            <a:stCxn id="18" idx="1"/>
            <a:endCxn id="18" idx="2"/>
          </p:cNvCxnSpPr>
          <p:nvPr/>
        </p:nvCxnSpPr>
        <p:spPr>
          <a:xfrm>
            <a:off x="4152900" y="3614738"/>
            <a:ext cx="1457325" cy="914400"/>
          </a:xfrm>
          <a:prstGeom prst="line">
            <a:avLst/>
          </a:prstGeom>
          <a:ln w="38100">
            <a:solidFill>
              <a:srgbClr val="F8F8F8"/>
            </a:solidFill>
          </a:ln>
          <a:effectLst>
            <a:glow rad="1397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D029E6A-9FDD-7D08-4DA2-A21441E1499A}"/>
              </a:ext>
            </a:extLst>
          </p:cNvPr>
          <p:cNvCxnSpPr>
            <a:cxnSpLocks/>
            <a:endCxn id="13" idx="2"/>
          </p:cNvCxnSpPr>
          <p:nvPr/>
        </p:nvCxnSpPr>
        <p:spPr>
          <a:xfrm>
            <a:off x="3081338" y="2939680"/>
            <a:ext cx="1057275" cy="646483"/>
          </a:xfrm>
          <a:prstGeom prst="line">
            <a:avLst/>
          </a:prstGeom>
          <a:ln w="38100">
            <a:solidFill>
              <a:srgbClr val="F8F8F8"/>
            </a:solidFill>
          </a:ln>
          <a:effectLst>
            <a:glow rad="1397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37158FF-11D2-A9F9-C4FE-E39E67E57BDA}"/>
              </a:ext>
            </a:extLst>
          </p:cNvPr>
          <p:cNvCxnSpPr>
            <a:cxnSpLocks/>
            <a:endCxn id="18" idx="0"/>
          </p:cNvCxnSpPr>
          <p:nvPr/>
        </p:nvCxnSpPr>
        <p:spPr>
          <a:xfrm flipH="1">
            <a:off x="5186363" y="4539880"/>
            <a:ext cx="412080" cy="665533"/>
          </a:xfrm>
          <a:prstGeom prst="line">
            <a:avLst/>
          </a:prstGeom>
          <a:ln w="38100">
            <a:solidFill>
              <a:srgbClr val="F8F8F8"/>
            </a:solidFill>
          </a:ln>
          <a:effectLst>
            <a:glow rad="1397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 name="文本框 6">
            <a:extLst>
              <a:ext uri="{FF2B5EF4-FFF2-40B4-BE49-F238E27FC236}">
                <a16:creationId xmlns:a16="http://schemas.microsoft.com/office/drawing/2014/main" id="{D072056A-07C7-2092-E54F-4EF9AA27E13E}"/>
              </a:ext>
            </a:extLst>
          </p:cNvPr>
          <p:cNvSpPr txBox="1"/>
          <p:nvPr/>
        </p:nvSpPr>
        <p:spPr>
          <a:xfrm>
            <a:off x="538052" y="417604"/>
            <a:ext cx="9707530" cy="892552"/>
          </a:xfrm>
          <a:prstGeom prst="rect">
            <a:avLst/>
          </a:prstGeom>
          <a:noFill/>
        </p:spPr>
        <p:txBody>
          <a:bodyPr wrap="square" rtlCol="0">
            <a:spAutoFit/>
          </a:bodyPr>
          <a:lstStyle/>
          <a:p>
            <a:r>
              <a:rPr lang="en-US" altLang="zh-CN" sz="3200" b="1" dirty="0">
                <a:solidFill>
                  <a:schemeClr val="bg1"/>
                </a:solidFill>
                <a:latin typeface="Avenir Next LT Pro Demi" panose="020B0704020202020204" pitchFamily="34" charset="0"/>
                <a:cs typeface="Calibri" panose="020F0502020204030204" pitchFamily="34" charset="0"/>
              </a:rPr>
              <a:t>VENUS</a:t>
            </a:r>
          </a:p>
          <a:p>
            <a:r>
              <a:rPr lang="en-US" altLang="zh-CN" sz="2000" b="1" dirty="0">
                <a:solidFill>
                  <a:schemeClr val="accent1">
                    <a:lumMod val="40000"/>
                    <a:lumOff val="60000"/>
                  </a:schemeClr>
                </a:solidFill>
                <a:latin typeface="Avenir Next LT Pro Demi" panose="020B0704020202020204" pitchFamily="34" charset="0"/>
                <a:cs typeface="Calibri" panose="020F0502020204030204" pitchFamily="34" charset="0"/>
              </a:rPr>
              <a:t>For measured probability visualization</a:t>
            </a:r>
            <a:endParaRPr lang="en-US" altLang="zh-CN" sz="2400" b="1" dirty="0">
              <a:solidFill>
                <a:schemeClr val="accent1">
                  <a:lumMod val="40000"/>
                  <a:lumOff val="60000"/>
                </a:schemeClr>
              </a:solidFill>
              <a:latin typeface="Avenir Next LT Pro Demi" panose="020B070402020202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50C52EDE-4FD3-CB1F-FF3A-3370458FC375}"/>
              </a:ext>
            </a:extLst>
          </p:cNvPr>
          <p:cNvSpPr/>
          <p:nvPr/>
        </p:nvSpPr>
        <p:spPr>
          <a:xfrm rot="10800000" flipH="1">
            <a:off x="5151381" y="6360634"/>
            <a:ext cx="1689581" cy="981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Oval 9">
            <a:extLst>
              <a:ext uri="{FF2B5EF4-FFF2-40B4-BE49-F238E27FC236}">
                <a16:creationId xmlns:a16="http://schemas.microsoft.com/office/drawing/2014/main" id="{B211B69B-53CE-A92B-7C79-14341689BC20}"/>
              </a:ext>
            </a:extLst>
          </p:cNvPr>
          <p:cNvSpPr/>
          <p:nvPr/>
        </p:nvSpPr>
        <p:spPr>
          <a:xfrm rot="10800000" flipH="1">
            <a:off x="6642267" y="6245389"/>
            <a:ext cx="337248" cy="33724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Oval 10">
            <a:extLst>
              <a:ext uri="{FF2B5EF4-FFF2-40B4-BE49-F238E27FC236}">
                <a16:creationId xmlns:a16="http://schemas.microsoft.com/office/drawing/2014/main" id="{7E6E954B-04B8-A756-B615-2F9B2359E759}"/>
              </a:ext>
            </a:extLst>
          </p:cNvPr>
          <p:cNvSpPr/>
          <p:nvPr/>
        </p:nvSpPr>
        <p:spPr>
          <a:xfrm rot="10800000" flipH="1">
            <a:off x="6735304" y="6341372"/>
            <a:ext cx="151172" cy="151172"/>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Oval 11">
            <a:extLst>
              <a:ext uri="{FF2B5EF4-FFF2-40B4-BE49-F238E27FC236}">
                <a16:creationId xmlns:a16="http://schemas.microsoft.com/office/drawing/2014/main" id="{4AF5029A-A574-D99D-CEE1-F6808651C802}"/>
              </a:ext>
            </a:extLst>
          </p:cNvPr>
          <p:cNvSpPr/>
          <p:nvPr/>
        </p:nvSpPr>
        <p:spPr>
          <a:xfrm rot="10800000" flipH="1">
            <a:off x="4825655" y="6171173"/>
            <a:ext cx="459662" cy="459662"/>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Oval 18">
            <a:extLst>
              <a:ext uri="{FF2B5EF4-FFF2-40B4-BE49-F238E27FC236}">
                <a16:creationId xmlns:a16="http://schemas.microsoft.com/office/drawing/2014/main" id="{F0FDC660-F5E4-7CCC-DA22-BD9A49C95A81}"/>
              </a:ext>
            </a:extLst>
          </p:cNvPr>
          <p:cNvSpPr/>
          <p:nvPr/>
        </p:nvSpPr>
        <p:spPr>
          <a:xfrm rot="10800000" flipH="1">
            <a:off x="4952464" y="6300928"/>
            <a:ext cx="206044" cy="20604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TextBox 20">
            <a:extLst>
              <a:ext uri="{FF2B5EF4-FFF2-40B4-BE49-F238E27FC236}">
                <a16:creationId xmlns:a16="http://schemas.microsoft.com/office/drawing/2014/main" id="{A577F5F1-A339-3D27-ABEE-F2C5E6177906}"/>
              </a:ext>
            </a:extLst>
          </p:cNvPr>
          <p:cNvSpPr txBox="1"/>
          <p:nvPr/>
        </p:nvSpPr>
        <p:spPr>
          <a:xfrm>
            <a:off x="3621097" y="6618196"/>
            <a:ext cx="2868776" cy="276999"/>
          </a:xfrm>
          <a:prstGeom prst="rect">
            <a:avLst/>
          </a:prstGeom>
          <a:noFill/>
        </p:spPr>
        <p:txBody>
          <a:bodyPr wrap="square" rtlCol="0">
            <a:spAutoFit/>
          </a:bodyPr>
          <a:lstStyle/>
          <a:p>
            <a:pPr algn="ctr"/>
            <a:r>
              <a:rPr lang="en-US" altLang="zh-CN" sz="1200" dirty="0">
                <a:solidFill>
                  <a:schemeClr val="accent1"/>
                </a:solidFill>
                <a:latin typeface="Arial" panose="020B0604020202020204" pitchFamily="34" charset="0"/>
                <a:cs typeface="Arial" panose="020B0604020202020204" pitchFamily="34" charset="0"/>
              </a:rPr>
              <a:t>Quantum superposition</a:t>
            </a:r>
            <a:endParaRPr lang="zh-CN" altLang="en-US" sz="1200" dirty="0">
              <a:solidFill>
                <a:schemeClr val="accent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8AAA065A-BD03-4590-5075-8887821C2874}"/>
              </a:ext>
            </a:extLst>
          </p:cNvPr>
          <p:cNvPicPr>
            <a:picLocks noChangeAspect="1"/>
          </p:cNvPicPr>
          <p:nvPr/>
        </p:nvPicPr>
        <p:blipFill rotWithShape="1">
          <a:blip r:embed="rId5"/>
          <a:srcRect l="66662" b="31123"/>
          <a:stretch/>
        </p:blipFill>
        <p:spPr>
          <a:xfrm>
            <a:off x="6306107" y="2646024"/>
            <a:ext cx="3701026" cy="2949141"/>
          </a:xfrm>
          <a:prstGeom prst="rect">
            <a:avLst/>
          </a:prstGeom>
        </p:spPr>
      </p:pic>
      <p:sp>
        <p:nvSpPr>
          <p:cNvPr id="14" name="Rectangle 13">
            <a:extLst>
              <a:ext uri="{FF2B5EF4-FFF2-40B4-BE49-F238E27FC236}">
                <a16:creationId xmlns:a16="http://schemas.microsoft.com/office/drawing/2014/main" id="{05C1F3B9-B150-1E33-245E-BA9852F426A1}"/>
              </a:ext>
            </a:extLst>
          </p:cNvPr>
          <p:cNvSpPr/>
          <p:nvPr/>
        </p:nvSpPr>
        <p:spPr>
          <a:xfrm>
            <a:off x="6052774" y="4120594"/>
            <a:ext cx="4192808" cy="1916119"/>
          </a:xfrm>
          <a:prstGeom prst="rect">
            <a:avLst/>
          </a:prstGeom>
          <a:solidFill>
            <a:srgbClr val="FFFFFF">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05692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par>
                          <p:cTn id="11" fill="hold">
                            <p:stCondLst>
                              <p:cond delay="500"/>
                            </p:stCondLst>
                            <p:childTnLst>
                              <p:par>
                                <p:cTn id="12" presetID="10" presetClass="exit" presetSubtype="0" fill="hold" nodeType="afterEffect">
                                  <p:stCondLst>
                                    <p:cond delay="750"/>
                                  </p:stCondLst>
                                  <p:childTnLst>
                                    <p:animEffect transition="out" filter="fade">
                                      <p:cBhvr>
                                        <p:cTn id="13" dur="500"/>
                                        <p:tgtEl>
                                          <p:spTgt spid="22"/>
                                        </p:tgtEl>
                                      </p:cBhvr>
                                    </p:animEffect>
                                    <p:set>
                                      <p:cBhvr>
                                        <p:cTn id="14" dur="1" fill="hold">
                                          <p:stCondLst>
                                            <p:cond delay="499"/>
                                          </p:stCondLst>
                                        </p:cTn>
                                        <p:tgtEl>
                                          <p:spTgt spid="22"/>
                                        </p:tgtEl>
                                        <p:attrNameLst>
                                          <p:attrName>style.visibility</p:attrName>
                                        </p:attrNameLst>
                                      </p:cBhvr>
                                      <p:to>
                                        <p:strVal val="hidden"/>
                                      </p:to>
                                    </p:set>
                                  </p:childTnLst>
                                </p:cTn>
                              </p:par>
                              <p:par>
                                <p:cTn id="15" presetID="10" presetClass="exit" presetSubtype="0" fill="hold" nodeType="withEffect">
                                  <p:stCondLst>
                                    <p:cond delay="750"/>
                                  </p:stCondLst>
                                  <p:childTnLst>
                                    <p:animEffect transition="out" filter="fade">
                                      <p:cBhvr>
                                        <p:cTn id="16" dur="500"/>
                                        <p:tgtEl>
                                          <p:spTgt spid="27"/>
                                        </p:tgtEl>
                                      </p:cBhvr>
                                    </p:animEffect>
                                    <p:set>
                                      <p:cBhvr>
                                        <p:cTn id="17" dur="1" fill="hold">
                                          <p:stCondLst>
                                            <p:cond delay="499"/>
                                          </p:stCondLst>
                                        </p:cTn>
                                        <p:tgtEl>
                                          <p:spTgt spid="2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par>
                                <p:cTn id="23" presetID="10"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childTnLst>
                          </p:cTn>
                        </p:par>
                        <p:par>
                          <p:cTn id="26" fill="hold">
                            <p:stCondLst>
                              <p:cond delay="500"/>
                            </p:stCondLst>
                            <p:childTnLst>
                              <p:par>
                                <p:cTn id="27" presetID="10" presetClass="exit" presetSubtype="0" fill="hold" nodeType="afterEffect">
                                  <p:stCondLst>
                                    <p:cond delay="750"/>
                                  </p:stCondLst>
                                  <p:childTnLst>
                                    <p:animEffect transition="out" filter="fade">
                                      <p:cBhvr>
                                        <p:cTn id="28" dur="500"/>
                                        <p:tgtEl>
                                          <p:spTgt spid="31"/>
                                        </p:tgtEl>
                                      </p:cBhvr>
                                    </p:animEffect>
                                    <p:set>
                                      <p:cBhvr>
                                        <p:cTn id="29" dur="1" fill="hold">
                                          <p:stCondLst>
                                            <p:cond delay="499"/>
                                          </p:stCondLst>
                                        </p:cTn>
                                        <p:tgtEl>
                                          <p:spTgt spid="31"/>
                                        </p:tgtEl>
                                        <p:attrNameLst>
                                          <p:attrName>style.visibility</p:attrName>
                                        </p:attrNameLst>
                                      </p:cBhvr>
                                      <p:to>
                                        <p:strVal val="hidden"/>
                                      </p:to>
                                    </p:set>
                                  </p:childTnLst>
                                </p:cTn>
                              </p:par>
                              <p:par>
                                <p:cTn id="30" presetID="10" presetClass="exit" presetSubtype="0" fill="hold" nodeType="withEffect">
                                  <p:stCondLst>
                                    <p:cond delay="750"/>
                                  </p:stCondLst>
                                  <p:childTnLst>
                                    <p:animEffect transition="out" filter="fade">
                                      <p:cBhvr>
                                        <p:cTn id="31" dur="500"/>
                                        <p:tgtEl>
                                          <p:spTgt spid="33"/>
                                        </p:tgtEl>
                                      </p:cBhvr>
                                    </p:animEffect>
                                    <p:set>
                                      <p:cBhvr>
                                        <p:cTn id="32" dur="1" fill="hold">
                                          <p:stCondLst>
                                            <p:cond delay="499"/>
                                          </p:stCondLst>
                                        </p:cTn>
                                        <p:tgtEl>
                                          <p:spTgt spid="3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par>
                          <p:cTn id="41" fill="hold">
                            <p:stCondLst>
                              <p:cond delay="500"/>
                            </p:stCondLst>
                            <p:childTnLst>
                              <p:par>
                                <p:cTn id="42" presetID="10" presetClass="exit" presetSubtype="0" fill="hold" grpId="1" nodeType="afterEffect">
                                  <p:stCondLst>
                                    <p:cond delay="700"/>
                                  </p:stCondLst>
                                  <p:childTnLst>
                                    <p:animEffect transition="out" filter="fade">
                                      <p:cBhvr>
                                        <p:cTn id="43" dur="500"/>
                                        <p:tgtEl>
                                          <p:spTgt spid="13"/>
                                        </p:tgtEl>
                                      </p:cBhvr>
                                    </p:animEffect>
                                    <p:set>
                                      <p:cBhvr>
                                        <p:cTn id="44" dur="1" fill="hold">
                                          <p:stCondLst>
                                            <p:cond delay="499"/>
                                          </p:stCondLst>
                                        </p:cTn>
                                        <p:tgtEl>
                                          <p:spTgt spid="13"/>
                                        </p:tgtEl>
                                        <p:attrNameLst>
                                          <p:attrName>style.visibility</p:attrName>
                                        </p:attrNameLst>
                                      </p:cBhvr>
                                      <p:to>
                                        <p:strVal val="hidden"/>
                                      </p:to>
                                    </p:set>
                                  </p:childTnLst>
                                </p:cTn>
                              </p:par>
                              <p:par>
                                <p:cTn id="45" presetID="10" presetClass="exit" presetSubtype="0" fill="hold" grpId="1" nodeType="withEffect">
                                  <p:stCondLst>
                                    <p:cond delay="700"/>
                                  </p:stCondLst>
                                  <p:childTnLst>
                                    <p:animEffect transition="out" filter="fade">
                                      <p:cBhvr>
                                        <p:cTn id="46" dur="500"/>
                                        <p:tgtEl>
                                          <p:spTgt spid="18"/>
                                        </p:tgtEl>
                                      </p:cBhvr>
                                    </p:animEffect>
                                    <p:set>
                                      <p:cBhvr>
                                        <p:cTn id="47"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8" grpId="0" animBg="1"/>
      <p:bldP spid="1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86F43AA9-BAD7-46FA-B2F4-C528A8411352}" type="slidenum">
              <a:rPr lang="de-CH" smtClean="0"/>
              <a:pPr/>
              <a:t>11</a:t>
            </a:fld>
            <a:endParaRPr lang="de-CH" dirty="0"/>
          </a:p>
        </p:txBody>
      </p:sp>
      <p:pic>
        <p:nvPicPr>
          <p:cNvPr id="8" name="Picture 7">
            <a:extLst>
              <a:ext uri="{FF2B5EF4-FFF2-40B4-BE49-F238E27FC236}">
                <a16:creationId xmlns:a16="http://schemas.microsoft.com/office/drawing/2014/main" id="{8838A658-CA4B-B1CA-4DD3-3B1E3C553BB8}"/>
              </a:ext>
            </a:extLst>
          </p:cNvPr>
          <p:cNvPicPr>
            <a:picLocks noChangeAspect="1"/>
          </p:cNvPicPr>
          <p:nvPr/>
        </p:nvPicPr>
        <p:blipFill>
          <a:blip r:embed="rId3"/>
          <a:stretch>
            <a:fillRect/>
          </a:stretch>
        </p:blipFill>
        <p:spPr>
          <a:xfrm>
            <a:off x="2568923" y="5595165"/>
            <a:ext cx="1732340" cy="333067"/>
          </a:xfrm>
          <a:prstGeom prst="rect">
            <a:avLst/>
          </a:prstGeom>
        </p:spPr>
      </p:pic>
      <p:pic>
        <p:nvPicPr>
          <p:cNvPr id="7" name="Picture 6">
            <a:extLst>
              <a:ext uri="{FF2B5EF4-FFF2-40B4-BE49-F238E27FC236}">
                <a16:creationId xmlns:a16="http://schemas.microsoft.com/office/drawing/2014/main" id="{149DDA5D-43FB-C8BD-A819-FB02A5A3ED8E}"/>
              </a:ext>
            </a:extLst>
          </p:cNvPr>
          <p:cNvPicPr>
            <a:picLocks noChangeAspect="1"/>
          </p:cNvPicPr>
          <p:nvPr/>
        </p:nvPicPr>
        <p:blipFill rotWithShape="1">
          <a:blip r:embed="rId4"/>
          <a:srcRect r="51880" b="12422"/>
          <a:stretch/>
        </p:blipFill>
        <p:spPr>
          <a:xfrm>
            <a:off x="1309368" y="2574219"/>
            <a:ext cx="4576527" cy="2748580"/>
          </a:xfrm>
          <a:prstGeom prst="rect">
            <a:avLst/>
          </a:prstGeom>
        </p:spPr>
      </p:pic>
      <p:sp>
        <p:nvSpPr>
          <p:cNvPr id="3" name="Rectangle 2">
            <a:extLst>
              <a:ext uri="{FF2B5EF4-FFF2-40B4-BE49-F238E27FC236}">
                <a16:creationId xmlns:a16="http://schemas.microsoft.com/office/drawing/2014/main" id="{D11B4631-9869-BF62-6510-E4B8A8DFA1B6}"/>
              </a:ext>
            </a:extLst>
          </p:cNvPr>
          <p:cNvSpPr/>
          <p:nvPr/>
        </p:nvSpPr>
        <p:spPr>
          <a:xfrm>
            <a:off x="5886747" y="4354529"/>
            <a:ext cx="2554826" cy="1007886"/>
          </a:xfrm>
          <a:prstGeom prst="rect">
            <a:avLst/>
          </a:prstGeom>
          <a:solidFill>
            <a:srgbClr val="FFFFFF">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Block Arc 14">
            <a:extLst>
              <a:ext uri="{FF2B5EF4-FFF2-40B4-BE49-F238E27FC236}">
                <a16:creationId xmlns:a16="http://schemas.microsoft.com/office/drawing/2014/main" id="{0F24F728-0D12-1EE2-0ABD-D2CABE38F083}"/>
              </a:ext>
            </a:extLst>
          </p:cNvPr>
          <p:cNvSpPr/>
          <p:nvPr/>
        </p:nvSpPr>
        <p:spPr>
          <a:xfrm rot="19608973">
            <a:off x="1373420" y="2924869"/>
            <a:ext cx="2980129" cy="2926739"/>
          </a:xfrm>
          <a:prstGeom prst="blockArc">
            <a:avLst>
              <a:gd name="adj1" fmla="val 10725451"/>
              <a:gd name="adj2" fmla="val 85583"/>
              <a:gd name="adj3" fmla="val 48390"/>
            </a:avLst>
          </a:prstGeom>
          <a:solidFill>
            <a:srgbClr val="FFFFFF">
              <a:alpha val="38824"/>
            </a:srgbClr>
          </a:solidFill>
          <a:ln w="38100">
            <a:solidFill>
              <a:srgbClr val="FEFEFE"/>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6" name="Block Arc 15">
            <a:extLst>
              <a:ext uri="{FF2B5EF4-FFF2-40B4-BE49-F238E27FC236}">
                <a16:creationId xmlns:a16="http://schemas.microsoft.com/office/drawing/2014/main" id="{A1A5B384-1145-163F-9034-4A0F9C0F5765}"/>
              </a:ext>
            </a:extLst>
          </p:cNvPr>
          <p:cNvSpPr/>
          <p:nvPr/>
        </p:nvSpPr>
        <p:spPr>
          <a:xfrm rot="3467300">
            <a:off x="3730075" y="3436750"/>
            <a:ext cx="1927641" cy="1920137"/>
          </a:xfrm>
          <a:prstGeom prst="blockArc">
            <a:avLst>
              <a:gd name="adj1" fmla="val 10725451"/>
              <a:gd name="adj2" fmla="val 85583"/>
              <a:gd name="adj3" fmla="val 48390"/>
            </a:avLst>
          </a:prstGeom>
          <a:solidFill>
            <a:srgbClr val="FFFFFF">
              <a:alpha val="38824"/>
            </a:srgbClr>
          </a:solidFill>
          <a:ln w="38100">
            <a:solidFill>
              <a:srgbClr val="FEFEFE"/>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2" name="TextBox 11">
            <a:extLst>
              <a:ext uri="{FF2B5EF4-FFF2-40B4-BE49-F238E27FC236}">
                <a16:creationId xmlns:a16="http://schemas.microsoft.com/office/drawing/2014/main" id="{7AD152FC-9463-24C6-9086-37E51899EC18}"/>
              </a:ext>
            </a:extLst>
          </p:cNvPr>
          <p:cNvSpPr txBox="1"/>
          <p:nvPr/>
        </p:nvSpPr>
        <p:spPr>
          <a:xfrm>
            <a:off x="775453" y="1443423"/>
            <a:ext cx="9912173" cy="830997"/>
          </a:xfrm>
          <a:prstGeom prst="rect">
            <a:avLst/>
          </a:prstGeom>
          <a:noFill/>
        </p:spPr>
        <p:txBody>
          <a:bodyPr wrap="square" rtlCol="0">
            <a:spAutoFit/>
          </a:bodyPr>
          <a:lstStyle/>
          <a:p>
            <a:r>
              <a:rPr lang="en-US" altLang="zh-CN" sz="2400" dirty="0">
                <a:solidFill>
                  <a:srgbClr val="248ACA"/>
                </a:solidFill>
                <a:latin typeface="Avenir Next LT Pro Demi" panose="020B0704020202020204" pitchFamily="34" charset="0"/>
                <a:ea typeface="Roboto" panose="02000000000000000000" pitchFamily="2" charset="0"/>
                <a:cs typeface="Roboto" panose="02000000000000000000" pitchFamily="2" charset="0"/>
              </a:rPr>
              <a:t>Single-qubit state visualization:</a:t>
            </a:r>
            <a:r>
              <a:rPr lang="zh-CN" altLang="en-US" sz="2400" dirty="0">
                <a:solidFill>
                  <a:srgbClr val="248ACA"/>
                </a:solidFill>
                <a:latin typeface="Avenir Next LT Pro Demi" panose="020B0704020202020204" pitchFamily="34" charset="0"/>
                <a:ea typeface="Roboto" panose="02000000000000000000" pitchFamily="2" charset="0"/>
                <a:cs typeface="Roboto" panose="02000000000000000000" pitchFamily="2" charset="0"/>
              </a:rPr>
              <a:t> </a:t>
            </a:r>
            <a:endParaRPr lang="en-US" altLang="zh-CN" sz="2400" dirty="0">
              <a:solidFill>
                <a:srgbClr val="248ACA"/>
              </a:solidFill>
              <a:latin typeface="Avenir Next LT Pro Demi" panose="020B0704020202020204" pitchFamily="34" charset="0"/>
              <a:ea typeface="Roboto" panose="02000000000000000000" pitchFamily="2" charset="0"/>
              <a:cs typeface="Roboto" panose="02000000000000000000" pitchFamily="2" charset="0"/>
            </a:endParaRPr>
          </a:p>
          <a:p>
            <a:pPr algn="ctr"/>
            <a:r>
              <a:rPr lang="en-US" altLang="zh-CN" sz="2400" dirty="0">
                <a:latin typeface="Avenir Next LT Pro Demi" panose="020B0704020202020204" pitchFamily="34" charset="0"/>
                <a:ea typeface="Roboto" panose="02000000000000000000" pitchFamily="2" charset="0"/>
                <a:cs typeface="Roboto" panose="02000000000000000000" pitchFamily="2" charset="0"/>
              </a:rPr>
              <a:t>Step 1: visualize and explain </a:t>
            </a:r>
            <a:r>
              <a:rPr lang="en-US" altLang="zh-CN" sz="2400" dirty="0">
                <a:solidFill>
                  <a:srgbClr val="248ACA"/>
                </a:solidFill>
                <a:latin typeface="Avenir Next LT Pro Demi" panose="020B0704020202020204" pitchFamily="34" charset="0"/>
                <a:ea typeface="Roboto" panose="02000000000000000000" pitchFamily="2" charset="0"/>
                <a:cs typeface="Roboto" panose="02000000000000000000" pitchFamily="2" charset="0"/>
              </a:rPr>
              <a:t>measured probability</a:t>
            </a:r>
          </a:p>
        </p:txBody>
      </p:sp>
      <p:sp>
        <p:nvSpPr>
          <p:cNvPr id="2" name="文本框 6">
            <a:extLst>
              <a:ext uri="{FF2B5EF4-FFF2-40B4-BE49-F238E27FC236}">
                <a16:creationId xmlns:a16="http://schemas.microsoft.com/office/drawing/2014/main" id="{658E21E7-28CF-0D38-6D5A-24AF7DCA8178}"/>
              </a:ext>
            </a:extLst>
          </p:cNvPr>
          <p:cNvSpPr txBox="1"/>
          <p:nvPr/>
        </p:nvSpPr>
        <p:spPr>
          <a:xfrm>
            <a:off x="538052" y="417604"/>
            <a:ext cx="9707530" cy="892552"/>
          </a:xfrm>
          <a:prstGeom prst="rect">
            <a:avLst/>
          </a:prstGeom>
          <a:noFill/>
        </p:spPr>
        <p:txBody>
          <a:bodyPr wrap="square" rtlCol="0">
            <a:spAutoFit/>
          </a:bodyPr>
          <a:lstStyle/>
          <a:p>
            <a:r>
              <a:rPr lang="en-US" altLang="zh-CN" sz="3200" b="1" dirty="0">
                <a:solidFill>
                  <a:schemeClr val="bg1"/>
                </a:solidFill>
                <a:latin typeface="Avenir Next LT Pro Demi" panose="020B0704020202020204" pitchFamily="34" charset="0"/>
                <a:cs typeface="Calibri" panose="020F0502020204030204" pitchFamily="34" charset="0"/>
              </a:rPr>
              <a:t>VENUS</a:t>
            </a:r>
          </a:p>
          <a:p>
            <a:r>
              <a:rPr lang="en-US" altLang="zh-CN" sz="2000" b="1" dirty="0">
                <a:solidFill>
                  <a:schemeClr val="accent1">
                    <a:lumMod val="40000"/>
                    <a:lumOff val="60000"/>
                  </a:schemeClr>
                </a:solidFill>
                <a:latin typeface="Avenir Next LT Pro Demi" panose="020B0704020202020204" pitchFamily="34" charset="0"/>
                <a:cs typeface="Calibri" panose="020F0502020204030204" pitchFamily="34" charset="0"/>
              </a:rPr>
              <a:t>For measured probability visualization</a:t>
            </a:r>
            <a:endParaRPr lang="en-US" altLang="zh-CN" sz="2400" b="1" dirty="0">
              <a:solidFill>
                <a:schemeClr val="accent1">
                  <a:lumMod val="40000"/>
                  <a:lumOff val="60000"/>
                </a:schemeClr>
              </a:solidFill>
              <a:latin typeface="Avenir Next LT Pro Demi" panose="020B070402020202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651CC391-1A96-2340-C4B3-6D2D320A9903}"/>
              </a:ext>
            </a:extLst>
          </p:cNvPr>
          <p:cNvSpPr/>
          <p:nvPr/>
        </p:nvSpPr>
        <p:spPr>
          <a:xfrm rot="10800000" flipH="1">
            <a:off x="5151381" y="6360634"/>
            <a:ext cx="1689581" cy="981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Oval 12">
            <a:extLst>
              <a:ext uri="{FF2B5EF4-FFF2-40B4-BE49-F238E27FC236}">
                <a16:creationId xmlns:a16="http://schemas.microsoft.com/office/drawing/2014/main" id="{F2A9E8C5-828F-39C9-396E-91151AC758A1}"/>
              </a:ext>
            </a:extLst>
          </p:cNvPr>
          <p:cNvSpPr/>
          <p:nvPr/>
        </p:nvSpPr>
        <p:spPr>
          <a:xfrm rot="10800000" flipH="1">
            <a:off x="6642267" y="6245389"/>
            <a:ext cx="337248" cy="33724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Oval 13">
            <a:extLst>
              <a:ext uri="{FF2B5EF4-FFF2-40B4-BE49-F238E27FC236}">
                <a16:creationId xmlns:a16="http://schemas.microsoft.com/office/drawing/2014/main" id="{55C37DD6-FA3F-A00A-39D6-A7CE7B4F11B3}"/>
              </a:ext>
            </a:extLst>
          </p:cNvPr>
          <p:cNvSpPr/>
          <p:nvPr/>
        </p:nvSpPr>
        <p:spPr>
          <a:xfrm rot="10800000" flipH="1">
            <a:off x="6735304" y="6341372"/>
            <a:ext cx="151172" cy="151172"/>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Oval 19">
            <a:extLst>
              <a:ext uri="{FF2B5EF4-FFF2-40B4-BE49-F238E27FC236}">
                <a16:creationId xmlns:a16="http://schemas.microsoft.com/office/drawing/2014/main" id="{5E35BFC5-B15C-0271-F936-D8F2EFD54330}"/>
              </a:ext>
            </a:extLst>
          </p:cNvPr>
          <p:cNvSpPr/>
          <p:nvPr/>
        </p:nvSpPr>
        <p:spPr>
          <a:xfrm rot="10800000" flipH="1">
            <a:off x="4825655" y="6171173"/>
            <a:ext cx="459662" cy="459662"/>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Oval 20">
            <a:extLst>
              <a:ext uri="{FF2B5EF4-FFF2-40B4-BE49-F238E27FC236}">
                <a16:creationId xmlns:a16="http://schemas.microsoft.com/office/drawing/2014/main" id="{84628397-F8BF-687C-BEEC-35969039DE50}"/>
              </a:ext>
            </a:extLst>
          </p:cNvPr>
          <p:cNvSpPr/>
          <p:nvPr/>
        </p:nvSpPr>
        <p:spPr>
          <a:xfrm rot="10800000" flipH="1">
            <a:off x="4952464" y="6300928"/>
            <a:ext cx="206044" cy="20604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TextBox 26">
            <a:extLst>
              <a:ext uri="{FF2B5EF4-FFF2-40B4-BE49-F238E27FC236}">
                <a16:creationId xmlns:a16="http://schemas.microsoft.com/office/drawing/2014/main" id="{46857307-0D68-4644-3B95-F66B259A5970}"/>
              </a:ext>
            </a:extLst>
          </p:cNvPr>
          <p:cNvSpPr txBox="1"/>
          <p:nvPr/>
        </p:nvSpPr>
        <p:spPr>
          <a:xfrm>
            <a:off x="3621097" y="6618196"/>
            <a:ext cx="2868776" cy="276999"/>
          </a:xfrm>
          <a:prstGeom prst="rect">
            <a:avLst/>
          </a:prstGeom>
          <a:noFill/>
        </p:spPr>
        <p:txBody>
          <a:bodyPr wrap="square" rtlCol="0">
            <a:spAutoFit/>
          </a:bodyPr>
          <a:lstStyle/>
          <a:p>
            <a:pPr algn="ctr"/>
            <a:r>
              <a:rPr lang="en-US" altLang="zh-CN" sz="1200" dirty="0">
                <a:solidFill>
                  <a:schemeClr val="accent1"/>
                </a:solidFill>
                <a:latin typeface="Arial" panose="020B0604020202020204" pitchFamily="34" charset="0"/>
                <a:cs typeface="Arial" panose="020B0604020202020204" pitchFamily="34" charset="0"/>
              </a:rPr>
              <a:t>Quantum superposition</a:t>
            </a:r>
            <a:endParaRPr lang="zh-CN" altLang="en-US" sz="1200" dirty="0">
              <a:solidFill>
                <a:schemeClr val="accent1"/>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609A67BB-C024-BF9B-D8E5-0B409C138CD8}"/>
              </a:ext>
            </a:extLst>
          </p:cNvPr>
          <p:cNvPicPr>
            <a:picLocks noChangeAspect="1"/>
          </p:cNvPicPr>
          <p:nvPr/>
        </p:nvPicPr>
        <p:blipFill rotWithShape="1">
          <a:blip r:embed="rId5"/>
          <a:srcRect l="66662" b="31123"/>
          <a:stretch/>
        </p:blipFill>
        <p:spPr>
          <a:xfrm>
            <a:off x="6306107" y="2646024"/>
            <a:ext cx="3701026" cy="2949141"/>
          </a:xfrm>
          <a:prstGeom prst="rect">
            <a:avLst/>
          </a:prstGeom>
        </p:spPr>
      </p:pic>
      <p:sp>
        <p:nvSpPr>
          <p:cNvPr id="17" name="Rectangle 16">
            <a:extLst>
              <a:ext uri="{FF2B5EF4-FFF2-40B4-BE49-F238E27FC236}">
                <a16:creationId xmlns:a16="http://schemas.microsoft.com/office/drawing/2014/main" id="{0BFFA060-DE6C-5B85-A856-02330BFB58D2}"/>
              </a:ext>
            </a:extLst>
          </p:cNvPr>
          <p:cNvSpPr/>
          <p:nvPr/>
        </p:nvSpPr>
        <p:spPr>
          <a:xfrm>
            <a:off x="6019958" y="2252608"/>
            <a:ext cx="4192808" cy="1916119"/>
          </a:xfrm>
          <a:prstGeom prst="rect">
            <a:avLst/>
          </a:prstGeom>
          <a:solidFill>
            <a:srgbClr val="FFFFFF">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49AF0D31-452F-1AC8-3024-A0E9EAD07DFA}"/>
              </a:ext>
            </a:extLst>
          </p:cNvPr>
          <p:cNvSpPr/>
          <p:nvPr/>
        </p:nvSpPr>
        <p:spPr>
          <a:xfrm>
            <a:off x="6548438" y="4919663"/>
            <a:ext cx="3124200" cy="307411"/>
          </a:xfrm>
          <a:prstGeom prst="rect">
            <a:avLst/>
          </a:prstGeom>
          <a:solidFill>
            <a:srgbClr val="DFEE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98D41C4B-67B3-0E17-7DA9-358011C90747}"/>
                  </a:ext>
                </a:extLst>
              </p:cNvPr>
              <p:cNvSpPr txBox="1"/>
              <p:nvPr/>
            </p:nvSpPr>
            <p:spPr>
              <a:xfrm>
                <a:off x="6842826" y="4885895"/>
                <a:ext cx="272978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altLang="zh-CN" i="1" dirty="0" smtClean="0">
                              <a:latin typeface="Cambria Math" panose="02040503050406030204" pitchFamily="18" charset="0"/>
                              <a:cs typeface="Times New Roman" panose="02020603050405020304" pitchFamily="18" charset="0"/>
                            </a:rPr>
                          </m:ctrlPr>
                        </m:funcPr>
                        <m:fName>
                          <m:r>
                            <m:rPr>
                              <m:sty m:val="p"/>
                            </m:rPr>
                            <a:rPr lang="en-US" altLang="zh-CN" i="0" dirty="0" smtClean="0">
                              <a:latin typeface="Cambria Math" panose="02040503050406030204" pitchFamily="18" charset="0"/>
                              <a:cs typeface="Times New Roman" panose="02020603050405020304" pitchFamily="18" charset="0"/>
                            </a:rPr>
                            <m:t>Pr</m:t>
                          </m:r>
                        </m:fName>
                        <m:e>
                          <m:r>
                            <a:rPr lang="en-US" altLang="zh-CN" b="0" i="1" dirty="0" smtClean="0">
                              <a:solidFill>
                                <a:schemeClr val="accent1">
                                  <a:lumMod val="75000"/>
                                </a:schemeClr>
                              </a:solidFill>
                              <a:latin typeface="Cambria Math" panose="02040503050406030204" pitchFamily="18" charset="0"/>
                              <a:cs typeface="Times New Roman" panose="02020603050405020304" pitchFamily="18" charset="0"/>
                            </a:rPr>
                            <m:t>|0⟩</m:t>
                          </m:r>
                        </m:e>
                      </m:func>
                      <m:r>
                        <a:rPr lang="en-US" altLang="zh-CN" i="1" dirty="0" smtClean="0">
                          <a:latin typeface="Cambria Math" panose="02040503050406030204" pitchFamily="18" charset="0"/>
                          <a:cs typeface="Times New Roman" panose="02020603050405020304" pitchFamily="18" charset="0"/>
                        </a:rPr>
                        <m:t>=</m:t>
                      </m:r>
                      <m:sSup>
                        <m:sSupPr>
                          <m:ctrlPr>
                            <a:rPr lang="en-US" altLang="zh-CN" i="1" dirty="0" smtClean="0">
                              <a:latin typeface="Cambria Math" panose="02040503050406030204" pitchFamily="18" charset="0"/>
                              <a:cs typeface="Times New Roman" panose="02020603050405020304" pitchFamily="18" charset="0"/>
                            </a:rPr>
                          </m:ctrlPr>
                        </m:sSupPr>
                        <m:e>
                          <m:d>
                            <m:dPr>
                              <m:begChr m:val="|"/>
                              <m:endChr m:val="|"/>
                              <m:ctrlPr>
                                <a:rPr lang="en-US" altLang="zh-CN" i="1" dirty="0" smtClean="0">
                                  <a:latin typeface="Cambria Math" panose="02040503050406030204" pitchFamily="18" charset="0"/>
                                  <a:cs typeface="Times New Roman" panose="02020603050405020304" pitchFamily="18" charset="0"/>
                                </a:rPr>
                              </m:ctrlPr>
                            </m:dPr>
                            <m:e>
                              <m:r>
                                <m:rPr>
                                  <m:sty m:val="p"/>
                                </m:rPr>
                                <a:rPr lang="en-US" altLang="zh-CN" i="1" dirty="0">
                                  <a:latin typeface="Cambria Math" panose="02040503050406030204" pitchFamily="18" charset="0"/>
                                  <a:cs typeface="Times New Roman" panose="02020603050405020304" pitchFamily="18" charset="0"/>
                                </a:rPr>
                                <m:t>α</m:t>
                              </m:r>
                            </m:e>
                          </m:d>
                        </m:e>
                        <m:sup>
                          <m:r>
                            <a:rPr lang="en-US" altLang="zh-CN" i="1" dirty="0" smtClean="0">
                              <a:latin typeface="Cambria Math" panose="02040503050406030204" pitchFamily="18" charset="0"/>
                              <a:cs typeface="Times New Roman" panose="02020603050405020304" pitchFamily="18" charset="0"/>
                            </a:rPr>
                            <m:t>2</m:t>
                          </m:r>
                        </m:sup>
                      </m:sSup>
                      <m:r>
                        <a:rPr lang="en-US" altLang="zh-CN" i="1" dirty="0" smtClean="0">
                          <a:latin typeface="Cambria Math" panose="02040503050406030204" pitchFamily="18" charset="0"/>
                          <a:cs typeface="Times New Roman" panose="02020603050405020304" pitchFamily="18" charset="0"/>
                        </a:rPr>
                        <m:t>=</m:t>
                      </m:r>
                      <m:sSup>
                        <m:sSupPr>
                          <m:ctrlPr>
                            <a:rPr lang="en-US" altLang="zh-CN" i="1" dirty="0" smtClean="0">
                              <a:latin typeface="Cambria Math" panose="02040503050406030204" pitchFamily="18" charset="0"/>
                              <a:cs typeface="Times New Roman" panose="02020603050405020304" pitchFamily="18" charset="0"/>
                            </a:rPr>
                          </m:ctrlPr>
                        </m:sSupPr>
                        <m:e>
                          <m:d>
                            <m:dPr>
                              <m:begChr m:val="|"/>
                              <m:endChr m:val="|"/>
                              <m:ctrlPr>
                                <a:rPr lang="en-US" altLang="zh-CN" i="1" dirty="0" smtClean="0">
                                  <a:latin typeface="Cambria Math" panose="02040503050406030204" pitchFamily="18" charset="0"/>
                                  <a:cs typeface="Times New Roman" panose="02020603050405020304" pitchFamily="18" charset="0"/>
                                </a:rPr>
                              </m:ctrlPr>
                            </m:dPr>
                            <m:e>
                              <m:r>
                                <a:rPr lang="en-US" altLang="zh-CN" i="1" dirty="0" smtClean="0">
                                  <a:latin typeface="Cambria Math" panose="02040503050406030204" pitchFamily="18" charset="0"/>
                                  <a:cs typeface="Times New Roman" panose="02020603050405020304" pitchFamily="18" charset="0"/>
                                </a:rPr>
                                <m:t>𝑎</m:t>
                              </m:r>
                            </m:e>
                          </m:d>
                        </m:e>
                        <m:sup>
                          <m:r>
                            <a:rPr lang="en-US" altLang="zh-CN" i="1" dirty="0" smtClean="0">
                              <a:latin typeface="Cambria Math" panose="02040503050406030204" pitchFamily="18" charset="0"/>
                              <a:cs typeface="Times New Roman" panose="02020603050405020304" pitchFamily="18" charset="0"/>
                            </a:rPr>
                            <m:t>2</m:t>
                          </m:r>
                        </m:sup>
                      </m:sSup>
                      <m:r>
                        <a:rPr lang="en-US" altLang="zh-CN" i="1" dirty="0" smtClean="0">
                          <a:latin typeface="Cambria Math" panose="02040503050406030204" pitchFamily="18" charset="0"/>
                          <a:cs typeface="Times New Roman" panose="02020603050405020304" pitchFamily="18" charset="0"/>
                        </a:rPr>
                        <m:t>+</m:t>
                      </m:r>
                      <m:sSup>
                        <m:sSupPr>
                          <m:ctrlPr>
                            <a:rPr lang="en-US" altLang="zh-CN" i="1" dirty="0" smtClean="0">
                              <a:latin typeface="Cambria Math" panose="02040503050406030204" pitchFamily="18" charset="0"/>
                              <a:cs typeface="Times New Roman" panose="02020603050405020304" pitchFamily="18" charset="0"/>
                            </a:rPr>
                          </m:ctrlPr>
                        </m:sSupPr>
                        <m:e>
                          <m:d>
                            <m:dPr>
                              <m:begChr m:val="|"/>
                              <m:endChr m:val="|"/>
                              <m:ctrlPr>
                                <a:rPr lang="en-US" altLang="zh-CN" i="1" dirty="0" smtClean="0">
                                  <a:latin typeface="Cambria Math" panose="02040503050406030204" pitchFamily="18" charset="0"/>
                                  <a:cs typeface="Times New Roman" panose="02020603050405020304" pitchFamily="18" charset="0"/>
                                </a:rPr>
                              </m:ctrlPr>
                            </m:dPr>
                            <m:e>
                              <m:r>
                                <a:rPr lang="en-US" altLang="zh-CN" i="1" dirty="0" smtClean="0">
                                  <a:latin typeface="Cambria Math" panose="02040503050406030204" pitchFamily="18" charset="0"/>
                                  <a:cs typeface="Times New Roman" panose="02020603050405020304" pitchFamily="18" charset="0"/>
                                </a:rPr>
                                <m:t>𝑏</m:t>
                              </m:r>
                            </m:e>
                          </m:d>
                        </m:e>
                        <m:sup>
                          <m:r>
                            <a:rPr lang="en-US" altLang="zh-CN" b="0" i="1" dirty="0" smtClean="0">
                              <a:latin typeface="Cambria Math" panose="02040503050406030204" pitchFamily="18" charset="0"/>
                              <a:cs typeface="Times New Roman" panose="02020603050405020304" pitchFamily="18" charset="0"/>
                            </a:rPr>
                            <m:t>2</m:t>
                          </m:r>
                        </m:sup>
                      </m:sSup>
                    </m:oMath>
                  </m:oMathPara>
                </a14:m>
                <a:endParaRPr lang="en-US" altLang="zh-CN" dirty="0">
                  <a:latin typeface="Times New Roman" panose="02020603050405020304" pitchFamily="18" charset="0"/>
                  <a:cs typeface="Times New Roman" panose="02020603050405020304" pitchFamily="18" charset="0"/>
                </a:endParaRPr>
              </a:p>
            </p:txBody>
          </p:sp>
        </mc:Choice>
        <mc:Fallback xmlns="">
          <p:sp>
            <p:nvSpPr>
              <p:cNvPr id="23" name="TextBox 22">
                <a:extLst>
                  <a:ext uri="{FF2B5EF4-FFF2-40B4-BE49-F238E27FC236}">
                    <a16:creationId xmlns:a16="http://schemas.microsoft.com/office/drawing/2014/main" id="{98D41C4B-67B3-0E17-7DA9-358011C90747}"/>
                  </a:ext>
                </a:extLst>
              </p:cNvPr>
              <p:cNvSpPr txBox="1">
                <a:spLocks noRot="1" noChangeAspect="1" noMove="1" noResize="1" noEditPoints="1" noAdjustHandles="1" noChangeArrowheads="1" noChangeShapeType="1" noTextEdit="1"/>
              </p:cNvSpPr>
              <p:nvPr/>
            </p:nvSpPr>
            <p:spPr>
              <a:xfrm>
                <a:off x="6842826" y="4885895"/>
                <a:ext cx="2729786" cy="276999"/>
              </a:xfrm>
              <a:prstGeom prst="rect">
                <a:avLst/>
              </a:prstGeom>
              <a:blipFill>
                <a:blip r:embed="rId6"/>
                <a:stretch>
                  <a:fillRect t="-2174" b="-34783"/>
                </a:stretch>
              </a:blipFill>
            </p:spPr>
            <p:txBody>
              <a:bodyPr/>
              <a:lstStyle/>
              <a:p>
                <a:r>
                  <a:rPr lang="zh-CN" altLang="en-US">
                    <a:noFill/>
                  </a:rPr>
                  <a:t> </a:t>
                </a:r>
              </a:p>
            </p:txBody>
          </p:sp>
        </mc:Fallback>
      </mc:AlternateContent>
      <p:pic>
        <p:nvPicPr>
          <p:cNvPr id="24" name="Picture 23">
            <a:extLst>
              <a:ext uri="{FF2B5EF4-FFF2-40B4-BE49-F238E27FC236}">
                <a16:creationId xmlns:a16="http://schemas.microsoft.com/office/drawing/2014/main" id="{7B291151-A97A-7044-3910-8CB91CE5CCEB}"/>
              </a:ext>
            </a:extLst>
          </p:cNvPr>
          <p:cNvPicPr>
            <a:picLocks noChangeAspect="1"/>
          </p:cNvPicPr>
          <p:nvPr/>
        </p:nvPicPr>
        <p:blipFill>
          <a:blip r:embed="rId7"/>
          <a:stretch>
            <a:fillRect/>
          </a:stretch>
        </p:blipFill>
        <p:spPr>
          <a:xfrm>
            <a:off x="6840962" y="5457648"/>
            <a:ext cx="2699853" cy="582089"/>
          </a:xfrm>
          <a:prstGeom prst="rect">
            <a:avLst/>
          </a:prstGeom>
        </p:spPr>
      </p:pic>
      <p:sp>
        <p:nvSpPr>
          <p:cNvPr id="26" name="TextBox 25">
            <a:extLst>
              <a:ext uri="{FF2B5EF4-FFF2-40B4-BE49-F238E27FC236}">
                <a16:creationId xmlns:a16="http://schemas.microsoft.com/office/drawing/2014/main" id="{504F1E74-C9B3-88E6-B7D2-24424806258B}"/>
              </a:ext>
            </a:extLst>
          </p:cNvPr>
          <p:cNvSpPr txBox="1"/>
          <p:nvPr/>
        </p:nvSpPr>
        <p:spPr>
          <a:xfrm>
            <a:off x="9540815" y="5539390"/>
            <a:ext cx="2493283" cy="369332"/>
          </a:xfrm>
          <a:prstGeom prst="rect">
            <a:avLst/>
          </a:prstGeom>
          <a:noFill/>
        </p:spPr>
        <p:txBody>
          <a:bodyPr wrap="square">
            <a:spAutoFit/>
          </a:bodyPr>
          <a:lstStyle/>
          <a:p>
            <a:r>
              <a:rPr lang="en-US" altLang="zh-CN" dirty="0">
                <a:solidFill>
                  <a:schemeClr val="bg1">
                    <a:lumMod val="65000"/>
                  </a:schemeClr>
                </a:solidFill>
              </a:rPr>
              <a:t>- </a:t>
            </a:r>
            <a:r>
              <a:rPr lang="zh-CN" altLang="en-US" dirty="0">
                <a:solidFill>
                  <a:schemeClr val="bg1">
                    <a:lumMod val="65000"/>
                  </a:schemeClr>
                </a:solidFill>
              </a:rPr>
              <a:t>Pythagorean theorem</a:t>
            </a:r>
          </a:p>
        </p:txBody>
      </p:sp>
      <p:cxnSp>
        <p:nvCxnSpPr>
          <p:cNvPr id="5" name="Straight Connector 4">
            <a:extLst>
              <a:ext uri="{FF2B5EF4-FFF2-40B4-BE49-F238E27FC236}">
                <a16:creationId xmlns:a16="http://schemas.microsoft.com/office/drawing/2014/main" id="{A874E23B-8A43-7E50-A101-5B3BEE26E3F5}"/>
              </a:ext>
            </a:extLst>
          </p:cNvPr>
          <p:cNvCxnSpPr>
            <a:cxnSpLocks/>
          </p:cNvCxnSpPr>
          <p:nvPr/>
        </p:nvCxnSpPr>
        <p:spPr>
          <a:xfrm flipV="1">
            <a:off x="1614488" y="3600450"/>
            <a:ext cx="2538412" cy="1619250"/>
          </a:xfrm>
          <a:prstGeom prst="line">
            <a:avLst/>
          </a:prstGeom>
          <a:ln w="38100">
            <a:solidFill>
              <a:srgbClr val="F8F8F8"/>
            </a:solidFill>
          </a:ln>
          <a:effectLst>
            <a:glow rad="1397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545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xit" presetSubtype="0" fill="hold" nodeType="afterEffect">
                                  <p:stCondLst>
                                    <p:cond delay="750"/>
                                  </p:stCondLst>
                                  <p:childTnLst>
                                    <p:animEffect transition="out" filter="fade">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par>
                          <p:cTn id="20" fill="hold">
                            <p:stCondLst>
                              <p:cond delay="500"/>
                            </p:stCondLst>
                            <p:childTnLst>
                              <p:par>
                                <p:cTn id="21" presetID="10" presetClass="exit" presetSubtype="0" fill="hold" grpId="1" nodeType="afterEffect">
                                  <p:stCondLst>
                                    <p:cond delay="750"/>
                                  </p:stCondLst>
                                  <p:childTnLst>
                                    <p:animEffect transition="out" filter="fade">
                                      <p:cBhvr>
                                        <p:cTn id="22" dur="500"/>
                                        <p:tgtEl>
                                          <p:spTgt spid="15"/>
                                        </p:tgtEl>
                                      </p:cBhvr>
                                    </p:animEffect>
                                    <p:set>
                                      <p:cBhvr>
                                        <p:cTn id="23" dur="1" fill="hold">
                                          <p:stCondLst>
                                            <p:cond delay="499"/>
                                          </p:stCondLst>
                                        </p:cTn>
                                        <p:tgtEl>
                                          <p:spTgt spid="15"/>
                                        </p:tgtEl>
                                        <p:attrNameLst>
                                          <p:attrName>style.visibility</p:attrName>
                                        </p:attrNameLst>
                                      </p:cBhvr>
                                      <p:to>
                                        <p:strVal val="hidden"/>
                                      </p:to>
                                    </p:set>
                                  </p:childTnLst>
                                </p:cTn>
                              </p:par>
                              <p:par>
                                <p:cTn id="24" presetID="10" presetClass="exit" presetSubtype="0" fill="hold" grpId="1" nodeType="withEffect">
                                  <p:stCondLst>
                                    <p:cond delay="750"/>
                                  </p:stCondLst>
                                  <p:childTnLst>
                                    <p:animEffect transition="out" filter="fade">
                                      <p:cBhvr>
                                        <p:cTn id="25" dur="500"/>
                                        <p:tgtEl>
                                          <p:spTgt spid="16"/>
                                        </p:tgtEl>
                                      </p:cBhvr>
                                    </p:animEffect>
                                    <p:set>
                                      <p:cBhvr>
                                        <p:cTn id="2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6" grpId="0" animBg="1"/>
      <p:bldP spid="16"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86F43AA9-BAD7-46FA-B2F4-C528A8411352}" type="slidenum">
              <a:rPr lang="de-CH" smtClean="0"/>
              <a:pPr/>
              <a:t>12</a:t>
            </a:fld>
            <a:endParaRPr lang="de-CH" dirty="0"/>
          </a:p>
        </p:txBody>
      </p:sp>
      <p:pic>
        <p:nvPicPr>
          <p:cNvPr id="8" name="Picture 7">
            <a:extLst>
              <a:ext uri="{FF2B5EF4-FFF2-40B4-BE49-F238E27FC236}">
                <a16:creationId xmlns:a16="http://schemas.microsoft.com/office/drawing/2014/main" id="{8838A658-CA4B-B1CA-4DD3-3B1E3C553BB8}"/>
              </a:ext>
            </a:extLst>
          </p:cNvPr>
          <p:cNvPicPr>
            <a:picLocks noChangeAspect="1"/>
          </p:cNvPicPr>
          <p:nvPr/>
        </p:nvPicPr>
        <p:blipFill>
          <a:blip r:embed="rId3"/>
          <a:stretch>
            <a:fillRect/>
          </a:stretch>
        </p:blipFill>
        <p:spPr>
          <a:xfrm>
            <a:off x="2568923" y="5595165"/>
            <a:ext cx="1732340" cy="333067"/>
          </a:xfrm>
          <a:prstGeom prst="rect">
            <a:avLst/>
          </a:prstGeom>
        </p:spPr>
      </p:pic>
      <p:pic>
        <p:nvPicPr>
          <p:cNvPr id="7" name="Picture 6">
            <a:extLst>
              <a:ext uri="{FF2B5EF4-FFF2-40B4-BE49-F238E27FC236}">
                <a16:creationId xmlns:a16="http://schemas.microsoft.com/office/drawing/2014/main" id="{149DDA5D-43FB-C8BD-A819-FB02A5A3ED8E}"/>
              </a:ext>
            </a:extLst>
          </p:cNvPr>
          <p:cNvPicPr>
            <a:picLocks noChangeAspect="1"/>
          </p:cNvPicPr>
          <p:nvPr/>
        </p:nvPicPr>
        <p:blipFill rotWithShape="1">
          <a:blip r:embed="rId4"/>
          <a:srcRect r="51880" b="12422"/>
          <a:stretch/>
        </p:blipFill>
        <p:spPr>
          <a:xfrm>
            <a:off x="1309368" y="2574219"/>
            <a:ext cx="4576527" cy="2748580"/>
          </a:xfrm>
          <a:prstGeom prst="rect">
            <a:avLst/>
          </a:prstGeom>
        </p:spPr>
      </p:pic>
      <p:sp>
        <p:nvSpPr>
          <p:cNvPr id="12" name="TextBox 11">
            <a:extLst>
              <a:ext uri="{FF2B5EF4-FFF2-40B4-BE49-F238E27FC236}">
                <a16:creationId xmlns:a16="http://schemas.microsoft.com/office/drawing/2014/main" id="{7AD152FC-9463-24C6-9086-37E51899EC18}"/>
              </a:ext>
            </a:extLst>
          </p:cNvPr>
          <p:cNvSpPr txBox="1"/>
          <p:nvPr/>
        </p:nvSpPr>
        <p:spPr>
          <a:xfrm>
            <a:off x="775453" y="1443423"/>
            <a:ext cx="9912173" cy="830997"/>
          </a:xfrm>
          <a:prstGeom prst="rect">
            <a:avLst/>
          </a:prstGeom>
          <a:noFill/>
        </p:spPr>
        <p:txBody>
          <a:bodyPr wrap="square" rtlCol="0">
            <a:spAutoFit/>
          </a:bodyPr>
          <a:lstStyle/>
          <a:p>
            <a:r>
              <a:rPr lang="en-US" altLang="zh-CN" sz="2400" dirty="0">
                <a:solidFill>
                  <a:srgbClr val="248ACA"/>
                </a:solidFill>
                <a:latin typeface="Avenir Next LT Pro Demi" panose="020B0704020202020204" pitchFamily="34" charset="0"/>
                <a:ea typeface="Roboto" panose="02000000000000000000" pitchFamily="2" charset="0"/>
                <a:cs typeface="Roboto" panose="02000000000000000000" pitchFamily="2" charset="0"/>
              </a:rPr>
              <a:t>Single-qubit state visualization:</a:t>
            </a:r>
            <a:r>
              <a:rPr lang="zh-CN" altLang="en-US" sz="2400" dirty="0">
                <a:solidFill>
                  <a:srgbClr val="248ACA"/>
                </a:solidFill>
                <a:latin typeface="Avenir Next LT Pro Demi" panose="020B0704020202020204" pitchFamily="34" charset="0"/>
                <a:ea typeface="Roboto" panose="02000000000000000000" pitchFamily="2" charset="0"/>
                <a:cs typeface="Roboto" panose="02000000000000000000" pitchFamily="2" charset="0"/>
              </a:rPr>
              <a:t> </a:t>
            </a:r>
            <a:endParaRPr lang="en-US" altLang="zh-CN" sz="2400" dirty="0">
              <a:solidFill>
                <a:srgbClr val="248ACA"/>
              </a:solidFill>
              <a:latin typeface="Avenir Next LT Pro Demi" panose="020B0704020202020204" pitchFamily="34" charset="0"/>
              <a:ea typeface="Roboto" panose="02000000000000000000" pitchFamily="2" charset="0"/>
              <a:cs typeface="Roboto" panose="02000000000000000000" pitchFamily="2" charset="0"/>
            </a:endParaRPr>
          </a:p>
          <a:p>
            <a:pPr algn="ctr"/>
            <a:r>
              <a:rPr lang="en-US" altLang="zh-CN" sz="2400" dirty="0">
                <a:latin typeface="Avenir Next LT Pro Demi" panose="020B0704020202020204" pitchFamily="34" charset="0"/>
                <a:ea typeface="Roboto" panose="02000000000000000000" pitchFamily="2" charset="0"/>
                <a:cs typeface="Roboto" panose="02000000000000000000" pitchFamily="2" charset="0"/>
              </a:rPr>
              <a:t>Step 1: visualize and explain </a:t>
            </a:r>
            <a:r>
              <a:rPr lang="en-US" altLang="zh-CN" sz="2400" dirty="0">
                <a:solidFill>
                  <a:srgbClr val="248ACA"/>
                </a:solidFill>
                <a:latin typeface="Avenir Next LT Pro Demi" panose="020B0704020202020204" pitchFamily="34" charset="0"/>
                <a:ea typeface="Roboto" panose="02000000000000000000" pitchFamily="2" charset="0"/>
                <a:cs typeface="Roboto" panose="02000000000000000000" pitchFamily="2" charset="0"/>
              </a:rPr>
              <a:t>measured probability</a:t>
            </a:r>
          </a:p>
        </p:txBody>
      </p:sp>
      <p:sp>
        <p:nvSpPr>
          <p:cNvPr id="2" name="文本框 6">
            <a:extLst>
              <a:ext uri="{FF2B5EF4-FFF2-40B4-BE49-F238E27FC236}">
                <a16:creationId xmlns:a16="http://schemas.microsoft.com/office/drawing/2014/main" id="{658E21E7-28CF-0D38-6D5A-24AF7DCA8178}"/>
              </a:ext>
            </a:extLst>
          </p:cNvPr>
          <p:cNvSpPr txBox="1"/>
          <p:nvPr/>
        </p:nvSpPr>
        <p:spPr>
          <a:xfrm>
            <a:off x="538052" y="417604"/>
            <a:ext cx="9707530" cy="892552"/>
          </a:xfrm>
          <a:prstGeom prst="rect">
            <a:avLst/>
          </a:prstGeom>
          <a:noFill/>
        </p:spPr>
        <p:txBody>
          <a:bodyPr wrap="square" rtlCol="0">
            <a:spAutoFit/>
          </a:bodyPr>
          <a:lstStyle/>
          <a:p>
            <a:r>
              <a:rPr lang="en-US" altLang="zh-CN" sz="3200" b="1" dirty="0">
                <a:solidFill>
                  <a:schemeClr val="bg1"/>
                </a:solidFill>
                <a:latin typeface="Avenir Next LT Pro Demi" panose="020B0704020202020204" pitchFamily="34" charset="0"/>
                <a:cs typeface="Calibri" panose="020F0502020204030204" pitchFamily="34" charset="0"/>
              </a:rPr>
              <a:t>VENUS</a:t>
            </a:r>
          </a:p>
          <a:p>
            <a:r>
              <a:rPr lang="en-US" altLang="zh-CN" sz="2000" b="1" dirty="0">
                <a:solidFill>
                  <a:schemeClr val="accent1">
                    <a:lumMod val="40000"/>
                    <a:lumOff val="60000"/>
                  </a:schemeClr>
                </a:solidFill>
                <a:latin typeface="Avenir Next LT Pro Demi" panose="020B0704020202020204" pitchFamily="34" charset="0"/>
                <a:cs typeface="Calibri" panose="020F0502020204030204" pitchFamily="34" charset="0"/>
              </a:rPr>
              <a:t>For measured probability visualization</a:t>
            </a:r>
            <a:endParaRPr lang="en-US" altLang="zh-CN" sz="2400" b="1" dirty="0">
              <a:solidFill>
                <a:schemeClr val="accent1">
                  <a:lumMod val="40000"/>
                  <a:lumOff val="60000"/>
                </a:schemeClr>
              </a:solidFill>
              <a:latin typeface="Avenir Next LT Pro Demi" panose="020B070402020202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651CC391-1A96-2340-C4B3-6D2D320A9903}"/>
              </a:ext>
            </a:extLst>
          </p:cNvPr>
          <p:cNvSpPr/>
          <p:nvPr/>
        </p:nvSpPr>
        <p:spPr>
          <a:xfrm rot="10800000" flipH="1">
            <a:off x="5116705" y="6364941"/>
            <a:ext cx="1689581" cy="981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Oval 12">
            <a:extLst>
              <a:ext uri="{FF2B5EF4-FFF2-40B4-BE49-F238E27FC236}">
                <a16:creationId xmlns:a16="http://schemas.microsoft.com/office/drawing/2014/main" id="{F2A9E8C5-828F-39C9-396E-91151AC758A1}"/>
              </a:ext>
            </a:extLst>
          </p:cNvPr>
          <p:cNvSpPr/>
          <p:nvPr/>
        </p:nvSpPr>
        <p:spPr>
          <a:xfrm rot="10800000" flipH="1">
            <a:off x="6642267" y="6245389"/>
            <a:ext cx="337248" cy="33724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Oval 13">
            <a:extLst>
              <a:ext uri="{FF2B5EF4-FFF2-40B4-BE49-F238E27FC236}">
                <a16:creationId xmlns:a16="http://schemas.microsoft.com/office/drawing/2014/main" id="{55C37DD6-FA3F-A00A-39D6-A7CE7B4F11B3}"/>
              </a:ext>
            </a:extLst>
          </p:cNvPr>
          <p:cNvSpPr/>
          <p:nvPr/>
        </p:nvSpPr>
        <p:spPr>
          <a:xfrm rot="10800000" flipH="1">
            <a:off x="6735304" y="6341372"/>
            <a:ext cx="151172" cy="151172"/>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Oval 19">
            <a:extLst>
              <a:ext uri="{FF2B5EF4-FFF2-40B4-BE49-F238E27FC236}">
                <a16:creationId xmlns:a16="http://schemas.microsoft.com/office/drawing/2014/main" id="{5E35BFC5-B15C-0271-F936-D8F2EFD54330}"/>
              </a:ext>
            </a:extLst>
          </p:cNvPr>
          <p:cNvSpPr/>
          <p:nvPr/>
        </p:nvSpPr>
        <p:spPr>
          <a:xfrm rot="10800000" flipH="1">
            <a:off x="4825655" y="6171173"/>
            <a:ext cx="459662" cy="459662"/>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Oval 20">
            <a:extLst>
              <a:ext uri="{FF2B5EF4-FFF2-40B4-BE49-F238E27FC236}">
                <a16:creationId xmlns:a16="http://schemas.microsoft.com/office/drawing/2014/main" id="{84628397-F8BF-687C-BEEC-35969039DE50}"/>
              </a:ext>
            </a:extLst>
          </p:cNvPr>
          <p:cNvSpPr/>
          <p:nvPr/>
        </p:nvSpPr>
        <p:spPr>
          <a:xfrm rot="10800000" flipH="1">
            <a:off x="4952464" y="6300928"/>
            <a:ext cx="206044" cy="20604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TextBox 26">
            <a:extLst>
              <a:ext uri="{FF2B5EF4-FFF2-40B4-BE49-F238E27FC236}">
                <a16:creationId xmlns:a16="http://schemas.microsoft.com/office/drawing/2014/main" id="{46857307-0D68-4644-3B95-F66B259A5970}"/>
              </a:ext>
            </a:extLst>
          </p:cNvPr>
          <p:cNvSpPr txBox="1"/>
          <p:nvPr/>
        </p:nvSpPr>
        <p:spPr>
          <a:xfrm>
            <a:off x="3621097" y="6618196"/>
            <a:ext cx="2868776" cy="276999"/>
          </a:xfrm>
          <a:prstGeom prst="rect">
            <a:avLst/>
          </a:prstGeom>
          <a:noFill/>
        </p:spPr>
        <p:txBody>
          <a:bodyPr wrap="square" rtlCol="0">
            <a:spAutoFit/>
          </a:bodyPr>
          <a:lstStyle/>
          <a:p>
            <a:pPr algn="ctr"/>
            <a:r>
              <a:rPr lang="en-US" altLang="zh-CN" sz="1200" dirty="0">
                <a:solidFill>
                  <a:schemeClr val="accent1"/>
                </a:solidFill>
                <a:latin typeface="Arial" panose="020B0604020202020204" pitchFamily="34" charset="0"/>
                <a:cs typeface="Arial" panose="020B0604020202020204" pitchFamily="34" charset="0"/>
              </a:rPr>
              <a:t>Quantum superposition</a:t>
            </a:r>
            <a:endParaRPr lang="zh-CN" altLang="en-US" sz="1200" dirty="0">
              <a:solidFill>
                <a:schemeClr val="accent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9D317502-71DA-1E8E-045C-427F61B14E5C}"/>
              </a:ext>
            </a:extLst>
          </p:cNvPr>
          <p:cNvPicPr>
            <a:picLocks noChangeAspect="1"/>
          </p:cNvPicPr>
          <p:nvPr/>
        </p:nvPicPr>
        <p:blipFill rotWithShape="1">
          <a:blip r:embed="rId5"/>
          <a:srcRect l="66662" t="34918" b="31123"/>
          <a:stretch/>
        </p:blipFill>
        <p:spPr>
          <a:xfrm>
            <a:off x="6308539" y="3158072"/>
            <a:ext cx="4574093" cy="1797061"/>
          </a:xfrm>
          <a:prstGeom prst="rect">
            <a:avLst/>
          </a:prstGeom>
        </p:spPr>
      </p:pic>
      <p:sp>
        <p:nvSpPr>
          <p:cNvPr id="6" name="Rectangle 5">
            <a:extLst>
              <a:ext uri="{FF2B5EF4-FFF2-40B4-BE49-F238E27FC236}">
                <a16:creationId xmlns:a16="http://schemas.microsoft.com/office/drawing/2014/main" id="{92FAC241-AEA1-1DC7-9F48-0AF0B03B1A25}"/>
              </a:ext>
            </a:extLst>
          </p:cNvPr>
          <p:cNvSpPr/>
          <p:nvPr/>
        </p:nvSpPr>
        <p:spPr>
          <a:xfrm>
            <a:off x="6554824" y="4124152"/>
            <a:ext cx="3891119" cy="379929"/>
          </a:xfrm>
          <a:prstGeom prst="rect">
            <a:avLst/>
          </a:prstGeom>
          <a:solidFill>
            <a:srgbClr val="DFEE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F831626-9FBE-D86E-8180-04618A27B6B9}"/>
                  </a:ext>
                </a:extLst>
              </p:cNvPr>
              <p:cNvSpPr txBox="1"/>
              <p:nvPr/>
            </p:nvSpPr>
            <p:spPr>
              <a:xfrm>
                <a:off x="6886476" y="3948509"/>
                <a:ext cx="3425168" cy="87620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altLang="zh-CN" sz="2400" i="1" dirty="0" smtClean="0">
                              <a:latin typeface="Cambria Math" panose="02040503050406030204" pitchFamily="18" charset="0"/>
                              <a:cs typeface="Times New Roman" panose="02020603050405020304" pitchFamily="18" charset="0"/>
                            </a:rPr>
                          </m:ctrlPr>
                        </m:funcPr>
                        <m:fName>
                          <m:r>
                            <m:rPr>
                              <m:sty m:val="p"/>
                            </m:rPr>
                            <a:rPr lang="en-US" altLang="zh-CN" sz="2400" i="0" dirty="0" smtClean="0">
                              <a:latin typeface="Cambria Math" panose="02040503050406030204" pitchFamily="18" charset="0"/>
                              <a:cs typeface="Times New Roman" panose="02020603050405020304" pitchFamily="18" charset="0"/>
                            </a:rPr>
                            <m:t>Pr</m:t>
                          </m:r>
                        </m:fName>
                        <m:e>
                          <m:r>
                            <a:rPr lang="en-US" altLang="zh-CN" sz="2400" b="0" i="1" dirty="0" smtClean="0">
                              <a:solidFill>
                                <a:schemeClr val="accent1">
                                  <a:lumMod val="75000"/>
                                </a:schemeClr>
                              </a:solidFill>
                              <a:latin typeface="Cambria Math" panose="02040503050406030204" pitchFamily="18" charset="0"/>
                              <a:cs typeface="Times New Roman" panose="02020603050405020304" pitchFamily="18" charset="0"/>
                            </a:rPr>
                            <m:t>|0⟩</m:t>
                          </m:r>
                        </m:e>
                      </m:func>
                      <m:r>
                        <a:rPr lang="en-US" altLang="zh-CN" sz="2400" b="0" i="1" dirty="0" smtClean="0">
                          <a:latin typeface="Cambria Math" panose="02040503050406030204" pitchFamily="18" charset="0"/>
                          <a:cs typeface="Times New Roman" panose="02020603050405020304" pitchFamily="18" charset="0"/>
                        </a:rPr>
                        <m:t>=</m:t>
                      </m:r>
                      <m:f>
                        <m:fPr>
                          <m:ctrlPr>
                            <a:rPr lang="en-US" altLang="zh-CN" sz="2400" b="0" i="1" dirty="0" smtClean="0">
                              <a:latin typeface="Cambria Math" panose="02040503050406030204" pitchFamily="18" charset="0"/>
                              <a:cs typeface="Times New Roman" panose="02020603050405020304" pitchFamily="18" charset="0"/>
                            </a:rPr>
                          </m:ctrlPr>
                        </m:fPr>
                        <m:num>
                          <m:r>
                            <m:rPr>
                              <m:sty m:val="p"/>
                            </m:rPr>
                            <a:rPr lang="en-US" altLang="zh-CN" sz="2400" i="1" dirty="0">
                              <a:latin typeface="Cambria Math" panose="02040503050406030204" pitchFamily="18" charset="0"/>
                              <a:cs typeface="Times New Roman" panose="02020603050405020304" pitchFamily="18" charset="0"/>
                            </a:rPr>
                            <m:t>π</m:t>
                          </m:r>
                        </m:num>
                        <m:den>
                          <m:r>
                            <a:rPr lang="en-US" altLang="zh-CN" sz="2400" b="0" i="1" dirty="0" smtClean="0">
                              <a:latin typeface="Cambria Math" panose="02040503050406030204" pitchFamily="18" charset="0"/>
                              <a:cs typeface="Times New Roman" panose="02020603050405020304" pitchFamily="18" charset="0"/>
                            </a:rPr>
                            <m:t>8</m:t>
                          </m:r>
                        </m:den>
                      </m:f>
                      <m:r>
                        <a:rPr lang="en-US" altLang="zh-CN" sz="2400" b="0" i="1" dirty="0" smtClean="0">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altLang="zh-CN" sz="2400" b="0" i="1" dirty="0" smtClean="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400" b="0" i="1" dirty="0" smtClean="0">
                              <a:latin typeface="Cambria Math" panose="02040503050406030204" pitchFamily="18" charset="0"/>
                              <a:ea typeface="Cambria Math" panose="02040503050406030204" pitchFamily="18" charset="0"/>
                              <a:cs typeface="Times New Roman" panose="02020603050405020304" pitchFamily="18" charset="0"/>
                            </a:rPr>
                            <m:t>𝑆</m:t>
                          </m:r>
                        </m:e>
                        <m:sub>
                          <m:r>
                            <a:rPr lang="en-US" altLang="zh-CN" sz="2400" b="0" i="1" dirty="0" smtClean="0">
                              <a:latin typeface="Cambria Math" panose="02040503050406030204" pitchFamily="18" charset="0"/>
                              <a:ea typeface="Cambria Math" panose="02040503050406030204" pitchFamily="18" charset="0"/>
                              <a:cs typeface="Times New Roman" panose="02020603050405020304" pitchFamily="18" charset="0"/>
                            </a:rPr>
                            <m:t>𝑠𝑒𝑚𝑖𝑐𝑖𝑟𝑐𝑙𝑒</m:t>
                          </m:r>
                        </m:sub>
                      </m:sSub>
                    </m:oMath>
                  </m:oMathPara>
                </a14:m>
                <a:endParaRPr lang="en-US" altLang="zh-CN" sz="2400" b="0" dirty="0">
                  <a:latin typeface="Times New Roman" panose="02020603050405020304" pitchFamily="18" charset="0"/>
                  <a:ea typeface="Cambria Math" panose="02040503050406030204" pitchFamily="18" charset="0"/>
                  <a:cs typeface="Times New Roman" panose="02020603050405020304" pitchFamily="18" charset="0"/>
                </a:endParaRPr>
              </a:p>
              <a:p>
                <a:endParaRPr lang="en-US" altLang="zh-CN" sz="1600" b="0" dirty="0">
                  <a:latin typeface="Times New Roman" panose="02020603050405020304" pitchFamily="18"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DF831626-9FBE-D86E-8180-04618A27B6B9}"/>
                  </a:ext>
                </a:extLst>
              </p:cNvPr>
              <p:cNvSpPr txBox="1">
                <a:spLocks noRot="1" noChangeAspect="1" noMove="1" noResize="1" noEditPoints="1" noAdjustHandles="1" noChangeArrowheads="1" noChangeShapeType="1" noTextEdit="1"/>
              </p:cNvSpPr>
              <p:nvPr/>
            </p:nvSpPr>
            <p:spPr>
              <a:xfrm>
                <a:off x="6886476" y="3948509"/>
                <a:ext cx="3425168" cy="876202"/>
              </a:xfrm>
              <a:prstGeom prst="rect">
                <a:avLst/>
              </a:prstGeom>
              <a:blipFill>
                <a:blip r:embed="rId6"/>
                <a:stretch>
                  <a:fillRect/>
                </a:stretch>
              </a:blipFill>
            </p:spPr>
            <p:txBody>
              <a:bodyPr/>
              <a:lstStyle/>
              <a:p>
                <a:r>
                  <a:rPr lang="zh-CN" altLang="en-US">
                    <a:noFill/>
                  </a:rPr>
                  <a:t> </a:t>
                </a:r>
              </a:p>
            </p:txBody>
          </p:sp>
        </mc:Fallback>
      </mc:AlternateContent>
      <p:sp>
        <p:nvSpPr>
          <p:cNvPr id="18" name="Block Arc 17">
            <a:extLst>
              <a:ext uri="{FF2B5EF4-FFF2-40B4-BE49-F238E27FC236}">
                <a16:creationId xmlns:a16="http://schemas.microsoft.com/office/drawing/2014/main" id="{35913120-80F1-A8F2-3EFC-5BE9E5558AFE}"/>
              </a:ext>
            </a:extLst>
          </p:cNvPr>
          <p:cNvSpPr/>
          <p:nvPr/>
        </p:nvSpPr>
        <p:spPr>
          <a:xfrm rot="19608973">
            <a:off x="1373420" y="2924869"/>
            <a:ext cx="2980129" cy="2926739"/>
          </a:xfrm>
          <a:prstGeom prst="blockArc">
            <a:avLst>
              <a:gd name="adj1" fmla="val 10725451"/>
              <a:gd name="adj2" fmla="val 85583"/>
              <a:gd name="adj3" fmla="val 48390"/>
            </a:avLst>
          </a:prstGeom>
          <a:solidFill>
            <a:srgbClr val="FFFFFF">
              <a:alpha val="38824"/>
            </a:srgbClr>
          </a:solidFill>
          <a:ln w="38100">
            <a:solidFill>
              <a:srgbClr val="FEFEFE"/>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Block Arc 18">
            <a:extLst>
              <a:ext uri="{FF2B5EF4-FFF2-40B4-BE49-F238E27FC236}">
                <a16:creationId xmlns:a16="http://schemas.microsoft.com/office/drawing/2014/main" id="{C9D00DDC-CB19-AAAE-02EF-9387650C2CFE}"/>
              </a:ext>
            </a:extLst>
          </p:cNvPr>
          <p:cNvSpPr/>
          <p:nvPr/>
        </p:nvSpPr>
        <p:spPr>
          <a:xfrm rot="3467300">
            <a:off x="3730075" y="3436750"/>
            <a:ext cx="1927641" cy="1920137"/>
          </a:xfrm>
          <a:prstGeom prst="blockArc">
            <a:avLst>
              <a:gd name="adj1" fmla="val 10725451"/>
              <a:gd name="adj2" fmla="val 85583"/>
              <a:gd name="adj3" fmla="val 48390"/>
            </a:avLst>
          </a:prstGeom>
          <a:solidFill>
            <a:srgbClr val="FFFFFF">
              <a:alpha val="38824"/>
            </a:srgbClr>
          </a:solidFill>
          <a:ln w="38100">
            <a:solidFill>
              <a:srgbClr val="FEFEFE"/>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3880675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par>
                          <p:cTn id="11" fill="hold">
                            <p:stCondLst>
                              <p:cond delay="500"/>
                            </p:stCondLst>
                            <p:childTnLst>
                              <p:par>
                                <p:cTn id="12" presetID="10" presetClass="exit" presetSubtype="0" fill="hold" grpId="1" nodeType="afterEffect">
                                  <p:stCondLst>
                                    <p:cond delay="750"/>
                                  </p:stCondLst>
                                  <p:childTnLst>
                                    <p:animEffect transition="out" filter="fade">
                                      <p:cBhvr>
                                        <p:cTn id="13" dur="500"/>
                                        <p:tgtEl>
                                          <p:spTgt spid="18"/>
                                        </p:tgtEl>
                                      </p:cBhvr>
                                    </p:animEffect>
                                    <p:set>
                                      <p:cBhvr>
                                        <p:cTn id="14" dur="1" fill="hold">
                                          <p:stCondLst>
                                            <p:cond delay="499"/>
                                          </p:stCondLst>
                                        </p:cTn>
                                        <p:tgtEl>
                                          <p:spTgt spid="18"/>
                                        </p:tgtEl>
                                        <p:attrNameLst>
                                          <p:attrName>style.visibility</p:attrName>
                                        </p:attrNameLst>
                                      </p:cBhvr>
                                      <p:to>
                                        <p:strVal val="hidden"/>
                                      </p:to>
                                    </p:set>
                                  </p:childTnLst>
                                </p:cTn>
                              </p:par>
                              <p:par>
                                <p:cTn id="15" presetID="10" presetClass="exit" presetSubtype="0" fill="hold" grpId="1" nodeType="withEffect">
                                  <p:stCondLst>
                                    <p:cond delay="750"/>
                                  </p:stCondLst>
                                  <p:childTnLst>
                                    <p:animEffect transition="out" filter="fade">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6">
            <a:extLst>
              <a:ext uri="{FF2B5EF4-FFF2-40B4-BE49-F238E27FC236}">
                <a16:creationId xmlns:a16="http://schemas.microsoft.com/office/drawing/2014/main" id="{EED4CA69-9AF3-4522-5EE2-B5B67A024CC2}"/>
              </a:ext>
            </a:extLst>
          </p:cNvPr>
          <p:cNvSpPr txBox="1"/>
          <p:nvPr/>
        </p:nvSpPr>
        <p:spPr>
          <a:xfrm>
            <a:off x="538052" y="417604"/>
            <a:ext cx="9707530" cy="892552"/>
          </a:xfrm>
          <a:prstGeom prst="rect">
            <a:avLst/>
          </a:prstGeom>
          <a:noFill/>
        </p:spPr>
        <p:txBody>
          <a:bodyPr wrap="square" rtlCol="0">
            <a:spAutoFit/>
          </a:bodyPr>
          <a:lstStyle/>
          <a:p>
            <a:r>
              <a:rPr lang="en-US" altLang="zh-CN" sz="3200" b="1" dirty="0">
                <a:solidFill>
                  <a:schemeClr val="bg1"/>
                </a:solidFill>
                <a:latin typeface="Avenir Next LT Pro Demi" panose="020B0704020202020204" pitchFamily="34" charset="0"/>
                <a:cs typeface="Calibri" panose="020F0502020204030204" pitchFamily="34" charset="0"/>
              </a:rPr>
              <a:t>Quantum Entanglement</a:t>
            </a:r>
          </a:p>
          <a:p>
            <a:r>
              <a:rPr lang="en-US" altLang="zh-CN" sz="2000" b="1" dirty="0">
                <a:solidFill>
                  <a:schemeClr val="accent1">
                    <a:lumMod val="40000"/>
                    <a:lumOff val="60000"/>
                  </a:schemeClr>
                </a:solidFill>
                <a:latin typeface="Avenir Next LT Pro Demi" panose="020B0704020202020204" pitchFamily="34" charset="0"/>
                <a:cs typeface="Calibri" panose="020F0502020204030204" pitchFamily="34" charset="0"/>
              </a:rPr>
              <a:t>Visualization for quantum state with over 1 qubit</a:t>
            </a:r>
          </a:p>
        </p:txBody>
      </p:sp>
      <p:pic>
        <p:nvPicPr>
          <p:cNvPr id="1030" name="Picture 6" descr="Quantum Physics &amp; Entanglement (Illustration)">
            <a:extLst>
              <a:ext uri="{FF2B5EF4-FFF2-40B4-BE49-F238E27FC236}">
                <a16:creationId xmlns:a16="http://schemas.microsoft.com/office/drawing/2014/main" id="{07D0AADC-7CD3-4757-AD15-9D84E3B25A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090"/>
          <a:stretch/>
        </p:blipFill>
        <p:spPr bwMode="auto">
          <a:xfrm>
            <a:off x="0" y="1363386"/>
            <a:ext cx="12192000" cy="549461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FDE0B870-4D33-799D-18D1-868C75641770}"/>
              </a:ext>
            </a:extLst>
          </p:cNvPr>
          <p:cNvSpPr/>
          <p:nvPr/>
        </p:nvSpPr>
        <p:spPr>
          <a:xfrm>
            <a:off x="-16874" y="4769744"/>
            <a:ext cx="12222210" cy="1662098"/>
          </a:xfrm>
          <a:prstGeom prst="rect">
            <a:avLst/>
          </a:prstGeom>
          <a:solidFill>
            <a:srgbClr val="000000">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TextBox 28">
            <a:extLst>
              <a:ext uri="{FF2B5EF4-FFF2-40B4-BE49-F238E27FC236}">
                <a16:creationId xmlns:a16="http://schemas.microsoft.com/office/drawing/2014/main" id="{FC709EFA-BBD7-471C-3A1A-9DC7A0FAF670}"/>
              </a:ext>
            </a:extLst>
          </p:cNvPr>
          <p:cNvSpPr txBox="1"/>
          <p:nvPr/>
        </p:nvSpPr>
        <p:spPr>
          <a:xfrm>
            <a:off x="294027" y="5046822"/>
            <a:ext cx="11666107" cy="1508105"/>
          </a:xfrm>
          <a:prstGeom prst="rect">
            <a:avLst/>
          </a:prstGeom>
          <a:noFill/>
        </p:spPr>
        <p:txBody>
          <a:bodyPr wrap="square" rtlCol="0">
            <a:spAutoFit/>
          </a:bodyPr>
          <a:lstStyle/>
          <a:p>
            <a:pPr algn="ctr"/>
            <a:r>
              <a:rPr lang="en-US" altLang="zh-CN" sz="4000" dirty="0">
                <a:solidFill>
                  <a:schemeClr val="bg1"/>
                </a:solidFill>
                <a:latin typeface="Avenir Next LT Pro Demi" panose="020B0704020202020204" pitchFamily="34" charset="0"/>
                <a:ea typeface="Roboto" panose="02000000000000000000" pitchFamily="2" charset="0"/>
                <a:cs typeface="Roboto" panose="02000000000000000000" pitchFamily="2" charset="0"/>
              </a:rPr>
              <a:t>Quantum entanglement</a:t>
            </a:r>
            <a:endParaRPr lang="en-US" altLang="zh-CN" sz="3200" dirty="0">
              <a:solidFill>
                <a:schemeClr val="bg1"/>
              </a:solidFill>
              <a:latin typeface="Avenir Next LT Pro Demi" panose="020B0704020202020204" pitchFamily="34" charset="0"/>
              <a:ea typeface="Roboto" panose="02000000000000000000" pitchFamily="2" charset="0"/>
              <a:cs typeface="Roboto" panose="02000000000000000000" pitchFamily="2" charset="0"/>
            </a:endParaRPr>
          </a:p>
          <a:p>
            <a:pPr algn="ctr"/>
            <a:r>
              <a:rPr lang="en-US" altLang="zh-CN" sz="2800" dirty="0">
                <a:solidFill>
                  <a:schemeClr val="bg1"/>
                </a:solidFill>
                <a:latin typeface="Avenir Next LT Pro Demi" panose="020B0704020202020204" pitchFamily="34" charset="0"/>
                <a:ea typeface="Roboto" panose="02000000000000000000" pitchFamily="2" charset="0"/>
                <a:cs typeface="Roboto" panose="02000000000000000000" pitchFamily="2" charset="0"/>
              </a:rPr>
              <a:t>One qubit can be impacted by the other entangled qubit directly</a:t>
            </a:r>
          </a:p>
          <a:p>
            <a:endParaRPr lang="en-US" altLang="zh-CN" sz="2400" dirty="0">
              <a:solidFill>
                <a:schemeClr val="bg1"/>
              </a:solidFill>
              <a:latin typeface="Avenir Next LT Pro Demi" panose="020B0704020202020204" pitchFamily="34"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330894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400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400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tring theory. Physical processes and quantum theory. Quantum entanglement.  An abstract computer generated modern fractal design on dark background. A  Stock Photo - Alamy">
            <a:extLst>
              <a:ext uri="{FF2B5EF4-FFF2-40B4-BE49-F238E27FC236}">
                <a16:creationId xmlns:a16="http://schemas.microsoft.com/office/drawing/2014/main" id="{4DBB08AF-1FDD-0271-24CE-1B064AA25AA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193"/>
          <a:stretch/>
        </p:blipFill>
        <p:spPr bwMode="auto">
          <a:xfrm>
            <a:off x="4587903" y="1376412"/>
            <a:ext cx="7604096" cy="584604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4"/>
          </p:nvPr>
        </p:nvSpPr>
        <p:spPr/>
        <p:txBody>
          <a:bodyPr/>
          <a:lstStyle/>
          <a:p>
            <a:fld id="{86F43AA9-BAD7-46FA-B2F4-C528A8411352}" type="slidenum">
              <a:rPr lang="de-CH" smtClean="0"/>
              <a:pPr/>
              <a:t>14</a:t>
            </a:fld>
            <a:endParaRPr lang="de-CH" dirty="0"/>
          </a:p>
        </p:txBody>
      </p:sp>
      <p:sp>
        <p:nvSpPr>
          <p:cNvPr id="21" name="文本框 6">
            <a:extLst>
              <a:ext uri="{FF2B5EF4-FFF2-40B4-BE49-F238E27FC236}">
                <a16:creationId xmlns:a16="http://schemas.microsoft.com/office/drawing/2014/main" id="{EED4CA69-9AF3-4522-5EE2-B5B67A024CC2}"/>
              </a:ext>
            </a:extLst>
          </p:cNvPr>
          <p:cNvSpPr txBox="1"/>
          <p:nvPr/>
        </p:nvSpPr>
        <p:spPr>
          <a:xfrm>
            <a:off x="538052" y="417604"/>
            <a:ext cx="9707530" cy="892552"/>
          </a:xfrm>
          <a:prstGeom prst="rect">
            <a:avLst/>
          </a:prstGeom>
          <a:noFill/>
        </p:spPr>
        <p:txBody>
          <a:bodyPr wrap="square" rtlCol="0">
            <a:spAutoFit/>
          </a:bodyPr>
          <a:lstStyle/>
          <a:p>
            <a:r>
              <a:rPr lang="en-US" altLang="zh-CN" sz="3200" b="1" dirty="0">
                <a:solidFill>
                  <a:schemeClr val="bg1"/>
                </a:solidFill>
                <a:latin typeface="Avenir Next LT Pro Demi" panose="020B0704020202020204" pitchFamily="34" charset="0"/>
                <a:cs typeface="Calibri" panose="020F0502020204030204" pitchFamily="34" charset="0"/>
              </a:rPr>
              <a:t>Motivation</a:t>
            </a:r>
          </a:p>
          <a:p>
            <a:r>
              <a:rPr lang="en-US" altLang="zh-CN" sz="2000" b="1" dirty="0">
                <a:solidFill>
                  <a:schemeClr val="accent1">
                    <a:lumMod val="40000"/>
                    <a:lumOff val="60000"/>
                  </a:schemeClr>
                </a:solidFill>
                <a:latin typeface="Avenir Next LT Pro Demi" panose="020B0704020202020204" pitchFamily="34" charset="0"/>
                <a:cs typeface="Calibri" panose="020F0502020204030204" pitchFamily="34" charset="0"/>
              </a:rPr>
              <a:t>Visualization for multi-qubit state</a:t>
            </a:r>
          </a:p>
        </p:txBody>
      </p:sp>
      <p:sp>
        <p:nvSpPr>
          <p:cNvPr id="8" name="Rectangle 7">
            <a:extLst>
              <a:ext uri="{FF2B5EF4-FFF2-40B4-BE49-F238E27FC236}">
                <a16:creationId xmlns:a16="http://schemas.microsoft.com/office/drawing/2014/main" id="{8FDA82DF-0078-FED4-DE00-9F0870D03595}"/>
              </a:ext>
            </a:extLst>
          </p:cNvPr>
          <p:cNvSpPr/>
          <p:nvPr/>
        </p:nvSpPr>
        <p:spPr>
          <a:xfrm>
            <a:off x="37558" y="3285276"/>
            <a:ext cx="6368995" cy="2792717"/>
          </a:xfrm>
          <a:prstGeom prst="rect">
            <a:avLst/>
          </a:prstGeom>
          <a:solidFill>
            <a:srgbClr val="000000">
              <a:alpha val="67059"/>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700" dirty="0"/>
          </a:p>
        </p:txBody>
      </p:sp>
      <p:sp>
        <p:nvSpPr>
          <p:cNvPr id="9" name="TextBox 8">
            <a:extLst>
              <a:ext uri="{FF2B5EF4-FFF2-40B4-BE49-F238E27FC236}">
                <a16:creationId xmlns:a16="http://schemas.microsoft.com/office/drawing/2014/main" id="{46A4679C-D17E-3860-1525-C8DEB6C72AD1}"/>
              </a:ext>
            </a:extLst>
          </p:cNvPr>
          <p:cNvSpPr txBox="1"/>
          <p:nvPr/>
        </p:nvSpPr>
        <p:spPr>
          <a:xfrm>
            <a:off x="205812" y="3542596"/>
            <a:ext cx="5890188" cy="2062103"/>
          </a:xfrm>
          <a:prstGeom prst="rect">
            <a:avLst/>
          </a:prstGeom>
          <a:noFill/>
        </p:spPr>
        <p:txBody>
          <a:bodyPr wrap="square" rtlCol="0">
            <a:spAutoFit/>
          </a:bodyPr>
          <a:lstStyle/>
          <a:p>
            <a:r>
              <a:rPr lang="en-US" altLang="zh-CN" sz="2400" dirty="0">
                <a:solidFill>
                  <a:schemeClr val="bg1"/>
                </a:solidFill>
                <a:latin typeface="Avenir Next LT Pro Demi" panose="020B0704020202020204" pitchFamily="34" charset="0"/>
                <a:ea typeface="Roboto" panose="02000000000000000000" pitchFamily="2" charset="0"/>
                <a:cs typeface="Roboto" panose="02000000000000000000" pitchFamily="2" charset="0"/>
              </a:rPr>
              <a:t>It is important to visualize the quantum state with </a:t>
            </a:r>
            <a:r>
              <a:rPr lang="en-US" altLang="zh-CN" sz="3200" dirty="0">
                <a:solidFill>
                  <a:schemeClr val="accent6">
                    <a:lumMod val="60000"/>
                    <a:lumOff val="40000"/>
                  </a:schemeClr>
                </a:solidFill>
                <a:latin typeface="Avenir Next LT Pro Demi" panose="020B0704020202020204" pitchFamily="34" charset="0"/>
                <a:ea typeface="Roboto" panose="02000000000000000000" pitchFamily="2" charset="0"/>
                <a:cs typeface="Roboto" panose="02000000000000000000" pitchFamily="2" charset="0"/>
              </a:rPr>
              <a:t>more than one qubit</a:t>
            </a:r>
          </a:p>
          <a:p>
            <a:endParaRPr lang="en-US" altLang="zh-CN" sz="2400" dirty="0">
              <a:solidFill>
                <a:schemeClr val="bg1"/>
              </a:solidFill>
              <a:latin typeface="Avenir Next LT Pro Demi" panose="020B0704020202020204" pitchFamily="34" charset="0"/>
              <a:ea typeface="Roboto" panose="02000000000000000000" pitchFamily="2" charset="0"/>
              <a:cs typeface="Roboto" panose="02000000000000000000" pitchFamily="2" charset="0"/>
            </a:endParaRPr>
          </a:p>
          <a:p>
            <a:r>
              <a:rPr lang="en-US" altLang="zh-CN" sz="2400" dirty="0">
                <a:solidFill>
                  <a:schemeClr val="bg1"/>
                </a:solidFill>
                <a:latin typeface="Avenir Next LT Pro Demi" panose="020B0704020202020204" pitchFamily="34" charset="0"/>
                <a:ea typeface="Roboto" panose="02000000000000000000" pitchFamily="2" charset="0"/>
                <a:cs typeface="Roboto" panose="02000000000000000000" pitchFamily="2" charset="0"/>
              </a:rPr>
              <a:t>which is the basic requirement for quantum entanglements</a:t>
            </a:r>
          </a:p>
        </p:txBody>
      </p:sp>
      <p:grpSp>
        <p:nvGrpSpPr>
          <p:cNvPr id="15" name="Group 14">
            <a:extLst>
              <a:ext uri="{FF2B5EF4-FFF2-40B4-BE49-F238E27FC236}">
                <a16:creationId xmlns:a16="http://schemas.microsoft.com/office/drawing/2014/main" id="{B7D5E842-CBC2-6128-BE04-C705588E9947}"/>
              </a:ext>
            </a:extLst>
          </p:cNvPr>
          <p:cNvGrpSpPr/>
          <p:nvPr/>
        </p:nvGrpSpPr>
        <p:grpSpPr>
          <a:xfrm flipH="1">
            <a:off x="4825655" y="6253327"/>
            <a:ext cx="2153860" cy="459662"/>
            <a:chOff x="4825655" y="6171173"/>
            <a:chExt cx="2153860" cy="459662"/>
          </a:xfrm>
        </p:grpSpPr>
        <p:sp>
          <p:nvSpPr>
            <p:cNvPr id="10" name="Rectangle 9">
              <a:extLst>
                <a:ext uri="{FF2B5EF4-FFF2-40B4-BE49-F238E27FC236}">
                  <a16:creationId xmlns:a16="http://schemas.microsoft.com/office/drawing/2014/main" id="{2CB77ACA-3036-3D9F-CFD3-AB96B4EE966C}"/>
                </a:ext>
              </a:extLst>
            </p:cNvPr>
            <p:cNvSpPr/>
            <p:nvPr/>
          </p:nvSpPr>
          <p:spPr>
            <a:xfrm rot="10800000" flipH="1">
              <a:off x="5151381" y="6360634"/>
              <a:ext cx="1689581" cy="981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Oval 10">
              <a:extLst>
                <a:ext uri="{FF2B5EF4-FFF2-40B4-BE49-F238E27FC236}">
                  <a16:creationId xmlns:a16="http://schemas.microsoft.com/office/drawing/2014/main" id="{9D53E37F-3B38-9D99-9774-4E1563E60FA8}"/>
                </a:ext>
              </a:extLst>
            </p:cNvPr>
            <p:cNvSpPr/>
            <p:nvPr/>
          </p:nvSpPr>
          <p:spPr>
            <a:xfrm rot="10800000" flipH="1">
              <a:off x="6642267" y="6245389"/>
              <a:ext cx="337248" cy="33724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Oval 11">
              <a:extLst>
                <a:ext uri="{FF2B5EF4-FFF2-40B4-BE49-F238E27FC236}">
                  <a16:creationId xmlns:a16="http://schemas.microsoft.com/office/drawing/2014/main" id="{99021A30-E5E5-72BD-7811-6789335A8F73}"/>
                </a:ext>
              </a:extLst>
            </p:cNvPr>
            <p:cNvSpPr/>
            <p:nvPr/>
          </p:nvSpPr>
          <p:spPr>
            <a:xfrm rot="10800000" flipH="1">
              <a:off x="6735304" y="6341372"/>
              <a:ext cx="151172" cy="151172"/>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Oval 12">
              <a:extLst>
                <a:ext uri="{FF2B5EF4-FFF2-40B4-BE49-F238E27FC236}">
                  <a16:creationId xmlns:a16="http://schemas.microsoft.com/office/drawing/2014/main" id="{2A411A9E-BE49-CE13-7619-ECDAACDA0A8A}"/>
                </a:ext>
              </a:extLst>
            </p:cNvPr>
            <p:cNvSpPr/>
            <p:nvPr/>
          </p:nvSpPr>
          <p:spPr>
            <a:xfrm rot="10800000" flipH="1">
              <a:off x="4825655" y="6171173"/>
              <a:ext cx="459662" cy="459662"/>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Oval 13">
              <a:extLst>
                <a:ext uri="{FF2B5EF4-FFF2-40B4-BE49-F238E27FC236}">
                  <a16:creationId xmlns:a16="http://schemas.microsoft.com/office/drawing/2014/main" id="{37234ED1-E5A9-A57E-FA4E-8A75C8FC83DE}"/>
                </a:ext>
              </a:extLst>
            </p:cNvPr>
            <p:cNvSpPr/>
            <p:nvPr/>
          </p:nvSpPr>
          <p:spPr>
            <a:xfrm rot="10800000" flipH="1">
              <a:off x="4952464" y="6300928"/>
              <a:ext cx="206044" cy="20604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TextBox 15">
            <a:extLst>
              <a:ext uri="{FF2B5EF4-FFF2-40B4-BE49-F238E27FC236}">
                <a16:creationId xmlns:a16="http://schemas.microsoft.com/office/drawing/2014/main" id="{5547AADB-52F9-9340-018B-A598EFD93A70}"/>
              </a:ext>
            </a:extLst>
          </p:cNvPr>
          <p:cNvSpPr txBox="1"/>
          <p:nvPr/>
        </p:nvSpPr>
        <p:spPr>
          <a:xfrm>
            <a:off x="4162290" y="6653756"/>
            <a:ext cx="1786390" cy="276999"/>
          </a:xfrm>
          <a:prstGeom prst="rect">
            <a:avLst/>
          </a:prstGeom>
          <a:noFill/>
        </p:spPr>
        <p:txBody>
          <a:bodyPr wrap="square" rtlCol="0">
            <a:spAutoFit/>
          </a:bodyPr>
          <a:lstStyle/>
          <a:p>
            <a:pPr algn="ctr"/>
            <a:r>
              <a:rPr lang="en-US" altLang="zh-CN" sz="1200" dirty="0">
                <a:solidFill>
                  <a:schemeClr val="bg2">
                    <a:lumMod val="90000"/>
                  </a:schemeClr>
                </a:solidFill>
                <a:latin typeface="Arial" panose="020B0604020202020204" pitchFamily="34" charset="0"/>
                <a:cs typeface="Arial" panose="020B0604020202020204" pitchFamily="34" charset="0"/>
              </a:rPr>
              <a:t>Quantum superposition</a:t>
            </a:r>
            <a:endParaRPr lang="zh-CN" altLang="en-US" sz="1200" dirty="0">
              <a:solidFill>
                <a:schemeClr val="bg2">
                  <a:lumMod val="90000"/>
                </a:schemeClr>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6887F1FE-9D1A-84A7-11A7-E75D8684356E}"/>
              </a:ext>
            </a:extLst>
          </p:cNvPr>
          <p:cNvSpPr txBox="1"/>
          <p:nvPr/>
        </p:nvSpPr>
        <p:spPr>
          <a:xfrm>
            <a:off x="5846328" y="6653756"/>
            <a:ext cx="1786390" cy="276999"/>
          </a:xfrm>
          <a:prstGeom prst="rect">
            <a:avLst/>
          </a:prstGeom>
          <a:noFill/>
        </p:spPr>
        <p:txBody>
          <a:bodyPr wrap="square" rtlCol="0">
            <a:spAutoFit/>
          </a:bodyPr>
          <a:lstStyle/>
          <a:p>
            <a:pPr algn="ctr"/>
            <a:r>
              <a:rPr lang="en-US" altLang="zh-CN" sz="1200" dirty="0">
                <a:solidFill>
                  <a:schemeClr val="accent1"/>
                </a:solidFill>
                <a:latin typeface="Arial" panose="020B0604020202020204" pitchFamily="34" charset="0"/>
                <a:cs typeface="Arial" panose="020B0604020202020204" pitchFamily="34" charset="0"/>
              </a:rPr>
              <a:t>Quantum entanglement</a:t>
            </a:r>
            <a:endParaRPr lang="zh-CN" altLang="en-US" sz="120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99172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86F43AA9-BAD7-46FA-B2F4-C528A8411352}" type="slidenum">
              <a:rPr lang="de-CH" smtClean="0"/>
              <a:pPr/>
              <a:t>15</a:t>
            </a:fld>
            <a:endParaRPr lang="de-CH" dirty="0"/>
          </a:p>
        </p:txBody>
      </p:sp>
      <p:sp>
        <p:nvSpPr>
          <p:cNvPr id="21" name="文本框 6">
            <a:extLst>
              <a:ext uri="{FF2B5EF4-FFF2-40B4-BE49-F238E27FC236}">
                <a16:creationId xmlns:a16="http://schemas.microsoft.com/office/drawing/2014/main" id="{EED4CA69-9AF3-4522-5EE2-B5B67A024CC2}"/>
              </a:ext>
            </a:extLst>
          </p:cNvPr>
          <p:cNvSpPr txBox="1"/>
          <p:nvPr/>
        </p:nvSpPr>
        <p:spPr>
          <a:xfrm>
            <a:off x="538052" y="417604"/>
            <a:ext cx="9707530" cy="892552"/>
          </a:xfrm>
          <a:prstGeom prst="rect">
            <a:avLst/>
          </a:prstGeom>
          <a:noFill/>
        </p:spPr>
        <p:txBody>
          <a:bodyPr wrap="square" rtlCol="0">
            <a:spAutoFit/>
          </a:bodyPr>
          <a:lstStyle/>
          <a:p>
            <a:r>
              <a:rPr lang="en-US" altLang="zh-CN" sz="3200" b="1" dirty="0">
                <a:solidFill>
                  <a:schemeClr val="bg1"/>
                </a:solidFill>
                <a:latin typeface="Avenir Next LT Pro Demi" panose="020B0704020202020204" pitchFamily="34" charset="0"/>
                <a:cs typeface="Calibri" panose="020F0502020204030204" pitchFamily="34" charset="0"/>
              </a:rPr>
              <a:t>VENUS</a:t>
            </a:r>
          </a:p>
          <a:p>
            <a:r>
              <a:rPr lang="en-US" altLang="zh-CN" sz="2000" b="1" dirty="0">
                <a:solidFill>
                  <a:schemeClr val="accent1">
                    <a:lumMod val="40000"/>
                    <a:lumOff val="60000"/>
                  </a:schemeClr>
                </a:solidFill>
                <a:latin typeface="Avenir Next LT Pro Demi" panose="020B0704020202020204" pitchFamily="34" charset="0"/>
                <a:cs typeface="Calibri" panose="020F0502020204030204" pitchFamily="34" charset="0"/>
              </a:rPr>
              <a:t>Visualization for two-qubit state</a:t>
            </a:r>
          </a:p>
        </p:txBody>
      </p:sp>
      <p:sp>
        <p:nvSpPr>
          <p:cNvPr id="6" name="TextBox 5">
            <a:extLst>
              <a:ext uri="{FF2B5EF4-FFF2-40B4-BE49-F238E27FC236}">
                <a16:creationId xmlns:a16="http://schemas.microsoft.com/office/drawing/2014/main" id="{05E4B46E-A6AB-AD78-C564-DFB733EC0271}"/>
              </a:ext>
            </a:extLst>
          </p:cNvPr>
          <p:cNvSpPr txBox="1"/>
          <p:nvPr/>
        </p:nvSpPr>
        <p:spPr>
          <a:xfrm>
            <a:off x="3800276" y="4655041"/>
            <a:ext cx="3504672" cy="523220"/>
          </a:xfrm>
          <a:prstGeom prst="rect">
            <a:avLst/>
          </a:prstGeom>
          <a:noFill/>
        </p:spPr>
        <p:txBody>
          <a:bodyPr wrap="square" rtlCol="0">
            <a:spAutoFit/>
          </a:bodyPr>
          <a:lstStyle/>
          <a:p>
            <a:pPr algn="ctr"/>
            <a:r>
              <a:rPr lang="en-US" altLang="zh-CN" sz="2800" dirty="0">
                <a:solidFill>
                  <a:srgbClr val="248ACA"/>
                </a:solidFill>
                <a:latin typeface="Avenir Next LT Pro Demi" panose="020B0704020202020204" pitchFamily="34" charset="0"/>
                <a:ea typeface="Roboto" panose="02000000000000000000" pitchFamily="2" charset="0"/>
                <a:cs typeface="Roboto" panose="02000000000000000000" pitchFamily="2" charset="0"/>
              </a:rPr>
              <a:t>Two-qubit state</a:t>
            </a:r>
          </a:p>
        </p:txBody>
      </p:sp>
      <p:grpSp>
        <p:nvGrpSpPr>
          <p:cNvPr id="22" name="Group 21">
            <a:extLst>
              <a:ext uri="{FF2B5EF4-FFF2-40B4-BE49-F238E27FC236}">
                <a16:creationId xmlns:a16="http://schemas.microsoft.com/office/drawing/2014/main" id="{F9E566A1-3A63-97D4-FA6C-B7CCB82896C8}"/>
              </a:ext>
            </a:extLst>
          </p:cNvPr>
          <p:cNvGrpSpPr/>
          <p:nvPr/>
        </p:nvGrpSpPr>
        <p:grpSpPr>
          <a:xfrm flipH="1">
            <a:off x="4825655" y="6187287"/>
            <a:ext cx="2153860" cy="459662"/>
            <a:chOff x="4825655" y="6171173"/>
            <a:chExt cx="2153860" cy="459662"/>
          </a:xfrm>
        </p:grpSpPr>
        <p:sp>
          <p:nvSpPr>
            <p:cNvPr id="27" name="Rectangle 26">
              <a:extLst>
                <a:ext uri="{FF2B5EF4-FFF2-40B4-BE49-F238E27FC236}">
                  <a16:creationId xmlns:a16="http://schemas.microsoft.com/office/drawing/2014/main" id="{DA664607-7D1F-2713-F6E1-6F555EE6712E}"/>
                </a:ext>
              </a:extLst>
            </p:cNvPr>
            <p:cNvSpPr/>
            <p:nvPr/>
          </p:nvSpPr>
          <p:spPr>
            <a:xfrm rot="10800000" flipH="1">
              <a:off x="5151381" y="6360634"/>
              <a:ext cx="1689581" cy="981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Oval 27">
              <a:extLst>
                <a:ext uri="{FF2B5EF4-FFF2-40B4-BE49-F238E27FC236}">
                  <a16:creationId xmlns:a16="http://schemas.microsoft.com/office/drawing/2014/main" id="{68ABF7DE-D506-D7BC-C6C0-F2324A20214E}"/>
                </a:ext>
              </a:extLst>
            </p:cNvPr>
            <p:cNvSpPr/>
            <p:nvPr/>
          </p:nvSpPr>
          <p:spPr>
            <a:xfrm rot="10800000" flipH="1">
              <a:off x="6642267" y="6245389"/>
              <a:ext cx="337248" cy="33724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Oval 28">
              <a:extLst>
                <a:ext uri="{FF2B5EF4-FFF2-40B4-BE49-F238E27FC236}">
                  <a16:creationId xmlns:a16="http://schemas.microsoft.com/office/drawing/2014/main" id="{7DB979D1-DA32-A7EA-F51C-3D5603E00727}"/>
                </a:ext>
              </a:extLst>
            </p:cNvPr>
            <p:cNvSpPr/>
            <p:nvPr/>
          </p:nvSpPr>
          <p:spPr>
            <a:xfrm rot="10800000" flipH="1">
              <a:off x="6735304" y="6341372"/>
              <a:ext cx="151172" cy="151172"/>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Oval 29">
              <a:extLst>
                <a:ext uri="{FF2B5EF4-FFF2-40B4-BE49-F238E27FC236}">
                  <a16:creationId xmlns:a16="http://schemas.microsoft.com/office/drawing/2014/main" id="{A2EDE597-5F4E-21BD-AFD7-F605BCB09554}"/>
                </a:ext>
              </a:extLst>
            </p:cNvPr>
            <p:cNvSpPr/>
            <p:nvPr/>
          </p:nvSpPr>
          <p:spPr>
            <a:xfrm rot="10800000" flipH="1">
              <a:off x="4825655" y="6171173"/>
              <a:ext cx="459662" cy="459662"/>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Oval 30">
              <a:extLst>
                <a:ext uri="{FF2B5EF4-FFF2-40B4-BE49-F238E27FC236}">
                  <a16:creationId xmlns:a16="http://schemas.microsoft.com/office/drawing/2014/main" id="{DD0C67AD-C4FB-C5A9-C06A-0CE81B884E86}"/>
                </a:ext>
              </a:extLst>
            </p:cNvPr>
            <p:cNvSpPr/>
            <p:nvPr/>
          </p:nvSpPr>
          <p:spPr>
            <a:xfrm rot="10800000" flipH="1">
              <a:off x="4952464" y="6300928"/>
              <a:ext cx="206044" cy="20604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2" name="TextBox 31">
            <a:extLst>
              <a:ext uri="{FF2B5EF4-FFF2-40B4-BE49-F238E27FC236}">
                <a16:creationId xmlns:a16="http://schemas.microsoft.com/office/drawing/2014/main" id="{7064C048-20BA-3D81-225A-5EBF97038F40}"/>
              </a:ext>
            </a:extLst>
          </p:cNvPr>
          <p:cNvSpPr txBox="1"/>
          <p:nvPr/>
        </p:nvSpPr>
        <p:spPr>
          <a:xfrm>
            <a:off x="4162290" y="6608036"/>
            <a:ext cx="1786390" cy="276999"/>
          </a:xfrm>
          <a:prstGeom prst="rect">
            <a:avLst/>
          </a:prstGeom>
          <a:noFill/>
        </p:spPr>
        <p:txBody>
          <a:bodyPr wrap="square" rtlCol="0">
            <a:spAutoFit/>
          </a:bodyPr>
          <a:lstStyle/>
          <a:p>
            <a:pPr algn="ctr"/>
            <a:r>
              <a:rPr lang="en-US" altLang="zh-CN" sz="1200" dirty="0">
                <a:solidFill>
                  <a:schemeClr val="bg2">
                    <a:lumMod val="90000"/>
                  </a:schemeClr>
                </a:solidFill>
                <a:latin typeface="Arial" panose="020B0604020202020204" pitchFamily="34" charset="0"/>
                <a:cs typeface="Arial" panose="020B0604020202020204" pitchFamily="34" charset="0"/>
              </a:rPr>
              <a:t>Quantum superposition</a:t>
            </a:r>
            <a:endParaRPr lang="zh-CN" altLang="en-US" sz="1200" dirty="0">
              <a:solidFill>
                <a:schemeClr val="bg2">
                  <a:lumMod val="90000"/>
                </a:schemeClr>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40768A00-BCD9-A00A-4D65-A0022658F935}"/>
              </a:ext>
            </a:extLst>
          </p:cNvPr>
          <p:cNvSpPr txBox="1"/>
          <p:nvPr/>
        </p:nvSpPr>
        <p:spPr>
          <a:xfrm>
            <a:off x="5846328" y="6608036"/>
            <a:ext cx="1786390" cy="276999"/>
          </a:xfrm>
          <a:prstGeom prst="rect">
            <a:avLst/>
          </a:prstGeom>
          <a:noFill/>
        </p:spPr>
        <p:txBody>
          <a:bodyPr wrap="square" rtlCol="0">
            <a:spAutoFit/>
          </a:bodyPr>
          <a:lstStyle/>
          <a:p>
            <a:pPr algn="ctr"/>
            <a:r>
              <a:rPr lang="en-US" altLang="zh-CN" sz="1200" dirty="0">
                <a:solidFill>
                  <a:schemeClr val="accent1"/>
                </a:solidFill>
                <a:latin typeface="Arial" panose="020B0604020202020204" pitchFamily="34" charset="0"/>
                <a:cs typeface="Arial" panose="020B0604020202020204" pitchFamily="34" charset="0"/>
              </a:rPr>
              <a:t>Quantum entanglement</a:t>
            </a:r>
            <a:endParaRPr lang="zh-CN" altLang="en-US" sz="1200" dirty="0">
              <a:solidFill>
                <a:schemeClr val="accent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F24C8A58-0336-74C8-EA04-FBD6421A4D5E}"/>
              </a:ext>
            </a:extLst>
          </p:cNvPr>
          <p:cNvPicPr>
            <a:picLocks noChangeAspect="1"/>
          </p:cNvPicPr>
          <p:nvPr/>
        </p:nvPicPr>
        <p:blipFill>
          <a:blip r:embed="rId3"/>
          <a:stretch>
            <a:fillRect/>
          </a:stretch>
        </p:blipFill>
        <p:spPr>
          <a:xfrm>
            <a:off x="3773493" y="5317415"/>
            <a:ext cx="4071010" cy="361409"/>
          </a:xfrm>
          <a:prstGeom prst="rect">
            <a:avLst/>
          </a:prstGeom>
        </p:spPr>
      </p:pic>
      <p:sp>
        <p:nvSpPr>
          <p:cNvPr id="11" name="Partial Circle 10">
            <a:extLst>
              <a:ext uri="{FF2B5EF4-FFF2-40B4-BE49-F238E27FC236}">
                <a16:creationId xmlns:a16="http://schemas.microsoft.com/office/drawing/2014/main" id="{08278FBA-1FE3-4F2B-9F7F-861CD0FEFAF2}"/>
              </a:ext>
            </a:extLst>
          </p:cNvPr>
          <p:cNvSpPr/>
          <p:nvPr/>
        </p:nvSpPr>
        <p:spPr>
          <a:xfrm rot="6933190">
            <a:off x="3816600" y="3329080"/>
            <a:ext cx="1160618" cy="1160618"/>
          </a:xfrm>
          <a:prstGeom prst="pie">
            <a:avLst>
              <a:gd name="adj1" fmla="val 0"/>
              <a:gd name="adj2" fmla="val 10785795"/>
            </a:avLst>
          </a:prstGeom>
          <a:solidFill>
            <a:srgbClr val="B5EA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2" name="Partial Circle 11">
            <a:extLst>
              <a:ext uri="{FF2B5EF4-FFF2-40B4-BE49-F238E27FC236}">
                <a16:creationId xmlns:a16="http://schemas.microsoft.com/office/drawing/2014/main" id="{BAACE801-9925-E573-0C2B-94491A6690C5}"/>
              </a:ext>
            </a:extLst>
          </p:cNvPr>
          <p:cNvSpPr/>
          <p:nvPr/>
        </p:nvSpPr>
        <p:spPr>
          <a:xfrm rot="12259855">
            <a:off x="4546091" y="2679353"/>
            <a:ext cx="2433324" cy="2469478"/>
          </a:xfrm>
          <a:prstGeom prst="pie">
            <a:avLst>
              <a:gd name="adj1" fmla="val 0"/>
              <a:gd name="adj2" fmla="val 10785795"/>
            </a:avLst>
          </a:prstGeom>
          <a:solidFill>
            <a:srgbClr val="FFCC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Freeform: Shape 7">
            <a:extLst>
              <a:ext uri="{FF2B5EF4-FFF2-40B4-BE49-F238E27FC236}">
                <a16:creationId xmlns:a16="http://schemas.microsoft.com/office/drawing/2014/main" id="{6DF4E738-A274-92A6-5A2C-C86FFCFB7DBC}"/>
              </a:ext>
            </a:extLst>
          </p:cNvPr>
          <p:cNvSpPr/>
          <p:nvPr/>
        </p:nvSpPr>
        <p:spPr>
          <a:xfrm>
            <a:off x="4147042" y="3404291"/>
            <a:ext cx="2743200" cy="1040130"/>
          </a:xfrm>
          <a:custGeom>
            <a:avLst/>
            <a:gdLst>
              <a:gd name="connsiteX0" fmla="*/ 0 w 2743200"/>
              <a:gd name="connsiteY0" fmla="*/ 1040130 h 1040130"/>
              <a:gd name="connsiteX1" fmla="*/ 2743200 w 2743200"/>
              <a:gd name="connsiteY1" fmla="*/ 1017270 h 1040130"/>
              <a:gd name="connsiteX2" fmla="*/ 491490 w 2743200"/>
              <a:gd name="connsiteY2" fmla="*/ 0 h 1040130"/>
              <a:gd name="connsiteX3" fmla="*/ 0 w 2743200"/>
              <a:gd name="connsiteY3" fmla="*/ 1040130 h 1040130"/>
            </a:gdLst>
            <a:ahLst/>
            <a:cxnLst>
              <a:cxn ang="0">
                <a:pos x="connsiteX0" y="connsiteY0"/>
              </a:cxn>
              <a:cxn ang="0">
                <a:pos x="connsiteX1" y="connsiteY1"/>
              </a:cxn>
              <a:cxn ang="0">
                <a:pos x="connsiteX2" y="connsiteY2"/>
              </a:cxn>
              <a:cxn ang="0">
                <a:pos x="connsiteX3" y="connsiteY3"/>
              </a:cxn>
            </a:cxnLst>
            <a:rect l="l" t="t" r="r" b="b"/>
            <a:pathLst>
              <a:path w="2743200" h="1040130">
                <a:moveTo>
                  <a:pt x="0" y="1040130"/>
                </a:moveTo>
                <a:lnTo>
                  <a:pt x="2743200" y="1017270"/>
                </a:lnTo>
                <a:lnTo>
                  <a:pt x="491490" y="0"/>
                </a:lnTo>
                <a:lnTo>
                  <a:pt x="0" y="104013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Freeform: Shape 9">
            <a:extLst>
              <a:ext uri="{FF2B5EF4-FFF2-40B4-BE49-F238E27FC236}">
                <a16:creationId xmlns:a16="http://schemas.microsoft.com/office/drawing/2014/main" id="{9F36CC88-A3F7-8C6C-CCF9-A071FDF27E7E}"/>
              </a:ext>
            </a:extLst>
          </p:cNvPr>
          <p:cNvSpPr/>
          <p:nvPr/>
        </p:nvSpPr>
        <p:spPr>
          <a:xfrm>
            <a:off x="3830812" y="2676581"/>
            <a:ext cx="3048000" cy="1737360"/>
          </a:xfrm>
          <a:custGeom>
            <a:avLst/>
            <a:gdLst>
              <a:gd name="connsiteX0" fmla="*/ 342900 w 3048000"/>
              <a:gd name="connsiteY0" fmla="*/ 1737360 h 1737360"/>
              <a:gd name="connsiteX1" fmla="*/ 0 w 3048000"/>
              <a:gd name="connsiteY1" fmla="*/ 1188720 h 1737360"/>
              <a:gd name="connsiteX2" fmla="*/ 784860 w 3048000"/>
              <a:gd name="connsiteY2" fmla="*/ 731520 h 1737360"/>
              <a:gd name="connsiteX3" fmla="*/ 2000250 w 3048000"/>
              <a:gd name="connsiteY3" fmla="*/ 0 h 1737360"/>
              <a:gd name="connsiteX4" fmla="*/ 3048000 w 3048000"/>
              <a:gd name="connsiteY4" fmla="*/ 1733550 h 1737360"/>
              <a:gd name="connsiteX5" fmla="*/ 800100 w 3048000"/>
              <a:gd name="connsiteY5" fmla="*/ 739140 h 1737360"/>
              <a:gd name="connsiteX6" fmla="*/ 342900 w 3048000"/>
              <a:gd name="connsiteY6" fmla="*/ 1737360 h 17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8000" h="1737360">
                <a:moveTo>
                  <a:pt x="342900" y="1737360"/>
                </a:moveTo>
                <a:lnTo>
                  <a:pt x="0" y="1188720"/>
                </a:lnTo>
                <a:lnTo>
                  <a:pt x="784860" y="731520"/>
                </a:lnTo>
                <a:lnTo>
                  <a:pt x="2000250" y="0"/>
                </a:lnTo>
                <a:lnTo>
                  <a:pt x="3048000" y="1733550"/>
                </a:lnTo>
                <a:lnTo>
                  <a:pt x="800100" y="739140"/>
                </a:lnTo>
                <a:lnTo>
                  <a:pt x="342900" y="173736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Picture 16">
            <a:extLst>
              <a:ext uri="{FF2B5EF4-FFF2-40B4-BE49-F238E27FC236}">
                <a16:creationId xmlns:a16="http://schemas.microsoft.com/office/drawing/2014/main" id="{9E440A85-3B42-2F40-55ED-C7E9D5715764}"/>
              </a:ext>
            </a:extLst>
          </p:cNvPr>
          <p:cNvPicPr>
            <a:picLocks noChangeAspect="1"/>
          </p:cNvPicPr>
          <p:nvPr/>
        </p:nvPicPr>
        <p:blipFill rotWithShape="1">
          <a:blip r:embed="rId4"/>
          <a:srcRect l="51102" b="12422"/>
          <a:stretch/>
        </p:blipFill>
        <p:spPr>
          <a:xfrm>
            <a:off x="3582777" y="2173842"/>
            <a:ext cx="3939671" cy="2328454"/>
          </a:xfrm>
          <a:prstGeom prst="rect">
            <a:avLst/>
          </a:prstGeom>
        </p:spPr>
      </p:pic>
    </p:spTree>
    <p:extLst>
      <p:ext uri="{BB962C8B-B14F-4D97-AF65-F5344CB8AC3E}">
        <p14:creationId xmlns:p14="http://schemas.microsoft.com/office/powerpoint/2010/main" val="3532710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86F43AA9-BAD7-46FA-B2F4-C528A8411352}" type="slidenum">
              <a:rPr lang="de-CH" smtClean="0"/>
              <a:pPr/>
              <a:t>16</a:t>
            </a:fld>
            <a:endParaRPr lang="de-CH" dirty="0"/>
          </a:p>
        </p:txBody>
      </p:sp>
      <p:sp>
        <p:nvSpPr>
          <p:cNvPr id="5" name="文本框 6">
            <a:extLst>
              <a:ext uri="{FF2B5EF4-FFF2-40B4-BE49-F238E27FC236}">
                <a16:creationId xmlns:a16="http://schemas.microsoft.com/office/drawing/2014/main" id="{614D9FF3-9CB4-30AA-E9B9-6C9F1B8835BB}"/>
              </a:ext>
            </a:extLst>
          </p:cNvPr>
          <p:cNvSpPr txBox="1"/>
          <p:nvPr/>
        </p:nvSpPr>
        <p:spPr>
          <a:xfrm>
            <a:off x="538052" y="417604"/>
            <a:ext cx="9707530" cy="892552"/>
          </a:xfrm>
          <a:prstGeom prst="rect">
            <a:avLst/>
          </a:prstGeom>
          <a:noFill/>
        </p:spPr>
        <p:txBody>
          <a:bodyPr wrap="square" rtlCol="0">
            <a:spAutoFit/>
          </a:bodyPr>
          <a:lstStyle/>
          <a:p>
            <a:r>
              <a:rPr lang="en-US" altLang="zh-CN" sz="3200" b="1" dirty="0">
                <a:solidFill>
                  <a:schemeClr val="bg1"/>
                </a:solidFill>
                <a:latin typeface="Avenir Next LT Pro Demi" panose="020B0704020202020204" pitchFamily="34" charset="0"/>
                <a:cs typeface="Calibri" panose="020F0502020204030204" pitchFamily="34" charset="0"/>
              </a:rPr>
              <a:t>Evaluation</a:t>
            </a:r>
          </a:p>
          <a:p>
            <a:r>
              <a:rPr lang="en-US" altLang="zh-CN" sz="2000" b="1" dirty="0">
                <a:solidFill>
                  <a:schemeClr val="accent1">
                    <a:lumMod val="40000"/>
                    <a:lumOff val="60000"/>
                  </a:schemeClr>
                </a:solidFill>
                <a:latin typeface="Avenir Next LT Pro Demi" panose="020B0704020202020204" pitchFamily="34" charset="0"/>
                <a:cs typeface="Calibri" panose="020F0502020204030204" pitchFamily="34" charset="0"/>
              </a:rPr>
              <a:t>Demo showcase</a:t>
            </a:r>
          </a:p>
        </p:txBody>
      </p:sp>
      <p:grpSp>
        <p:nvGrpSpPr>
          <p:cNvPr id="14" name="Group 13">
            <a:extLst>
              <a:ext uri="{FF2B5EF4-FFF2-40B4-BE49-F238E27FC236}">
                <a16:creationId xmlns:a16="http://schemas.microsoft.com/office/drawing/2014/main" id="{EE876D7D-5780-91D6-88C9-58354DBEF705}"/>
              </a:ext>
            </a:extLst>
          </p:cNvPr>
          <p:cNvGrpSpPr/>
          <p:nvPr/>
        </p:nvGrpSpPr>
        <p:grpSpPr>
          <a:xfrm>
            <a:off x="3177165" y="1603263"/>
            <a:ext cx="7602990" cy="4987644"/>
            <a:chOff x="5075628" y="1370516"/>
            <a:chExt cx="7085507" cy="4724400"/>
          </a:xfrm>
        </p:grpSpPr>
        <p:pic>
          <p:nvPicPr>
            <p:cNvPr id="6146" name="Picture 2" descr="Did it Work? 5 Tools for Evaluating the Success of Your Project">
              <a:extLst>
                <a:ext uri="{FF2B5EF4-FFF2-40B4-BE49-F238E27FC236}">
                  <a16:creationId xmlns:a16="http://schemas.microsoft.com/office/drawing/2014/main" id="{4EEB04F8-0ED9-D80D-4FC2-81445410BCD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5628" y="1370516"/>
              <a:ext cx="7085507" cy="4724400"/>
            </a:xfrm>
            <a:prstGeom prst="rect">
              <a:avLst/>
            </a:prstGeom>
            <a:noFill/>
            <a:extLst>
              <a:ext uri="{909E8E84-426E-40DD-AFC4-6F175D3DCCD1}">
                <a14:hiddenFill xmlns:a14="http://schemas.microsoft.com/office/drawing/2010/main">
                  <a:solidFill>
                    <a:srgbClr val="FFFFFF"/>
                  </a:solidFill>
                </a14:hiddenFill>
              </a:ext>
            </a:extLst>
          </p:spPr>
        </p:pic>
        <p:sp>
          <p:nvSpPr>
            <p:cNvPr id="12" name="Freeform: Shape 11">
              <a:extLst>
                <a:ext uri="{FF2B5EF4-FFF2-40B4-BE49-F238E27FC236}">
                  <a16:creationId xmlns:a16="http://schemas.microsoft.com/office/drawing/2014/main" id="{008EE148-E4D0-FECB-6D6A-35E07B7B50C3}"/>
                </a:ext>
              </a:extLst>
            </p:cNvPr>
            <p:cNvSpPr/>
            <p:nvPr/>
          </p:nvSpPr>
          <p:spPr>
            <a:xfrm>
              <a:off x="7726218" y="2733964"/>
              <a:ext cx="1829212" cy="1325418"/>
            </a:xfrm>
            <a:custGeom>
              <a:avLst/>
              <a:gdLst>
                <a:gd name="connsiteX0" fmla="*/ 124691 w 1829212"/>
                <a:gd name="connsiteY0" fmla="*/ 138545 h 1325418"/>
                <a:gd name="connsiteX1" fmla="*/ 124691 w 1829212"/>
                <a:gd name="connsiteY1" fmla="*/ 138545 h 1325418"/>
                <a:gd name="connsiteX2" fmla="*/ 434109 w 1829212"/>
                <a:gd name="connsiteY2" fmla="*/ 129309 h 1325418"/>
                <a:gd name="connsiteX3" fmla="*/ 757382 w 1829212"/>
                <a:gd name="connsiteY3" fmla="*/ 78509 h 1325418"/>
                <a:gd name="connsiteX4" fmla="*/ 863600 w 1829212"/>
                <a:gd name="connsiteY4" fmla="*/ 64654 h 1325418"/>
                <a:gd name="connsiteX5" fmla="*/ 872837 w 1829212"/>
                <a:gd name="connsiteY5" fmla="*/ 50800 h 1325418"/>
                <a:gd name="connsiteX6" fmla="*/ 905164 w 1829212"/>
                <a:gd name="connsiteY6" fmla="*/ 36945 h 1325418"/>
                <a:gd name="connsiteX7" fmla="*/ 919018 w 1829212"/>
                <a:gd name="connsiteY7" fmla="*/ 23091 h 1325418"/>
                <a:gd name="connsiteX8" fmla="*/ 942109 w 1829212"/>
                <a:gd name="connsiteY8" fmla="*/ 13854 h 1325418"/>
                <a:gd name="connsiteX9" fmla="*/ 974437 w 1829212"/>
                <a:gd name="connsiteY9" fmla="*/ 4618 h 1325418"/>
                <a:gd name="connsiteX10" fmla="*/ 988291 w 1829212"/>
                <a:gd name="connsiteY10" fmla="*/ 0 h 1325418"/>
                <a:gd name="connsiteX11" fmla="*/ 1117600 w 1829212"/>
                <a:gd name="connsiteY11" fmla="*/ 18472 h 1325418"/>
                <a:gd name="connsiteX12" fmla="*/ 1168400 w 1829212"/>
                <a:gd name="connsiteY12" fmla="*/ 64654 h 1325418"/>
                <a:gd name="connsiteX13" fmla="*/ 1196109 w 1829212"/>
                <a:gd name="connsiteY13" fmla="*/ 92363 h 1325418"/>
                <a:gd name="connsiteX14" fmla="*/ 1233055 w 1829212"/>
                <a:gd name="connsiteY14" fmla="*/ 124691 h 1325418"/>
                <a:gd name="connsiteX15" fmla="*/ 1251527 w 1829212"/>
                <a:gd name="connsiteY15" fmla="*/ 133927 h 1325418"/>
                <a:gd name="connsiteX16" fmla="*/ 1311564 w 1829212"/>
                <a:gd name="connsiteY16" fmla="*/ 138545 h 1325418"/>
                <a:gd name="connsiteX17" fmla="*/ 1519382 w 1829212"/>
                <a:gd name="connsiteY17" fmla="*/ 133927 h 1325418"/>
                <a:gd name="connsiteX18" fmla="*/ 1570182 w 1829212"/>
                <a:gd name="connsiteY18" fmla="*/ 124691 h 1325418"/>
                <a:gd name="connsiteX19" fmla="*/ 1690255 w 1829212"/>
                <a:gd name="connsiteY19" fmla="*/ 129309 h 1325418"/>
                <a:gd name="connsiteX20" fmla="*/ 1708727 w 1829212"/>
                <a:gd name="connsiteY20" fmla="*/ 133927 h 1325418"/>
                <a:gd name="connsiteX21" fmla="*/ 1773382 w 1829212"/>
                <a:gd name="connsiteY21" fmla="*/ 212436 h 1325418"/>
                <a:gd name="connsiteX22" fmla="*/ 1805709 w 1829212"/>
                <a:gd name="connsiteY22" fmla="*/ 383309 h 1325418"/>
                <a:gd name="connsiteX23" fmla="*/ 1810327 w 1829212"/>
                <a:gd name="connsiteY23" fmla="*/ 471054 h 1325418"/>
                <a:gd name="connsiteX24" fmla="*/ 1828800 w 1829212"/>
                <a:gd name="connsiteY24" fmla="*/ 674254 h 1325418"/>
                <a:gd name="connsiteX25" fmla="*/ 1824182 w 1829212"/>
                <a:gd name="connsiteY25" fmla="*/ 798945 h 1325418"/>
                <a:gd name="connsiteX26" fmla="*/ 1819564 w 1829212"/>
                <a:gd name="connsiteY26" fmla="*/ 858981 h 1325418"/>
                <a:gd name="connsiteX27" fmla="*/ 1810327 w 1829212"/>
                <a:gd name="connsiteY27" fmla="*/ 1099127 h 1325418"/>
                <a:gd name="connsiteX28" fmla="*/ 1805709 w 1829212"/>
                <a:gd name="connsiteY28" fmla="*/ 1122218 h 1325418"/>
                <a:gd name="connsiteX29" fmla="*/ 1745673 w 1829212"/>
                <a:gd name="connsiteY29" fmla="*/ 1200727 h 1325418"/>
                <a:gd name="connsiteX30" fmla="*/ 1681018 w 1829212"/>
                <a:gd name="connsiteY30" fmla="*/ 1260763 h 1325418"/>
                <a:gd name="connsiteX31" fmla="*/ 1653309 w 1829212"/>
                <a:gd name="connsiteY31" fmla="*/ 1274618 h 1325418"/>
                <a:gd name="connsiteX32" fmla="*/ 1556327 w 1829212"/>
                <a:gd name="connsiteY32" fmla="*/ 1288472 h 1325418"/>
                <a:gd name="connsiteX33" fmla="*/ 1468582 w 1829212"/>
                <a:gd name="connsiteY33" fmla="*/ 1293091 h 1325418"/>
                <a:gd name="connsiteX34" fmla="*/ 942109 w 1829212"/>
                <a:gd name="connsiteY34" fmla="*/ 1297709 h 1325418"/>
                <a:gd name="connsiteX35" fmla="*/ 872837 w 1829212"/>
                <a:gd name="connsiteY35" fmla="*/ 1306945 h 1325418"/>
                <a:gd name="connsiteX36" fmla="*/ 817418 w 1829212"/>
                <a:gd name="connsiteY36" fmla="*/ 1316181 h 1325418"/>
                <a:gd name="connsiteX37" fmla="*/ 697346 w 1829212"/>
                <a:gd name="connsiteY37" fmla="*/ 1325418 h 1325418"/>
                <a:gd name="connsiteX38" fmla="*/ 568037 w 1829212"/>
                <a:gd name="connsiteY38" fmla="*/ 1320800 h 1325418"/>
                <a:gd name="connsiteX39" fmla="*/ 429491 w 1829212"/>
                <a:gd name="connsiteY39" fmla="*/ 1302327 h 1325418"/>
                <a:gd name="connsiteX40" fmla="*/ 346364 w 1829212"/>
                <a:gd name="connsiteY40" fmla="*/ 1293091 h 1325418"/>
                <a:gd name="connsiteX41" fmla="*/ 286327 w 1829212"/>
                <a:gd name="connsiteY41" fmla="*/ 1279236 h 1325418"/>
                <a:gd name="connsiteX42" fmla="*/ 221673 w 1829212"/>
                <a:gd name="connsiteY42" fmla="*/ 1270000 h 1325418"/>
                <a:gd name="connsiteX43" fmla="*/ 166255 w 1829212"/>
                <a:gd name="connsiteY43" fmla="*/ 1251527 h 1325418"/>
                <a:gd name="connsiteX44" fmla="*/ 83127 w 1829212"/>
                <a:gd name="connsiteY44" fmla="*/ 1205345 h 1325418"/>
                <a:gd name="connsiteX45" fmla="*/ 64655 w 1829212"/>
                <a:gd name="connsiteY45" fmla="*/ 1186872 h 1325418"/>
                <a:gd name="connsiteX46" fmla="*/ 55418 w 1829212"/>
                <a:gd name="connsiteY46" fmla="*/ 1136072 h 1325418"/>
                <a:gd name="connsiteX47" fmla="*/ 50800 w 1829212"/>
                <a:gd name="connsiteY47" fmla="*/ 1099127 h 1325418"/>
                <a:gd name="connsiteX48" fmla="*/ 46182 w 1829212"/>
                <a:gd name="connsiteY48" fmla="*/ 979054 h 1325418"/>
                <a:gd name="connsiteX49" fmla="*/ 41564 w 1829212"/>
                <a:gd name="connsiteY49" fmla="*/ 965200 h 1325418"/>
                <a:gd name="connsiteX50" fmla="*/ 27709 w 1829212"/>
                <a:gd name="connsiteY50" fmla="*/ 923636 h 1325418"/>
                <a:gd name="connsiteX51" fmla="*/ 18473 w 1829212"/>
                <a:gd name="connsiteY51" fmla="*/ 780472 h 1325418"/>
                <a:gd name="connsiteX52" fmla="*/ 9237 w 1829212"/>
                <a:gd name="connsiteY52" fmla="*/ 762000 h 1325418"/>
                <a:gd name="connsiteX53" fmla="*/ 0 w 1829212"/>
                <a:gd name="connsiteY53" fmla="*/ 729672 h 1325418"/>
                <a:gd name="connsiteX54" fmla="*/ 4618 w 1829212"/>
                <a:gd name="connsiteY54" fmla="*/ 669636 h 1325418"/>
                <a:gd name="connsiteX55" fmla="*/ 13855 w 1829212"/>
                <a:gd name="connsiteY55" fmla="*/ 660400 h 1325418"/>
                <a:gd name="connsiteX56" fmla="*/ 23091 w 1829212"/>
                <a:gd name="connsiteY56" fmla="*/ 637309 h 1325418"/>
                <a:gd name="connsiteX57" fmla="*/ 36946 w 1829212"/>
                <a:gd name="connsiteY57" fmla="*/ 623454 h 1325418"/>
                <a:gd name="connsiteX58" fmla="*/ 55418 w 1829212"/>
                <a:gd name="connsiteY58" fmla="*/ 591127 h 1325418"/>
                <a:gd name="connsiteX59" fmla="*/ 64655 w 1829212"/>
                <a:gd name="connsiteY59" fmla="*/ 581891 h 1325418"/>
                <a:gd name="connsiteX60" fmla="*/ 78509 w 1829212"/>
                <a:gd name="connsiteY60" fmla="*/ 540327 h 1325418"/>
                <a:gd name="connsiteX61" fmla="*/ 87746 w 1829212"/>
                <a:gd name="connsiteY61" fmla="*/ 517236 h 1325418"/>
                <a:gd name="connsiteX62" fmla="*/ 92364 w 1829212"/>
                <a:gd name="connsiteY62" fmla="*/ 503381 h 1325418"/>
                <a:gd name="connsiteX63" fmla="*/ 87746 w 1829212"/>
                <a:gd name="connsiteY63" fmla="*/ 424872 h 1325418"/>
                <a:gd name="connsiteX64" fmla="*/ 78509 w 1829212"/>
                <a:gd name="connsiteY64" fmla="*/ 392545 h 1325418"/>
                <a:gd name="connsiteX65" fmla="*/ 73891 w 1829212"/>
                <a:gd name="connsiteY65" fmla="*/ 369454 h 1325418"/>
                <a:gd name="connsiteX66" fmla="*/ 78509 w 1829212"/>
                <a:gd name="connsiteY66" fmla="*/ 258618 h 1325418"/>
                <a:gd name="connsiteX67" fmla="*/ 92364 w 1829212"/>
                <a:gd name="connsiteY67" fmla="*/ 193963 h 1325418"/>
                <a:gd name="connsiteX68" fmla="*/ 101600 w 1829212"/>
                <a:gd name="connsiteY68" fmla="*/ 180109 h 1325418"/>
                <a:gd name="connsiteX69" fmla="*/ 106218 w 1829212"/>
                <a:gd name="connsiteY69" fmla="*/ 161636 h 1325418"/>
                <a:gd name="connsiteX70" fmla="*/ 124691 w 1829212"/>
                <a:gd name="connsiteY70" fmla="*/ 138545 h 1325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829212" h="1325418">
                  <a:moveTo>
                    <a:pt x="124691" y="138545"/>
                  </a:moveTo>
                  <a:lnTo>
                    <a:pt x="124691" y="138545"/>
                  </a:lnTo>
                  <a:cubicBezTo>
                    <a:pt x="227830" y="135466"/>
                    <a:pt x="331385" y="139056"/>
                    <a:pt x="434109" y="129309"/>
                  </a:cubicBezTo>
                  <a:cubicBezTo>
                    <a:pt x="542701" y="119005"/>
                    <a:pt x="649517" y="94747"/>
                    <a:pt x="757382" y="78509"/>
                  </a:cubicBezTo>
                  <a:cubicBezTo>
                    <a:pt x="792690" y="73194"/>
                    <a:pt x="828194" y="69272"/>
                    <a:pt x="863600" y="64654"/>
                  </a:cubicBezTo>
                  <a:cubicBezTo>
                    <a:pt x="866679" y="60036"/>
                    <a:pt x="868912" y="54725"/>
                    <a:pt x="872837" y="50800"/>
                  </a:cubicBezTo>
                  <a:cubicBezTo>
                    <a:pt x="883470" y="40167"/>
                    <a:pt x="891029" y="40478"/>
                    <a:pt x="905164" y="36945"/>
                  </a:cubicBezTo>
                  <a:cubicBezTo>
                    <a:pt x="909782" y="32327"/>
                    <a:pt x="913480" y="26552"/>
                    <a:pt x="919018" y="23091"/>
                  </a:cubicBezTo>
                  <a:cubicBezTo>
                    <a:pt x="926048" y="18697"/>
                    <a:pt x="934244" y="16476"/>
                    <a:pt x="942109" y="13854"/>
                  </a:cubicBezTo>
                  <a:cubicBezTo>
                    <a:pt x="952741" y="10310"/>
                    <a:pt x="963702" y="7838"/>
                    <a:pt x="974437" y="4618"/>
                  </a:cubicBezTo>
                  <a:cubicBezTo>
                    <a:pt x="979100" y="3219"/>
                    <a:pt x="983673" y="1539"/>
                    <a:pt x="988291" y="0"/>
                  </a:cubicBezTo>
                  <a:cubicBezTo>
                    <a:pt x="1014242" y="2359"/>
                    <a:pt x="1082064" y="704"/>
                    <a:pt x="1117600" y="18472"/>
                  </a:cubicBezTo>
                  <a:cubicBezTo>
                    <a:pt x="1132931" y="26138"/>
                    <a:pt x="1160987" y="57241"/>
                    <a:pt x="1168400" y="64654"/>
                  </a:cubicBezTo>
                  <a:lnTo>
                    <a:pt x="1196109" y="92363"/>
                  </a:lnTo>
                  <a:cubicBezTo>
                    <a:pt x="1210306" y="113658"/>
                    <a:pt x="1203123" y="106731"/>
                    <a:pt x="1233055" y="124691"/>
                  </a:cubicBezTo>
                  <a:cubicBezTo>
                    <a:pt x="1238958" y="128233"/>
                    <a:pt x="1244748" y="132731"/>
                    <a:pt x="1251527" y="133927"/>
                  </a:cubicBezTo>
                  <a:cubicBezTo>
                    <a:pt x="1271293" y="137415"/>
                    <a:pt x="1291552" y="137006"/>
                    <a:pt x="1311564" y="138545"/>
                  </a:cubicBezTo>
                  <a:cubicBezTo>
                    <a:pt x="1380837" y="137006"/>
                    <a:pt x="1450191" y="137633"/>
                    <a:pt x="1519382" y="133927"/>
                  </a:cubicBezTo>
                  <a:cubicBezTo>
                    <a:pt x="1536568" y="133006"/>
                    <a:pt x="1552977" y="125156"/>
                    <a:pt x="1570182" y="124691"/>
                  </a:cubicBezTo>
                  <a:cubicBezTo>
                    <a:pt x="1610221" y="123609"/>
                    <a:pt x="1650231" y="127770"/>
                    <a:pt x="1690255" y="129309"/>
                  </a:cubicBezTo>
                  <a:cubicBezTo>
                    <a:pt x="1696412" y="130848"/>
                    <a:pt x="1703527" y="130287"/>
                    <a:pt x="1708727" y="133927"/>
                  </a:cubicBezTo>
                  <a:cubicBezTo>
                    <a:pt x="1732349" y="150462"/>
                    <a:pt x="1759039" y="192714"/>
                    <a:pt x="1773382" y="212436"/>
                  </a:cubicBezTo>
                  <a:cubicBezTo>
                    <a:pt x="1803568" y="327143"/>
                    <a:pt x="1793133" y="270122"/>
                    <a:pt x="1805709" y="383309"/>
                  </a:cubicBezTo>
                  <a:cubicBezTo>
                    <a:pt x="1807248" y="412557"/>
                    <a:pt x="1808010" y="441857"/>
                    <a:pt x="1810327" y="471054"/>
                  </a:cubicBezTo>
                  <a:cubicBezTo>
                    <a:pt x="1815708" y="538853"/>
                    <a:pt x="1825929" y="606302"/>
                    <a:pt x="1828800" y="674254"/>
                  </a:cubicBezTo>
                  <a:cubicBezTo>
                    <a:pt x="1830556" y="715809"/>
                    <a:pt x="1826259" y="757405"/>
                    <a:pt x="1824182" y="798945"/>
                  </a:cubicBezTo>
                  <a:cubicBezTo>
                    <a:pt x="1823180" y="818991"/>
                    <a:pt x="1820489" y="838931"/>
                    <a:pt x="1819564" y="858981"/>
                  </a:cubicBezTo>
                  <a:cubicBezTo>
                    <a:pt x="1815871" y="939004"/>
                    <a:pt x="1814538" y="1019130"/>
                    <a:pt x="1810327" y="1099127"/>
                  </a:cubicBezTo>
                  <a:cubicBezTo>
                    <a:pt x="1809914" y="1106966"/>
                    <a:pt x="1809219" y="1115197"/>
                    <a:pt x="1805709" y="1122218"/>
                  </a:cubicBezTo>
                  <a:cubicBezTo>
                    <a:pt x="1792400" y="1148836"/>
                    <a:pt x="1765892" y="1179319"/>
                    <a:pt x="1745673" y="1200727"/>
                  </a:cubicBezTo>
                  <a:cubicBezTo>
                    <a:pt x="1733846" y="1213250"/>
                    <a:pt x="1702837" y="1247671"/>
                    <a:pt x="1681018" y="1260763"/>
                  </a:cubicBezTo>
                  <a:cubicBezTo>
                    <a:pt x="1672163" y="1266076"/>
                    <a:pt x="1663034" y="1271145"/>
                    <a:pt x="1653309" y="1274618"/>
                  </a:cubicBezTo>
                  <a:cubicBezTo>
                    <a:pt x="1619659" y="1286636"/>
                    <a:pt x="1593022" y="1286178"/>
                    <a:pt x="1556327" y="1288472"/>
                  </a:cubicBezTo>
                  <a:cubicBezTo>
                    <a:pt x="1527095" y="1290299"/>
                    <a:pt x="1497868" y="1292651"/>
                    <a:pt x="1468582" y="1293091"/>
                  </a:cubicBezTo>
                  <a:lnTo>
                    <a:pt x="942109" y="1297709"/>
                  </a:lnTo>
                  <a:lnTo>
                    <a:pt x="872837" y="1306945"/>
                  </a:lnTo>
                  <a:cubicBezTo>
                    <a:pt x="854311" y="1309689"/>
                    <a:pt x="836043" y="1314220"/>
                    <a:pt x="817418" y="1316181"/>
                  </a:cubicBezTo>
                  <a:cubicBezTo>
                    <a:pt x="777496" y="1320383"/>
                    <a:pt x="737370" y="1322339"/>
                    <a:pt x="697346" y="1325418"/>
                  </a:cubicBezTo>
                  <a:cubicBezTo>
                    <a:pt x="654243" y="1323879"/>
                    <a:pt x="611008" y="1324504"/>
                    <a:pt x="568037" y="1320800"/>
                  </a:cubicBezTo>
                  <a:cubicBezTo>
                    <a:pt x="521618" y="1316798"/>
                    <a:pt x="475722" y="1308106"/>
                    <a:pt x="429491" y="1302327"/>
                  </a:cubicBezTo>
                  <a:cubicBezTo>
                    <a:pt x="401827" y="1298869"/>
                    <a:pt x="374073" y="1296170"/>
                    <a:pt x="346364" y="1293091"/>
                  </a:cubicBezTo>
                  <a:cubicBezTo>
                    <a:pt x="326352" y="1288473"/>
                    <a:pt x="306522" y="1282976"/>
                    <a:pt x="286327" y="1279236"/>
                  </a:cubicBezTo>
                  <a:cubicBezTo>
                    <a:pt x="264921" y="1275272"/>
                    <a:pt x="242886" y="1274895"/>
                    <a:pt x="221673" y="1270000"/>
                  </a:cubicBezTo>
                  <a:cubicBezTo>
                    <a:pt x="202700" y="1265622"/>
                    <a:pt x="184388" y="1258623"/>
                    <a:pt x="166255" y="1251527"/>
                  </a:cubicBezTo>
                  <a:cubicBezTo>
                    <a:pt x="128940" y="1236925"/>
                    <a:pt x="112407" y="1229302"/>
                    <a:pt x="83127" y="1205345"/>
                  </a:cubicBezTo>
                  <a:cubicBezTo>
                    <a:pt x="76387" y="1199831"/>
                    <a:pt x="70812" y="1193030"/>
                    <a:pt x="64655" y="1186872"/>
                  </a:cubicBezTo>
                  <a:cubicBezTo>
                    <a:pt x="60680" y="1166996"/>
                    <a:pt x="58370" y="1156735"/>
                    <a:pt x="55418" y="1136072"/>
                  </a:cubicBezTo>
                  <a:cubicBezTo>
                    <a:pt x="53663" y="1123786"/>
                    <a:pt x="52339" y="1111442"/>
                    <a:pt x="50800" y="1099127"/>
                  </a:cubicBezTo>
                  <a:cubicBezTo>
                    <a:pt x="49261" y="1059103"/>
                    <a:pt x="48938" y="1019013"/>
                    <a:pt x="46182" y="979054"/>
                  </a:cubicBezTo>
                  <a:cubicBezTo>
                    <a:pt x="45847" y="974198"/>
                    <a:pt x="43273" y="969758"/>
                    <a:pt x="41564" y="965200"/>
                  </a:cubicBezTo>
                  <a:cubicBezTo>
                    <a:pt x="28520" y="930418"/>
                    <a:pt x="35447" y="954590"/>
                    <a:pt x="27709" y="923636"/>
                  </a:cubicBezTo>
                  <a:cubicBezTo>
                    <a:pt x="24630" y="875915"/>
                    <a:pt x="39859" y="823244"/>
                    <a:pt x="18473" y="780472"/>
                  </a:cubicBezTo>
                  <a:cubicBezTo>
                    <a:pt x="15394" y="774315"/>
                    <a:pt x="11949" y="768327"/>
                    <a:pt x="9237" y="762000"/>
                  </a:cubicBezTo>
                  <a:cubicBezTo>
                    <a:pt x="5259" y="752719"/>
                    <a:pt x="2345" y="739054"/>
                    <a:pt x="0" y="729672"/>
                  </a:cubicBezTo>
                  <a:cubicBezTo>
                    <a:pt x="1539" y="709660"/>
                    <a:pt x="682" y="689317"/>
                    <a:pt x="4618" y="669636"/>
                  </a:cubicBezTo>
                  <a:cubicBezTo>
                    <a:pt x="5472" y="665366"/>
                    <a:pt x="11695" y="664180"/>
                    <a:pt x="13855" y="660400"/>
                  </a:cubicBezTo>
                  <a:cubicBezTo>
                    <a:pt x="17968" y="653202"/>
                    <a:pt x="18697" y="644339"/>
                    <a:pt x="23091" y="637309"/>
                  </a:cubicBezTo>
                  <a:cubicBezTo>
                    <a:pt x="26553" y="631770"/>
                    <a:pt x="32765" y="628471"/>
                    <a:pt x="36946" y="623454"/>
                  </a:cubicBezTo>
                  <a:cubicBezTo>
                    <a:pt x="52695" y="604555"/>
                    <a:pt x="40358" y="613716"/>
                    <a:pt x="55418" y="591127"/>
                  </a:cubicBezTo>
                  <a:cubicBezTo>
                    <a:pt x="57833" y="587504"/>
                    <a:pt x="61576" y="584970"/>
                    <a:pt x="64655" y="581891"/>
                  </a:cubicBezTo>
                  <a:cubicBezTo>
                    <a:pt x="93574" y="509590"/>
                    <a:pt x="58615" y="600008"/>
                    <a:pt x="78509" y="540327"/>
                  </a:cubicBezTo>
                  <a:cubicBezTo>
                    <a:pt x="81131" y="532462"/>
                    <a:pt x="84835" y="524998"/>
                    <a:pt x="87746" y="517236"/>
                  </a:cubicBezTo>
                  <a:cubicBezTo>
                    <a:pt x="89455" y="512678"/>
                    <a:pt x="90825" y="507999"/>
                    <a:pt x="92364" y="503381"/>
                  </a:cubicBezTo>
                  <a:cubicBezTo>
                    <a:pt x="90825" y="477211"/>
                    <a:pt x="90232" y="450969"/>
                    <a:pt x="87746" y="424872"/>
                  </a:cubicBezTo>
                  <a:cubicBezTo>
                    <a:pt x="86418" y="410928"/>
                    <a:pt x="81704" y="405326"/>
                    <a:pt x="78509" y="392545"/>
                  </a:cubicBezTo>
                  <a:cubicBezTo>
                    <a:pt x="76605" y="384930"/>
                    <a:pt x="75430" y="377151"/>
                    <a:pt x="73891" y="369454"/>
                  </a:cubicBezTo>
                  <a:cubicBezTo>
                    <a:pt x="75430" y="332509"/>
                    <a:pt x="76203" y="295523"/>
                    <a:pt x="78509" y="258618"/>
                  </a:cubicBezTo>
                  <a:cubicBezTo>
                    <a:pt x="79385" y="244599"/>
                    <a:pt x="83085" y="207882"/>
                    <a:pt x="92364" y="193963"/>
                  </a:cubicBezTo>
                  <a:lnTo>
                    <a:pt x="101600" y="180109"/>
                  </a:lnTo>
                  <a:cubicBezTo>
                    <a:pt x="103139" y="173951"/>
                    <a:pt x="102697" y="166917"/>
                    <a:pt x="106218" y="161636"/>
                  </a:cubicBezTo>
                  <a:cubicBezTo>
                    <a:pt x="109297" y="157018"/>
                    <a:pt x="121612" y="142393"/>
                    <a:pt x="124691" y="138545"/>
                  </a:cubicBezTo>
                  <a:close/>
                </a:path>
              </a:pathLst>
            </a:custGeom>
            <a:solidFill>
              <a:srgbClr val="FEFE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66B17694-28A8-6AB9-1A8D-E97E329D5CE9}"/>
                </a:ext>
              </a:extLst>
            </p:cNvPr>
            <p:cNvPicPr>
              <a:picLocks noChangeAspect="1"/>
            </p:cNvPicPr>
            <p:nvPr/>
          </p:nvPicPr>
          <p:blipFill rotWithShape="1">
            <a:blip r:embed="rId4">
              <a:alphaModFix/>
            </a:blip>
            <a:srcRect l="3473"/>
            <a:stretch/>
          </p:blipFill>
          <p:spPr>
            <a:xfrm>
              <a:off x="7679622" y="2825689"/>
              <a:ext cx="1796537" cy="1077218"/>
            </a:xfrm>
            <a:prstGeom prst="rect">
              <a:avLst/>
            </a:prstGeom>
          </p:spPr>
        </p:pic>
      </p:grpSp>
      <p:sp>
        <p:nvSpPr>
          <p:cNvPr id="11" name="Rectangle 10">
            <a:extLst>
              <a:ext uri="{FF2B5EF4-FFF2-40B4-BE49-F238E27FC236}">
                <a16:creationId xmlns:a16="http://schemas.microsoft.com/office/drawing/2014/main" id="{A30987E6-D525-54C9-F894-2423DDFADD04}"/>
              </a:ext>
            </a:extLst>
          </p:cNvPr>
          <p:cNvSpPr/>
          <p:nvPr/>
        </p:nvSpPr>
        <p:spPr>
          <a:xfrm>
            <a:off x="1" y="1734783"/>
            <a:ext cx="4206240" cy="1694217"/>
          </a:xfrm>
          <a:prstGeom prst="rect">
            <a:avLst/>
          </a:prstGeom>
          <a:solidFill>
            <a:srgbClr val="000000">
              <a:alpha val="67059"/>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700" dirty="0"/>
          </a:p>
        </p:txBody>
      </p:sp>
      <p:sp>
        <p:nvSpPr>
          <p:cNvPr id="16" name="TextBox 15">
            <a:extLst>
              <a:ext uri="{FF2B5EF4-FFF2-40B4-BE49-F238E27FC236}">
                <a16:creationId xmlns:a16="http://schemas.microsoft.com/office/drawing/2014/main" id="{DCB9DB73-75D5-5BD1-9250-1A3E653445AF}"/>
              </a:ext>
            </a:extLst>
          </p:cNvPr>
          <p:cNvSpPr txBox="1"/>
          <p:nvPr/>
        </p:nvSpPr>
        <p:spPr>
          <a:xfrm>
            <a:off x="221822" y="1780530"/>
            <a:ext cx="9912173" cy="1322606"/>
          </a:xfrm>
          <a:prstGeom prst="rect">
            <a:avLst/>
          </a:prstGeom>
          <a:noFill/>
        </p:spPr>
        <p:txBody>
          <a:bodyPr wrap="square" rtlCol="0">
            <a:spAutoFit/>
          </a:bodyPr>
          <a:lstStyle/>
          <a:p>
            <a:pPr>
              <a:lnSpc>
                <a:spcPct val="150000"/>
              </a:lnSpc>
            </a:pPr>
            <a:r>
              <a:rPr lang="en-US" altLang="zh-CN" sz="3200" dirty="0">
                <a:solidFill>
                  <a:schemeClr val="bg1"/>
                </a:solidFill>
                <a:latin typeface="Avenir Next LT Pro Demi" panose="020B0704020202020204" pitchFamily="34" charset="0"/>
                <a:ea typeface="Roboto" panose="02000000000000000000" pitchFamily="2" charset="0"/>
                <a:cs typeface="Roboto" panose="02000000000000000000" pitchFamily="2" charset="0"/>
              </a:rPr>
              <a:t>Quantum classifier</a:t>
            </a:r>
          </a:p>
          <a:p>
            <a:pPr marL="342900" indent="-342900">
              <a:lnSpc>
                <a:spcPct val="150000"/>
              </a:lnSpc>
              <a:buFont typeface="Arial" panose="020B0604020202020204" pitchFamily="34" charset="0"/>
              <a:buChar char="•"/>
            </a:pPr>
            <a:r>
              <a:rPr lang="en-US" altLang="zh-CN" sz="2400" dirty="0">
                <a:solidFill>
                  <a:schemeClr val="bg1"/>
                </a:solidFill>
                <a:latin typeface="Avenir Next LT Pro Demi" panose="020B0704020202020204" pitchFamily="34" charset="0"/>
                <a:ea typeface="Roboto" panose="02000000000000000000" pitchFamily="2" charset="0"/>
                <a:cs typeface="Roboto" panose="02000000000000000000" pitchFamily="2" charset="0"/>
              </a:rPr>
              <a:t>Iris dataset [4]</a:t>
            </a:r>
          </a:p>
        </p:txBody>
      </p:sp>
      <p:sp>
        <p:nvSpPr>
          <p:cNvPr id="17" name="TextBox 16">
            <a:extLst>
              <a:ext uri="{FF2B5EF4-FFF2-40B4-BE49-F238E27FC236}">
                <a16:creationId xmlns:a16="http://schemas.microsoft.com/office/drawing/2014/main" id="{E1D14AEC-41F1-439B-89E9-0B09C3A707FB}"/>
              </a:ext>
            </a:extLst>
          </p:cNvPr>
          <p:cNvSpPr txBox="1"/>
          <p:nvPr/>
        </p:nvSpPr>
        <p:spPr>
          <a:xfrm>
            <a:off x="538052" y="5902133"/>
            <a:ext cx="10535291" cy="276999"/>
          </a:xfrm>
          <a:prstGeom prst="rect">
            <a:avLst/>
          </a:prstGeom>
          <a:noFill/>
        </p:spPr>
        <p:txBody>
          <a:bodyPr wrap="square" rtlCol="0">
            <a:spAutoFit/>
          </a:bodyPr>
          <a:lstStyle/>
          <a:p>
            <a:r>
              <a:rPr lang="en-US" altLang="zh-CN" sz="1200" dirty="0">
                <a:solidFill>
                  <a:srgbClr val="000000"/>
                </a:solidFill>
                <a:latin typeface="Times New Roman" panose="02020603050405020304" pitchFamily="18" charset="0"/>
                <a:cs typeface="Times New Roman" panose="02020603050405020304" pitchFamily="18" charset="0"/>
              </a:rPr>
              <a:t>[4] Iris dataset. https://archive.ics.uci.edu/ml/datasets/iris</a:t>
            </a:r>
          </a:p>
        </p:txBody>
      </p:sp>
    </p:spTree>
    <p:extLst>
      <p:ext uri="{BB962C8B-B14F-4D97-AF65-F5344CB8AC3E}">
        <p14:creationId xmlns:p14="http://schemas.microsoft.com/office/powerpoint/2010/main" val="11501293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86F43AA9-BAD7-46FA-B2F4-C528A8411352}" type="slidenum">
              <a:rPr lang="de-CH" smtClean="0"/>
              <a:pPr/>
              <a:t>17</a:t>
            </a:fld>
            <a:endParaRPr lang="de-CH" dirty="0"/>
          </a:p>
        </p:txBody>
      </p:sp>
      <p:sp>
        <p:nvSpPr>
          <p:cNvPr id="2" name="TextBox 1">
            <a:extLst>
              <a:ext uri="{FF2B5EF4-FFF2-40B4-BE49-F238E27FC236}">
                <a16:creationId xmlns:a16="http://schemas.microsoft.com/office/drawing/2014/main" id="{0F425271-5596-F769-FB73-B23A8709BFF7}"/>
              </a:ext>
            </a:extLst>
          </p:cNvPr>
          <p:cNvSpPr txBox="1"/>
          <p:nvPr/>
        </p:nvSpPr>
        <p:spPr>
          <a:xfrm>
            <a:off x="931475" y="1778727"/>
            <a:ext cx="9912173" cy="523220"/>
          </a:xfrm>
          <a:prstGeom prst="rect">
            <a:avLst/>
          </a:prstGeom>
          <a:noFill/>
        </p:spPr>
        <p:txBody>
          <a:bodyPr wrap="square" rtlCol="0">
            <a:spAutoFit/>
          </a:bodyPr>
          <a:lstStyle/>
          <a:p>
            <a:pPr algn="ctr"/>
            <a:r>
              <a:rPr lang="en-US" altLang="zh-CN" sz="2800" dirty="0">
                <a:solidFill>
                  <a:srgbClr val="248ACA"/>
                </a:solidFill>
                <a:latin typeface="Avenir Next LT Pro Demi" panose="020B0704020202020204" pitchFamily="34" charset="0"/>
                <a:ea typeface="Roboto" panose="02000000000000000000" pitchFamily="2" charset="0"/>
                <a:cs typeface="Roboto" panose="02000000000000000000" pitchFamily="2" charset="0"/>
              </a:rPr>
              <a:t>Quantum Neural Network example</a:t>
            </a:r>
            <a:endParaRPr lang="en-US" altLang="zh-CN" sz="2800" dirty="0">
              <a:latin typeface="Avenir Next LT Pro Demi" panose="020B0704020202020204" pitchFamily="34" charset="0"/>
              <a:ea typeface="Roboto" panose="02000000000000000000" pitchFamily="2" charset="0"/>
              <a:cs typeface="Roboto" panose="02000000000000000000" pitchFamily="2" charset="0"/>
            </a:endParaRPr>
          </a:p>
        </p:txBody>
      </p:sp>
      <p:sp>
        <p:nvSpPr>
          <p:cNvPr id="8" name="文本框 6">
            <a:extLst>
              <a:ext uri="{FF2B5EF4-FFF2-40B4-BE49-F238E27FC236}">
                <a16:creationId xmlns:a16="http://schemas.microsoft.com/office/drawing/2014/main" id="{8A8D1DBE-61A0-8DEC-0B06-5F17CC3ED96C}"/>
              </a:ext>
            </a:extLst>
          </p:cNvPr>
          <p:cNvSpPr txBox="1"/>
          <p:nvPr/>
        </p:nvSpPr>
        <p:spPr>
          <a:xfrm>
            <a:off x="538052" y="417604"/>
            <a:ext cx="9707530" cy="892552"/>
          </a:xfrm>
          <a:prstGeom prst="rect">
            <a:avLst/>
          </a:prstGeom>
          <a:noFill/>
        </p:spPr>
        <p:txBody>
          <a:bodyPr wrap="square" rtlCol="0">
            <a:spAutoFit/>
          </a:bodyPr>
          <a:lstStyle/>
          <a:p>
            <a:r>
              <a:rPr lang="en-US" altLang="zh-CN" sz="3200" b="1" dirty="0">
                <a:solidFill>
                  <a:schemeClr val="bg1"/>
                </a:solidFill>
                <a:latin typeface="Avenir Next LT Pro Demi" panose="020B0704020202020204" pitchFamily="34" charset="0"/>
                <a:cs typeface="Calibri" panose="020F0502020204030204" pitchFamily="34" charset="0"/>
              </a:rPr>
              <a:t>Evaluation</a:t>
            </a:r>
          </a:p>
          <a:p>
            <a:r>
              <a:rPr lang="en-US" altLang="zh-CN" sz="2000" b="1" dirty="0">
                <a:solidFill>
                  <a:schemeClr val="accent1">
                    <a:lumMod val="40000"/>
                    <a:lumOff val="60000"/>
                  </a:schemeClr>
                </a:solidFill>
                <a:latin typeface="Avenir Next LT Pro Demi" panose="020B0704020202020204" pitchFamily="34" charset="0"/>
                <a:cs typeface="Calibri" panose="020F0502020204030204" pitchFamily="34" charset="0"/>
              </a:rPr>
              <a:t>Demo showcase</a:t>
            </a:r>
          </a:p>
        </p:txBody>
      </p:sp>
      <p:pic>
        <p:nvPicPr>
          <p:cNvPr id="6" name="Picture 5">
            <a:extLst>
              <a:ext uri="{FF2B5EF4-FFF2-40B4-BE49-F238E27FC236}">
                <a16:creationId xmlns:a16="http://schemas.microsoft.com/office/drawing/2014/main" id="{4C2348EE-C017-2D43-956D-5A1B86609C9E}"/>
              </a:ext>
            </a:extLst>
          </p:cNvPr>
          <p:cNvPicPr>
            <a:picLocks noChangeAspect="1"/>
          </p:cNvPicPr>
          <p:nvPr/>
        </p:nvPicPr>
        <p:blipFill rotWithShape="1">
          <a:blip r:embed="rId3"/>
          <a:srcRect b="58037"/>
          <a:stretch/>
        </p:blipFill>
        <p:spPr>
          <a:xfrm>
            <a:off x="1041083" y="2685854"/>
            <a:ext cx="9796560" cy="1268377"/>
          </a:xfrm>
          <a:prstGeom prst="rect">
            <a:avLst/>
          </a:prstGeom>
        </p:spPr>
      </p:pic>
      <p:sp>
        <p:nvSpPr>
          <p:cNvPr id="34" name="TextBox 33">
            <a:extLst>
              <a:ext uri="{FF2B5EF4-FFF2-40B4-BE49-F238E27FC236}">
                <a16:creationId xmlns:a16="http://schemas.microsoft.com/office/drawing/2014/main" id="{803D65FD-2C32-490D-BE41-3CC404E73358}"/>
              </a:ext>
            </a:extLst>
          </p:cNvPr>
          <p:cNvSpPr txBox="1"/>
          <p:nvPr/>
        </p:nvSpPr>
        <p:spPr>
          <a:xfrm>
            <a:off x="1197720" y="4364401"/>
            <a:ext cx="9611804" cy="923330"/>
          </a:xfrm>
          <a:prstGeom prst="rect">
            <a:avLst/>
          </a:prstGeom>
          <a:noFill/>
        </p:spPr>
        <p:txBody>
          <a:bodyPr wrap="square">
            <a:spAutoFit/>
          </a:bodyPr>
          <a:lstStyle/>
          <a:p>
            <a:r>
              <a:rPr lang="en-US" altLang="zh-CN" sz="1800" dirty="0">
                <a:latin typeface="Avenir Next LT Pro Demi" panose="020B0704020202020204" pitchFamily="34" charset="0"/>
                <a:ea typeface="Roboto" panose="02000000000000000000" pitchFamily="2" charset="0"/>
                <a:cs typeface="Roboto" panose="02000000000000000000" pitchFamily="2" charset="0"/>
              </a:rPr>
              <a:t>If the </a:t>
            </a:r>
            <a:r>
              <a:rPr lang="en-US" altLang="zh-CN" sz="1800" i="1" dirty="0">
                <a:latin typeface="Times New Roman" panose="02020603050405020304" pitchFamily="18" charset="0"/>
                <a:ea typeface="Roboto" panose="02000000000000000000" pitchFamily="2" charset="0"/>
                <a:cs typeface="Times New Roman" panose="02020603050405020304" pitchFamily="18" charset="0"/>
              </a:rPr>
              <a:t>Prob(state=0)=0.4, Prob(state=1)=0.6</a:t>
            </a:r>
            <a:r>
              <a:rPr lang="en-US" altLang="zh-CN" i="1" dirty="0">
                <a:latin typeface="Avenir Next LT Pro Demi" panose="020B0704020202020204" pitchFamily="34" charset="0"/>
                <a:ea typeface="Roboto" panose="02000000000000000000" pitchFamily="2" charset="0"/>
                <a:cs typeface="Roboto" panose="02000000000000000000" pitchFamily="2" charset="0"/>
              </a:rPr>
              <a:t>, </a:t>
            </a:r>
            <a:r>
              <a:rPr lang="en-US" altLang="zh-CN" sz="1800" dirty="0">
                <a:latin typeface="Avenir Next LT Pro Demi" panose="020B0704020202020204" pitchFamily="34" charset="0"/>
                <a:ea typeface="Roboto" panose="02000000000000000000" pitchFamily="2" charset="0"/>
                <a:cs typeface="Roboto" panose="02000000000000000000" pitchFamily="2" charset="0"/>
              </a:rPr>
              <a:t>the prediction will be state 1.</a:t>
            </a:r>
          </a:p>
          <a:p>
            <a:endParaRPr lang="en-US" dirty="0">
              <a:latin typeface="Avenir Next LT Pro Demi" panose="020B0704020202020204" pitchFamily="34" charset="0"/>
              <a:ea typeface="Roboto" panose="02000000000000000000" pitchFamily="2" charset="0"/>
              <a:cs typeface="Roboto" panose="02000000000000000000" pitchFamily="2" charset="0"/>
            </a:endParaRPr>
          </a:p>
          <a:p>
            <a:r>
              <a:rPr lang="en-US" dirty="0">
                <a:latin typeface="Avenir Next LT Pro Demi" panose="020B0704020202020204" pitchFamily="34" charset="0"/>
                <a:ea typeface="Roboto" panose="02000000000000000000" pitchFamily="2" charset="0"/>
                <a:cs typeface="Roboto" panose="02000000000000000000" pitchFamily="2" charset="0"/>
              </a:rPr>
              <a:t>How this model changes the initial quantum state is </a:t>
            </a:r>
            <a:r>
              <a:rPr lang="en-US" dirty="0">
                <a:solidFill>
                  <a:srgbClr val="248CC8"/>
                </a:solidFill>
                <a:latin typeface="Avenir Next LT Pro Demi" panose="020B0704020202020204" pitchFamily="34" charset="0"/>
                <a:ea typeface="Roboto" panose="02000000000000000000" pitchFamily="2" charset="0"/>
                <a:cs typeface="Roboto" panose="02000000000000000000" pitchFamily="2" charset="0"/>
              </a:rPr>
              <a:t>not</a:t>
            </a:r>
            <a:r>
              <a:rPr lang="en-US" dirty="0">
                <a:latin typeface="Avenir Next LT Pro Demi" panose="020B0704020202020204" pitchFamily="34" charset="0"/>
                <a:ea typeface="Roboto" panose="02000000000000000000" pitchFamily="2" charset="0"/>
                <a:cs typeface="Roboto" panose="02000000000000000000" pitchFamily="2" charset="0"/>
              </a:rPr>
              <a:t> </a:t>
            </a:r>
            <a:r>
              <a:rPr lang="en-US" dirty="0">
                <a:solidFill>
                  <a:srgbClr val="248CC8"/>
                </a:solidFill>
                <a:latin typeface="Avenir Next LT Pro Demi" panose="020B0704020202020204" pitchFamily="34" charset="0"/>
                <a:ea typeface="Roboto" panose="02000000000000000000" pitchFamily="2" charset="0"/>
                <a:cs typeface="Roboto" panose="02000000000000000000" pitchFamily="2" charset="0"/>
              </a:rPr>
              <a:t>transparent</a:t>
            </a:r>
            <a:r>
              <a:rPr lang="en-US" dirty="0">
                <a:latin typeface="Avenir Next LT Pro Demi" panose="020B0704020202020204" pitchFamily="34" charset="0"/>
                <a:ea typeface="Roboto" panose="02000000000000000000" pitchFamily="2" charset="0"/>
                <a:cs typeface="Roboto" panose="02000000000000000000" pitchFamily="2" charset="0"/>
              </a:rPr>
              <a:t>.  </a:t>
            </a:r>
            <a:endParaRPr lang="en-US" dirty="0"/>
          </a:p>
        </p:txBody>
      </p:sp>
    </p:spTree>
    <p:extLst>
      <p:ext uri="{BB962C8B-B14F-4D97-AF65-F5344CB8AC3E}">
        <p14:creationId xmlns:p14="http://schemas.microsoft.com/office/powerpoint/2010/main" val="13828472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86F43AA9-BAD7-46FA-B2F4-C528A8411352}" type="slidenum">
              <a:rPr lang="de-CH" smtClean="0"/>
              <a:pPr/>
              <a:t>18</a:t>
            </a:fld>
            <a:endParaRPr lang="de-CH" dirty="0"/>
          </a:p>
        </p:txBody>
      </p:sp>
      <p:sp>
        <p:nvSpPr>
          <p:cNvPr id="2" name="TextBox 1">
            <a:extLst>
              <a:ext uri="{FF2B5EF4-FFF2-40B4-BE49-F238E27FC236}">
                <a16:creationId xmlns:a16="http://schemas.microsoft.com/office/drawing/2014/main" id="{0F425271-5596-F769-FB73-B23A8709BFF7}"/>
              </a:ext>
            </a:extLst>
          </p:cNvPr>
          <p:cNvSpPr txBox="1"/>
          <p:nvPr/>
        </p:nvSpPr>
        <p:spPr>
          <a:xfrm>
            <a:off x="931475" y="1778727"/>
            <a:ext cx="9912173" cy="523220"/>
          </a:xfrm>
          <a:prstGeom prst="rect">
            <a:avLst/>
          </a:prstGeom>
          <a:noFill/>
        </p:spPr>
        <p:txBody>
          <a:bodyPr wrap="square" rtlCol="0">
            <a:spAutoFit/>
          </a:bodyPr>
          <a:lstStyle/>
          <a:p>
            <a:pPr algn="ctr"/>
            <a:r>
              <a:rPr lang="en-US" altLang="zh-CN" sz="2800" dirty="0">
                <a:solidFill>
                  <a:srgbClr val="248ACA"/>
                </a:solidFill>
                <a:latin typeface="Avenir Next LT Pro Demi" panose="020B0704020202020204" pitchFamily="34" charset="0"/>
                <a:ea typeface="Roboto" panose="02000000000000000000" pitchFamily="2" charset="0"/>
                <a:cs typeface="Roboto" panose="02000000000000000000" pitchFamily="2" charset="0"/>
              </a:rPr>
              <a:t>Quantum Neural Network example</a:t>
            </a:r>
            <a:endParaRPr lang="en-US" altLang="zh-CN" sz="2800" dirty="0">
              <a:latin typeface="Avenir Next LT Pro Demi" panose="020B0704020202020204" pitchFamily="34" charset="0"/>
              <a:ea typeface="Roboto" panose="02000000000000000000" pitchFamily="2" charset="0"/>
              <a:cs typeface="Roboto" panose="02000000000000000000" pitchFamily="2" charset="0"/>
            </a:endParaRPr>
          </a:p>
        </p:txBody>
      </p:sp>
      <p:sp>
        <p:nvSpPr>
          <p:cNvPr id="8" name="文本框 6">
            <a:extLst>
              <a:ext uri="{FF2B5EF4-FFF2-40B4-BE49-F238E27FC236}">
                <a16:creationId xmlns:a16="http://schemas.microsoft.com/office/drawing/2014/main" id="{8A8D1DBE-61A0-8DEC-0B06-5F17CC3ED96C}"/>
              </a:ext>
            </a:extLst>
          </p:cNvPr>
          <p:cNvSpPr txBox="1"/>
          <p:nvPr/>
        </p:nvSpPr>
        <p:spPr>
          <a:xfrm>
            <a:off x="538052" y="417604"/>
            <a:ext cx="9707530" cy="892552"/>
          </a:xfrm>
          <a:prstGeom prst="rect">
            <a:avLst/>
          </a:prstGeom>
          <a:noFill/>
        </p:spPr>
        <p:txBody>
          <a:bodyPr wrap="square" rtlCol="0">
            <a:spAutoFit/>
          </a:bodyPr>
          <a:lstStyle/>
          <a:p>
            <a:r>
              <a:rPr lang="en-US" altLang="zh-CN" sz="3200" b="1" dirty="0">
                <a:solidFill>
                  <a:schemeClr val="bg1"/>
                </a:solidFill>
                <a:latin typeface="Avenir Next LT Pro Demi" panose="020B0704020202020204" pitchFamily="34" charset="0"/>
                <a:cs typeface="Calibri" panose="020F0502020204030204" pitchFamily="34" charset="0"/>
              </a:rPr>
              <a:t>Evaluation</a:t>
            </a:r>
          </a:p>
          <a:p>
            <a:r>
              <a:rPr lang="en-US" altLang="zh-CN" sz="2000" b="1" dirty="0">
                <a:solidFill>
                  <a:schemeClr val="accent1">
                    <a:lumMod val="40000"/>
                    <a:lumOff val="60000"/>
                  </a:schemeClr>
                </a:solidFill>
                <a:latin typeface="Avenir Next LT Pro Demi" panose="020B0704020202020204" pitchFamily="34" charset="0"/>
                <a:cs typeface="Calibri" panose="020F0502020204030204" pitchFamily="34" charset="0"/>
              </a:rPr>
              <a:t>Demo showcase</a:t>
            </a:r>
          </a:p>
        </p:txBody>
      </p:sp>
      <p:grpSp>
        <p:nvGrpSpPr>
          <p:cNvPr id="32" name="Group 31">
            <a:extLst>
              <a:ext uri="{FF2B5EF4-FFF2-40B4-BE49-F238E27FC236}">
                <a16:creationId xmlns:a16="http://schemas.microsoft.com/office/drawing/2014/main" id="{D9AC4303-345F-8A76-6666-D69FD6583B2E}"/>
              </a:ext>
            </a:extLst>
          </p:cNvPr>
          <p:cNvGrpSpPr/>
          <p:nvPr/>
        </p:nvGrpSpPr>
        <p:grpSpPr>
          <a:xfrm>
            <a:off x="1047088" y="3881967"/>
            <a:ext cx="9796560" cy="1820162"/>
            <a:chOff x="1047088" y="3881967"/>
            <a:chExt cx="9796560" cy="1820162"/>
          </a:xfrm>
        </p:grpSpPr>
        <p:pic>
          <p:nvPicPr>
            <p:cNvPr id="6" name="Picture 5">
              <a:extLst>
                <a:ext uri="{FF2B5EF4-FFF2-40B4-BE49-F238E27FC236}">
                  <a16:creationId xmlns:a16="http://schemas.microsoft.com/office/drawing/2014/main" id="{4C2348EE-C017-2D43-956D-5A1B86609C9E}"/>
                </a:ext>
              </a:extLst>
            </p:cNvPr>
            <p:cNvPicPr>
              <a:picLocks noChangeAspect="1"/>
            </p:cNvPicPr>
            <p:nvPr/>
          </p:nvPicPr>
          <p:blipFill rotWithShape="1">
            <a:blip r:embed="rId3"/>
            <a:srcRect t="39782"/>
            <a:stretch/>
          </p:blipFill>
          <p:spPr>
            <a:xfrm>
              <a:off x="1047088" y="3881967"/>
              <a:ext cx="9796560" cy="1820162"/>
            </a:xfrm>
            <a:prstGeom prst="rect">
              <a:avLst/>
            </a:prstGeom>
          </p:spPr>
        </p:pic>
        <p:grpSp>
          <p:nvGrpSpPr>
            <p:cNvPr id="15" name="Group 14">
              <a:extLst>
                <a:ext uri="{FF2B5EF4-FFF2-40B4-BE49-F238E27FC236}">
                  <a16:creationId xmlns:a16="http://schemas.microsoft.com/office/drawing/2014/main" id="{597CBF3F-925B-3477-21C1-61780BCA1539}"/>
                </a:ext>
              </a:extLst>
            </p:cNvPr>
            <p:cNvGrpSpPr/>
            <p:nvPr/>
          </p:nvGrpSpPr>
          <p:grpSpPr>
            <a:xfrm>
              <a:off x="2978150" y="4264967"/>
              <a:ext cx="381000" cy="461665"/>
              <a:chOff x="2978150" y="4264967"/>
              <a:chExt cx="381000" cy="461665"/>
            </a:xfrm>
          </p:grpSpPr>
          <p:sp>
            <p:nvSpPr>
              <p:cNvPr id="3" name="Oval 2">
                <a:extLst>
                  <a:ext uri="{FF2B5EF4-FFF2-40B4-BE49-F238E27FC236}">
                    <a16:creationId xmlns:a16="http://schemas.microsoft.com/office/drawing/2014/main" id="{9B1BE00D-9267-71D0-70CF-B86E379497CB}"/>
                  </a:ext>
                </a:extLst>
              </p:cNvPr>
              <p:cNvSpPr/>
              <p:nvPr/>
            </p:nvSpPr>
            <p:spPr>
              <a:xfrm>
                <a:off x="2978150" y="4314825"/>
                <a:ext cx="381000" cy="381000"/>
              </a:xfrm>
              <a:prstGeom prst="ellipse">
                <a:avLst/>
              </a:prstGeom>
              <a:solidFill>
                <a:schemeClr val="bg1"/>
              </a:solidFill>
              <a:ln w="19050">
                <a:solidFill>
                  <a:srgbClr val="248C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5B9168F-3E25-3507-DDFD-D711B867D27E}"/>
                  </a:ext>
                </a:extLst>
              </p:cNvPr>
              <p:cNvSpPr txBox="1"/>
              <p:nvPr/>
            </p:nvSpPr>
            <p:spPr>
              <a:xfrm>
                <a:off x="2978150" y="4264967"/>
                <a:ext cx="381000" cy="461665"/>
              </a:xfrm>
              <a:prstGeom prst="rect">
                <a:avLst/>
              </a:prstGeom>
              <a:noFill/>
            </p:spPr>
            <p:txBody>
              <a:bodyPr wrap="square" rtlCol="0">
                <a:spAutoFit/>
              </a:bodyPr>
              <a:lstStyle/>
              <a:p>
                <a:r>
                  <a:rPr lang="en-US" sz="2400" dirty="0">
                    <a:solidFill>
                      <a:srgbClr val="248ACA"/>
                    </a:solidFill>
                    <a:latin typeface="Arial Rounded MT Bold" panose="020F0704030504030204" pitchFamily="34" charset="0"/>
                  </a:rPr>
                  <a:t>1</a:t>
                </a:r>
              </a:p>
            </p:txBody>
          </p:sp>
        </p:grpSp>
        <p:grpSp>
          <p:nvGrpSpPr>
            <p:cNvPr id="17" name="Group 16">
              <a:extLst>
                <a:ext uri="{FF2B5EF4-FFF2-40B4-BE49-F238E27FC236}">
                  <a16:creationId xmlns:a16="http://schemas.microsoft.com/office/drawing/2014/main" id="{3C75765C-9B5B-828E-87ED-A671E2BC2F4D}"/>
                </a:ext>
              </a:extLst>
            </p:cNvPr>
            <p:cNvGrpSpPr/>
            <p:nvPr/>
          </p:nvGrpSpPr>
          <p:grpSpPr>
            <a:xfrm>
              <a:off x="5391817" y="4264967"/>
              <a:ext cx="381000" cy="461665"/>
              <a:chOff x="2978150" y="4264967"/>
              <a:chExt cx="381000" cy="461665"/>
            </a:xfrm>
          </p:grpSpPr>
          <p:sp>
            <p:nvSpPr>
              <p:cNvPr id="18" name="Oval 17">
                <a:extLst>
                  <a:ext uri="{FF2B5EF4-FFF2-40B4-BE49-F238E27FC236}">
                    <a16:creationId xmlns:a16="http://schemas.microsoft.com/office/drawing/2014/main" id="{2CAD51A4-1983-689A-9240-660EFD77CE56}"/>
                  </a:ext>
                </a:extLst>
              </p:cNvPr>
              <p:cNvSpPr/>
              <p:nvPr/>
            </p:nvSpPr>
            <p:spPr>
              <a:xfrm>
                <a:off x="2978150" y="4314825"/>
                <a:ext cx="381000" cy="381000"/>
              </a:xfrm>
              <a:prstGeom prst="ellipse">
                <a:avLst/>
              </a:prstGeom>
              <a:solidFill>
                <a:schemeClr val="bg1"/>
              </a:solidFill>
              <a:ln w="19050">
                <a:solidFill>
                  <a:srgbClr val="248C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53C7E9F7-7F0B-9655-2046-9B6E9B5415E2}"/>
                  </a:ext>
                </a:extLst>
              </p:cNvPr>
              <p:cNvSpPr txBox="1"/>
              <p:nvPr/>
            </p:nvSpPr>
            <p:spPr>
              <a:xfrm>
                <a:off x="2978150" y="4264967"/>
                <a:ext cx="381000" cy="461665"/>
              </a:xfrm>
              <a:prstGeom prst="rect">
                <a:avLst/>
              </a:prstGeom>
              <a:noFill/>
            </p:spPr>
            <p:txBody>
              <a:bodyPr wrap="square" rtlCol="0">
                <a:spAutoFit/>
              </a:bodyPr>
              <a:lstStyle/>
              <a:p>
                <a:r>
                  <a:rPr lang="en-US" sz="2400" dirty="0">
                    <a:solidFill>
                      <a:srgbClr val="248ACA"/>
                    </a:solidFill>
                    <a:latin typeface="Arial Rounded MT Bold" panose="020F0704030504030204" pitchFamily="34" charset="0"/>
                  </a:rPr>
                  <a:t>2</a:t>
                </a:r>
              </a:p>
            </p:txBody>
          </p:sp>
        </p:grpSp>
        <p:grpSp>
          <p:nvGrpSpPr>
            <p:cNvPr id="22" name="Group 21">
              <a:extLst>
                <a:ext uri="{FF2B5EF4-FFF2-40B4-BE49-F238E27FC236}">
                  <a16:creationId xmlns:a16="http://schemas.microsoft.com/office/drawing/2014/main" id="{98AAFF43-A013-BBC9-8B9E-6A21490D32D6}"/>
                </a:ext>
              </a:extLst>
            </p:cNvPr>
            <p:cNvGrpSpPr/>
            <p:nvPr/>
          </p:nvGrpSpPr>
          <p:grpSpPr>
            <a:xfrm>
              <a:off x="7948750" y="4264967"/>
              <a:ext cx="381000" cy="461665"/>
              <a:chOff x="2978150" y="4264967"/>
              <a:chExt cx="381000" cy="461665"/>
            </a:xfrm>
          </p:grpSpPr>
          <p:sp>
            <p:nvSpPr>
              <p:cNvPr id="27" name="Oval 26">
                <a:extLst>
                  <a:ext uri="{FF2B5EF4-FFF2-40B4-BE49-F238E27FC236}">
                    <a16:creationId xmlns:a16="http://schemas.microsoft.com/office/drawing/2014/main" id="{7D283E41-FAA1-6AB8-8DF7-1D93FAC17C16}"/>
                  </a:ext>
                </a:extLst>
              </p:cNvPr>
              <p:cNvSpPr/>
              <p:nvPr/>
            </p:nvSpPr>
            <p:spPr>
              <a:xfrm>
                <a:off x="2978150" y="4314825"/>
                <a:ext cx="381000" cy="381000"/>
              </a:xfrm>
              <a:prstGeom prst="ellipse">
                <a:avLst/>
              </a:prstGeom>
              <a:solidFill>
                <a:schemeClr val="bg1"/>
              </a:solidFill>
              <a:ln w="19050">
                <a:solidFill>
                  <a:srgbClr val="248C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F6FFF9DD-5EBF-B35B-4986-2B284C10D54E}"/>
                  </a:ext>
                </a:extLst>
              </p:cNvPr>
              <p:cNvSpPr txBox="1"/>
              <p:nvPr/>
            </p:nvSpPr>
            <p:spPr>
              <a:xfrm>
                <a:off x="2978150" y="4264967"/>
                <a:ext cx="381000" cy="461665"/>
              </a:xfrm>
              <a:prstGeom prst="rect">
                <a:avLst/>
              </a:prstGeom>
              <a:noFill/>
            </p:spPr>
            <p:txBody>
              <a:bodyPr wrap="square" rtlCol="0">
                <a:spAutoFit/>
              </a:bodyPr>
              <a:lstStyle/>
              <a:p>
                <a:r>
                  <a:rPr lang="en-US" sz="2400" dirty="0">
                    <a:solidFill>
                      <a:srgbClr val="248ACA"/>
                    </a:solidFill>
                    <a:latin typeface="Arial Rounded MT Bold" panose="020F0704030504030204" pitchFamily="34" charset="0"/>
                  </a:rPr>
                  <a:t>3</a:t>
                </a:r>
              </a:p>
            </p:txBody>
          </p:sp>
        </p:grpSp>
        <p:grpSp>
          <p:nvGrpSpPr>
            <p:cNvPr id="29" name="Group 28">
              <a:extLst>
                <a:ext uri="{FF2B5EF4-FFF2-40B4-BE49-F238E27FC236}">
                  <a16:creationId xmlns:a16="http://schemas.microsoft.com/office/drawing/2014/main" id="{55DEE274-9E5A-E376-0F5E-B5650ED4122D}"/>
                </a:ext>
              </a:extLst>
            </p:cNvPr>
            <p:cNvGrpSpPr/>
            <p:nvPr/>
          </p:nvGrpSpPr>
          <p:grpSpPr>
            <a:xfrm>
              <a:off x="10340583" y="4264967"/>
              <a:ext cx="381000" cy="461665"/>
              <a:chOff x="2978150" y="4264967"/>
              <a:chExt cx="381000" cy="461665"/>
            </a:xfrm>
          </p:grpSpPr>
          <p:sp>
            <p:nvSpPr>
              <p:cNvPr id="30" name="Oval 29">
                <a:extLst>
                  <a:ext uri="{FF2B5EF4-FFF2-40B4-BE49-F238E27FC236}">
                    <a16:creationId xmlns:a16="http://schemas.microsoft.com/office/drawing/2014/main" id="{1C848AAE-47E8-7F3B-DD6B-080DC9B0B9A0}"/>
                  </a:ext>
                </a:extLst>
              </p:cNvPr>
              <p:cNvSpPr/>
              <p:nvPr/>
            </p:nvSpPr>
            <p:spPr>
              <a:xfrm>
                <a:off x="2978150" y="4314825"/>
                <a:ext cx="381000" cy="381000"/>
              </a:xfrm>
              <a:prstGeom prst="ellipse">
                <a:avLst/>
              </a:prstGeom>
              <a:solidFill>
                <a:schemeClr val="bg1"/>
              </a:solidFill>
              <a:ln w="19050">
                <a:solidFill>
                  <a:srgbClr val="248C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8E4492CB-66FC-6E5D-C106-E8DACAE46088}"/>
                  </a:ext>
                </a:extLst>
              </p:cNvPr>
              <p:cNvSpPr txBox="1"/>
              <p:nvPr/>
            </p:nvSpPr>
            <p:spPr>
              <a:xfrm>
                <a:off x="2978150" y="4264967"/>
                <a:ext cx="381000" cy="461665"/>
              </a:xfrm>
              <a:prstGeom prst="rect">
                <a:avLst/>
              </a:prstGeom>
              <a:noFill/>
            </p:spPr>
            <p:txBody>
              <a:bodyPr wrap="square" rtlCol="0">
                <a:spAutoFit/>
              </a:bodyPr>
              <a:lstStyle/>
              <a:p>
                <a:r>
                  <a:rPr lang="en-US" sz="2400" dirty="0">
                    <a:solidFill>
                      <a:srgbClr val="248ACA"/>
                    </a:solidFill>
                    <a:latin typeface="Arial Rounded MT Bold" panose="020F0704030504030204" pitchFamily="34" charset="0"/>
                  </a:rPr>
                  <a:t>4</a:t>
                </a:r>
              </a:p>
            </p:txBody>
          </p:sp>
        </p:grpSp>
      </p:grpSp>
      <p:pic>
        <p:nvPicPr>
          <p:cNvPr id="14" name="Picture 13">
            <a:extLst>
              <a:ext uri="{FF2B5EF4-FFF2-40B4-BE49-F238E27FC236}">
                <a16:creationId xmlns:a16="http://schemas.microsoft.com/office/drawing/2014/main" id="{A3C0B573-59E1-5004-FDFB-67F2894E721B}"/>
              </a:ext>
            </a:extLst>
          </p:cNvPr>
          <p:cNvPicPr>
            <a:picLocks noChangeAspect="1"/>
          </p:cNvPicPr>
          <p:nvPr/>
        </p:nvPicPr>
        <p:blipFill rotWithShape="1">
          <a:blip r:embed="rId3"/>
          <a:srcRect b="58037"/>
          <a:stretch/>
        </p:blipFill>
        <p:spPr>
          <a:xfrm>
            <a:off x="1041083" y="2685854"/>
            <a:ext cx="9796560" cy="1268377"/>
          </a:xfrm>
          <a:prstGeom prst="rect">
            <a:avLst/>
          </a:prstGeom>
        </p:spPr>
      </p:pic>
      <p:sp>
        <p:nvSpPr>
          <p:cNvPr id="9" name="Rectangle 8">
            <a:extLst>
              <a:ext uri="{FF2B5EF4-FFF2-40B4-BE49-F238E27FC236}">
                <a16:creationId xmlns:a16="http://schemas.microsoft.com/office/drawing/2014/main" id="{747F2087-8418-16E0-83C5-FAE12698C898}"/>
              </a:ext>
            </a:extLst>
          </p:cNvPr>
          <p:cNvSpPr/>
          <p:nvPr/>
        </p:nvSpPr>
        <p:spPr>
          <a:xfrm>
            <a:off x="643384" y="2890176"/>
            <a:ext cx="10338294" cy="1066280"/>
          </a:xfrm>
          <a:prstGeom prst="rect">
            <a:avLst/>
          </a:prstGeom>
          <a:solidFill>
            <a:srgbClr val="FFFFFF">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62235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86F43AA9-BAD7-46FA-B2F4-C528A8411352}" type="slidenum">
              <a:rPr lang="de-CH" smtClean="0"/>
              <a:pPr/>
              <a:t>19</a:t>
            </a:fld>
            <a:endParaRPr lang="de-CH" dirty="0"/>
          </a:p>
        </p:txBody>
      </p:sp>
      <p:pic>
        <p:nvPicPr>
          <p:cNvPr id="6" name="Picture 5">
            <a:extLst>
              <a:ext uri="{FF2B5EF4-FFF2-40B4-BE49-F238E27FC236}">
                <a16:creationId xmlns:a16="http://schemas.microsoft.com/office/drawing/2014/main" id="{4C2348EE-C017-2D43-956D-5A1B86609C9E}"/>
              </a:ext>
            </a:extLst>
          </p:cNvPr>
          <p:cNvPicPr>
            <a:picLocks noChangeAspect="1"/>
          </p:cNvPicPr>
          <p:nvPr/>
        </p:nvPicPr>
        <p:blipFill>
          <a:blip r:embed="rId3"/>
          <a:stretch>
            <a:fillRect/>
          </a:stretch>
        </p:blipFill>
        <p:spPr>
          <a:xfrm>
            <a:off x="1047088" y="2725627"/>
            <a:ext cx="9796560" cy="3022612"/>
          </a:xfrm>
          <a:prstGeom prst="rect">
            <a:avLst/>
          </a:prstGeom>
        </p:spPr>
      </p:pic>
      <p:sp>
        <p:nvSpPr>
          <p:cNvPr id="8" name="文本框 6">
            <a:extLst>
              <a:ext uri="{FF2B5EF4-FFF2-40B4-BE49-F238E27FC236}">
                <a16:creationId xmlns:a16="http://schemas.microsoft.com/office/drawing/2014/main" id="{8A8D1DBE-61A0-8DEC-0B06-5F17CC3ED96C}"/>
              </a:ext>
            </a:extLst>
          </p:cNvPr>
          <p:cNvSpPr txBox="1"/>
          <p:nvPr/>
        </p:nvSpPr>
        <p:spPr>
          <a:xfrm>
            <a:off x="538052" y="417604"/>
            <a:ext cx="9707530" cy="892552"/>
          </a:xfrm>
          <a:prstGeom prst="rect">
            <a:avLst/>
          </a:prstGeom>
          <a:noFill/>
        </p:spPr>
        <p:txBody>
          <a:bodyPr wrap="square" rtlCol="0">
            <a:spAutoFit/>
          </a:bodyPr>
          <a:lstStyle/>
          <a:p>
            <a:r>
              <a:rPr lang="en-US" altLang="zh-CN" sz="3200" b="1" dirty="0">
                <a:solidFill>
                  <a:schemeClr val="bg1"/>
                </a:solidFill>
                <a:latin typeface="Avenir Next LT Pro Demi" panose="020B0704020202020204" pitchFamily="34" charset="0"/>
                <a:cs typeface="Calibri" panose="020F0502020204030204" pitchFamily="34" charset="0"/>
              </a:rPr>
              <a:t>Evaluation</a:t>
            </a:r>
          </a:p>
          <a:p>
            <a:r>
              <a:rPr lang="en-US" altLang="zh-CN" sz="2000" b="1" dirty="0">
                <a:solidFill>
                  <a:schemeClr val="accent1">
                    <a:lumMod val="40000"/>
                    <a:lumOff val="60000"/>
                  </a:schemeClr>
                </a:solidFill>
                <a:latin typeface="Avenir Next LT Pro Demi" panose="020B0704020202020204" pitchFamily="34" charset="0"/>
                <a:cs typeface="Calibri" panose="020F0502020204030204" pitchFamily="34" charset="0"/>
              </a:rPr>
              <a:t>Demo showcase</a:t>
            </a:r>
          </a:p>
        </p:txBody>
      </p:sp>
      <p:sp>
        <p:nvSpPr>
          <p:cNvPr id="5" name="Block Arc 4">
            <a:extLst>
              <a:ext uri="{FF2B5EF4-FFF2-40B4-BE49-F238E27FC236}">
                <a16:creationId xmlns:a16="http://schemas.microsoft.com/office/drawing/2014/main" id="{B729A61E-F9CF-19D2-BB83-3166C31DFEF1}"/>
              </a:ext>
            </a:extLst>
          </p:cNvPr>
          <p:cNvSpPr/>
          <p:nvPr/>
        </p:nvSpPr>
        <p:spPr>
          <a:xfrm rot="3377112">
            <a:off x="2274613" y="4809013"/>
            <a:ext cx="915619" cy="899215"/>
          </a:xfrm>
          <a:prstGeom prst="blockArc">
            <a:avLst>
              <a:gd name="adj1" fmla="val 10725451"/>
              <a:gd name="adj2" fmla="val 85583"/>
              <a:gd name="adj3" fmla="val 48390"/>
            </a:avLst>
          </a:prstGeom>
          <a:solidFill>
            <a:schemeClr val="tx1">
              <a:lumMod val="75000"/>
              <a:lumOff val="25000"/>
              <a:alpha val="38824"/>
            </a:schemeClr>
          </a:solidFill>
          <a:ln w="38100">
            <a:solidFill>
              <a:srgbClr val="FEFEFE"/>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4" name="Block Arc 13">
            <a:extLst>
              <a:ext uri="{FF2B5EF4-FFF2-40B4-BE49-F238E27FC236}">
                <a16:creationId xmlns:a16="http://schemas.microsoft.com/office/drawing/2014/main" id="{47425311-367D-1700-8C0C-17EF8DDA0C5B}"/>
              </a:ext>
            </a:extLst>
          </p:cNvPr>
          <p:cNvSpPr/>
          <p:nvPr/>
        </p:nvSpPr>
        <p:spPr>
          <a:xfrm rot="19697117">
            <a:off x="1186905" y="4565086"/>
            <a:ext cx="1393157" cy="1368198"/>
          </a:xfrm>
          <a:prstGeom prst="blockArc">
            <a:avLst>
              <a:gd name="adj1" fmla="val 10725451"/>
              <a:gd name="adj2" fmla="val 85583"/>
              <a:gd name="adj3" fmla="val 48390"/>
            </a:avLst>
          </a:prstGeom>
          <a:solidFill>
            <a:schemeClr val="tx1">
              <a:lumMod val="75000"/>
              <a:lumOff val="25000"/>
              <a:alpha val="38824"/>
            </a:schemeClr>
          </a:solidFill>
          <a:ln w="38100">
            <a:solidFill>
              <a:srgbClr val="FEFEFE"/>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36" name="Group 35">
            <a:extLst>
              <a:ext uri="{FF2B5EF4-FFF2-40B4-BE49-F238E27FC236}">
                <a16:creationId xmlns:a16="http://schemas.microsoft.com/office/drawing/2014/main" id="{8697D9F4-5062-3511-EB32-80EE9E2EDCCA}"/>
              </a:ext>
            </a:extLst>
          </p:cNvPr>
          <p:cNvGrpSpPr/>
          <p:nvPr/>
        </p:nvGrpSpPr>
        <p:grpSpPr>
          <a:xfrm>
            <a:off x="2975133" y="4320103"/>
            <a:ext cx="381000" cy="461665"/>
            <a:chOff x="2978150" y="4264967"/>
            <a:chExt cx="381000" cy="461665"/>
          </a:xfrm>
        </p:grpSpPr>
        <p:sp>
          <p:nvSpPr>
            <p:cNvPr id="37" name="Oval 36">
              <a:extLst>
                <a:ext uri="{FF2B5EF4-FFF2-40B4-BE49-F238E27FC236}">
                  <a16:creationId xmlns:a16="http://schemas.microsoft.com/office/drawing/2014/main" id="{72B21BEF-103E-74E6-01D8-FFBD65B477C1}"/>
                </a:ext>
              </a:extLst>
            </p:cNvPr>
            <p:cNvSpPr/>
            <p:nvPr/>
          </p:nvSpPr>
          <p:spPr>
            <a:xfrm>
              <a:off x="2978150" y="4314825"/>
              <a:ext cx="381000" cy="381000"/>
            </a:xfrm>
            <a:prstGeom prst="ellipse">
              <a:avLst/>
            </a:prstGeom>
            <a:solidFill>
              <a:schemeClr val="bg1"/>
            </a:solidFill>
            <a:ln w="19050">
              <a:solidFill>
                <a:srgbClr val="248C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8AB145A5-4B51-219B-FC4A-9AD16E2250D8}"/>
                </a:ext>
              </a:extLst>
            </p:cNvPr>
            <p:cNvSpPr txBox="1"/>
            <p:nvPr/>
          </p:nvSpPr>
          <p:spPr>
            <a:xfrm>
              <a:off x="2978150" y="4264967"/>
              <a:ext cx="381000" cy="461665"/>
            </a:xfrm>
            <a:prstGeom prst="rect">
              <a:avLst/>
            </a:prstGeom>
            <a:noFill/>
          </p:spPr>
          <p:txBody>
            <a:bodyPr wrap="square" rtlCol="0">
              <a:spAutoFit/>
            </a:bodyPr>
            <a:lstStyle/>
            <a:p>
              <a:r>
                <a:rPr lang="en-US" sz="2400" dirty="0">
                  <a:solidFill>
                    <a:srgbClr val="248ACA"/>
                  </a:solidFill>
                  <a:latin typeface="Arial Rounded MT Bold" panose="020F0704030504030204" pitchFamily="34" charset="0"/>
                </a:rPr>
                <a:t>1</a:t>
              </a:r>
            </a:p>
          </p:txBody>
        </p:sp>
      </p:grpSp>
      <p:cxnSp>
        <p:nvCxnSpPr>
          <p:cNvPr id="39" name="Straight Connector 38">
            <a:extLst>
              <a:ext uri="{FF2B5EF4-FFF2-40B4-BE49-F238E27FC236}">
                <a16:creationId xmlns:a16="http://schemas.microsoft.com/office/drawing/2014/main" id="{5BF76DFD-00F1-9DDD-BC34-9962EA8CD44D}"/>
              </a:ext>
            </a:extLst>
          </p:cNvPr>
          <p:cNvCxnSpPr>
            <a:cxnSpLocks/>
          </p:cNvCxnSpPr>
          <p:nvPr/>
        </p:nvCxnSpPr>
        <p:spPr>
          <a:xfrm flipV="1">
            <a:off x="4666937" y="4792133"/>
            <a:ext cx="794063" cy="41030"/>
          </a:xfrm>
          <a:prstGeom prst="line">
            <a:avLst/>
          </a:prstGeom>
          <a:ln w="38100">
            <a:solidFill>
              <a:schemeClr val="bg1">
                <a:lumMod val="95000"/>
              </a:schemeClr>
            </a:solidFill>
          </a:ln>
          <a:effectLst>
            <a:glow rad="1397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0F15C465-0698-8DA7-9C69-DB270332DF1C}"/>
              </a:ext>
            </a:extLst>
          </p:cNvPr>
          <p:cNvGrpSpPr/>
          <p:nvPr/>
        </p:nvGrpSpPr>
        <p:grpSpPr>
          <a:xfrm>
            <a:off x="5385467" y="4301053"/>
            <a:ext cx="381000" cy="461665"/>
            <a:chOff x="2978150" y="4264967"/>
            <a:chExt cx="381000" cy="461665"/>
          </a:xfrm>
        </p:grpSpPr>
        <p:sp>
          <p:nvSpPr>
            <p:cNvPr id="41" name="Oval 40">
              <a:extLst>
                <a:ext uri="{FF2B5EF4-FFF2-40B4-BE49-F238E27FC236}">
                  <a16:creationId xmlns:a16="http://schemas.microsoft.com/office/drawing/2014/main" id="{6C6FF74A-0371-A38D-F6B7-F755B7E6DB7F}"/>
                </a:ext>
              </a:extLst>
            </p:cNvPr>
            <p:cNvSpPr/>
            <p:nvPr/>
          </p:nvSpPr>
          <p:spPr>
            <a:xfrm>
              <a:off x="2978150" y="4314825"/>
              <a:ext cx="381000" cy="381000"/>
            </a:xfrm>
            <a:prstGeom prst="ellipse">
              <a:avLst/>
            </a:prstGeom>
            <a:solidFill>
              <a:schemeClr val="bg1"/>
            </a:solidFill>
            <a:ln w="19050">
              <a:solidFill>
                <a:srgbClr val="248C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1BC5AFB1-1EB3-DEAC-4278-FFB952E4CD55}"/>
                </a:ext>
              </a:extLst>
            </p:cNvPr>
            <p:cNvSpPr txBox="1"/>
            <p:nvPr/>
          </p:nvSpPr>
          <p:spPr>
            <a:xfrm>
              <a:off x="2978150" y="4264967"/>
              <a:ext cx="381000" cy="461665"/>
            </a:xfrm>
            <a:prstGeom prst="rect">
              <a:avLst/>
            </a:prstGeom>
            <a:noFill/>
          </p:spPr>
          <p:txBody>
            <a:bodyPr wrap="square" rtlCol="0">
              <a:spAutoFit/>
            </a:bodyPr>
            <a:lstStyle/>
            <a:p>
              <a:r>
                <a:rPr lang="en-US" sz="2400" dirty="0">
                  <a:solidFill>
                    <a:srgbClr val="248ACA"/>
                  </a:solidFill>
                  <a:latin typeface="Arial Rounded MT Bold" panose="020F0704030504030204" pitchFamily="34" charset="0"/>
                </a:rPr>
                <a:t>2</a:t>
              </a:r>
            </a:p>
          </p:txBody>
        </p:sp>
      </p:grpSp>
      <p:grpSp>
        <p:nvGrpSpPr>
          <p:cNvPr id="43" name="Group 42">
            <a:extLst>
              <a:ext uri="{FF2B5EF4-FFF2-40B4-BE49-F238E27FC236}">
                <a16:creationId xmlns:a16="http://schemas.microsoft.com/office/drawing/2014/main" id="{F5A12E2A-4D23-4C53-D8A7-C5D0C54AC9AC}"/>
              </a:ext>
            </a:extLst>
          </p:cNvPr>
          <p:cNvGrpSpPr/>
          <p:nvPr/>
        </p:nvGrpSpPr>
        <p:grpSpPr>
          <a:xfrm>
            <a:off x="7920848" y="4320103"/>
            <a:ext cx="381000" cy="461665"/>
            <a:chOff x="2978150" y="4264967"/>
            <a:chExt cx="381000" cy="461665"/>
          </a:xfrm>
        </p:grpSpPr>
        <p:sp>
          <p:nvSpPr>
            <p:cNvPr id="44" name="Oval 43">
              <a:extLst>
                <a:ext uri="{FF2B5EF4-FFF2-40B4-BE49-F238E27FC236}">
                  <a16:creationId xmlns:a16="http://schemas.microsoft.com/office/drawing/2014/main" id="{34908ABC-4FA6-D7A5-8949-23E6F3C3FEEB}"/>
                </a:ext>
              </a:extLst>
            </p:cNvPr>
            <p:cNvSpPr/>
            <p:nvPr/>
          </p:nvSpPr>
          <p:spPr>
            <a:xfrm>
              <a:off x="2978150" y="4314825"/>
              <a:ext cx="381000" cy="381000"/>
            </a:xfrm>
            <a:prstGeom prst="ellipse">
              <a:avLst/>
            </a:prstGeom>
            <a:solidFill>
              <a:schemeClr val="bg1"/>
            </a:solidFill>
            <a:ln w="19050">
              <a:solidFill>
                <a:srgbClr val="248C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FF465BCD-6714-CD82-0FF5-D2EF2D13CE74}"/>
                </a:ext>
              </a:extLst>
            </p:cNvPr>
            <p:cNvSpPr txBox="1"/>
            <p:nvPr/>
          </p:nvSpPr>
          <p:spPr>
            <a:xfrm>
              <a:off x="2978150" y="4264967"/>
              <a:ext cx="381000" cy="461665"/>
            </a:xfrm>
            <a:prstGeom prst="rect">
              <a:avLst/>
            </a:prstGeom>
            <a:noFill/>
          </p:spPr>
          <p:txBody>
            <a:bodyPr wrap="square" rtlCol="0">
              <a:spAutoFit/>
            </a:bodyPr>
            <a:lstStyle/>
            <a:p>
              <a:r>
                <a:rPr lang="en-US" sz="2400" dirty="0">
                  <a:solidFill>
                    <a:srgbClr val="248ACA"/>
                  </a:solidFill>
                  <a:latin typeface="Arial Rounded MT Bold" panose="020F0704030504030204" pitchFamily="34" charset="0"/>
                </a:rPr>
                <a:t>3</a:t>
              </a:r>
            </a:p>
          </p:txBody>
        </p:sp>
      </p:grpSp>
      <p:grpSp>
        <p:nvGrpSpPr>
          <p:cNvPr id="46" name="Group 45">
            <a:extLst>
              <a:ext uri="{FF2B5EF4-FFF2-40B4-BE49-F238E27FC236}">
                <a16:creationId xmlns:a16="http://schemas.microsoft.com/office/drawing/2014/main" id="{82ED9522-2963-5B5C-7C43-30D4621F8513}"/>
              </a:ext>
            </a:extLst>
          </p:cNvPr>
          <p:cNvGrpSpPr/>
          <p:nvPr/>
        </p:nvGrpSpPr>
        <p:grpSpPr>
          <a:xfrm>
            <a:off x="10350555" y="4304228"/>
            <a:ext cx="381000" cy="461665"/>
            <a:chOff x="2978150" y="4264967"/>
            <a:chExt cx="381000" cy="461665"/>
          </a:xfrm>
        </p:grpSpPr>
        <p:sp>
          <p:nvSpPr>
            <p:cNvPr id="47" name="Oval 46">
              <a:extLst>
                <a:ext uri="{FF2B5EF4-FFF2-40B4-BE49-F238E27FC236}">
                  <a16:creationId xmlns:a16="http://schemas.microsoft.com/office/drawing/2014/main" id="{1681EE7F-2DB3-5399-904B-78BDD30DE362}"/>
                </a:ext>
              </a:extLst>
            </p:cNvPr>
            <p:cNvSpPr/>
            <p:nvPr/>
          </p:nvSpPr>
          <p:spPr>
            <a:xfrm>
              <a:off x="2978150" y="4314825"/>
              <a:ext cx="381000" cy="381000"/>
            </a:xfrm>
            <a:prstGeom prst="ellipse">
              <a:avLst/>
            </a:prstGeom>
            <a:solidFill>
              <a:schemeClr val="bg1"/>
            </a:solidFill>
            <a:ln w="19050">
              <a:solidFill>
                <a:srgbClr val="248C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A888CD4B-A0F9-083D-6891-EE7606C25F88}"/>
                </a:ext>
              </a:extLst>
            </p:cNvPr>
            <p:cNvSpPr txBox="1"/>
            <p:nvPr/>
          </p:nvSpPr>
          <p:spPr>
            <a:xfrm>
              <a:off x="2978150" y="4264967"/>
              <a:ext cx="381000" cy="461665"/>
            </a:xfrm>
            <a:prstGeom prst="rect">
              <a:avLst/>
            </a:prstGeom>
            <a:noFill/>
          </p:spPr>
          <p:txBody>
            <a:bodyPr wrap="square" rtlCol="0">
              <a:spAutoFit/>
            </a:bodyPr>
            <a:lstStyle/>
            <a:p>
              <a:r>
                <a:rPr lang="en-US" sz="2400" dirty="0">
                  <a:solidFill>
                    <a:srgbClr val="248ACA"/>
                  </a:solidFill>
                  <a:latin typeface="Arial Rounded MT Bold" panose="020F0704030504030204" pitchFamily="34" charset="0"/>
                </a:rPr>
                <a:t>4</a:t>
              </a:r>
            </a:p>
          </p:txBody>
        </p:sp>
      </p:grpSp>
      <p:sp>
        <p:nvSpPr>
          <p:cNvPr id="49" name="Rectangle 48">
            <a:extLst>
              <a:ext uri="{FF2B5EF4-FFF2-40B4-BE49-F238E27FC236}">
                <a16:creationId xmlns:a16="http://schemas.microsoft.com/office/drawing/2014/main" id="{9DA7B5C4-2723-72EE-F277-4F2BD69AA97A}"/>
              </a:ext>
            </a:extLst>
          </p:cNvPr>
          <p:cNvSpPr/>
          <p:nvPr/>
        </p:nvSpPr>
        <p:spPr>
          <a:xfrm>
            <a:off x="3360523" y="3863432"/>
            <a:ext cx="7647148" cy="1916119"/>
          </a:xfrm>
          <a:prstGeom prst="rect">
            <a:avLst/>
          </a:prstGeom>
          <a:solidFill>
            <a:srgbClr val="FFFFFF">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8BE75170-BB0B-51EA-6759-FBDAEAE91F42}"/>
              </a:ext>
            </a:extLst>
          </p:cNvPr>
          <p:cNvSpPr txBox="1"/>
          <p:nvPr/>
        </p:nvSpPr>
        <p:spPr>
          <a:xfrm>
            <a:off x="931475" y="1778727"/>
            <a:ext cx="9912173" cy="523220"/>
          </a:xfrm>
          <a:prstGeom prst="rect">
            <a:avLst/>
          </a:prstGeom>
          <a:noFill/>
        </p:spPr>
        <p:txBody>
          <a:bodyPr wrap="square" rtlCol="0">
            <a:spAutoFit/>
          </a:bodyPr>
          <a:lstStyle/>
          <a:p>
            <a:pPr algn="ctr"/>
            <a:r>
              <a:rPr lang="en-US" altLang="zh-CN" sz="2800" dirty="0">
                <a:solidFill>
                  <a:srgbClr val="248ACA"/>
                </a:solidFill>
                <a:latin typeface="Avenir Next LT Pro Demi" panose="020B0704020202020204" pitchFamily="34" charset="0"/>
                <a:ea typeface="Roboto" panose="02000000000000000000" pitchFamily="2" charset="0"/>
                <a:cs typeface="Roboto" panose="02000000000000000000" pitchFamily="2" charset="0"/>
              </a:rPr>
              <a:t>Quantum Neural Network example</a:t>
            </a:r>
            <a:endParaRPr lang="en-US" altLang="zh-CN" sz="2800" dirty="0">
              <a:latin typeface="Avenir Next LT Pro Demi" panose="020B0704020202020204" pitchFamily="34" charset="0"/>
              <a:ea typeface="Roboto" panose="02000000000000000000" pitchFamily="2" charset="0"/>
              <a:cs typeface="Roboto" panose="02000000000000000000" pitchFamily="2" charset="0"/>
            </a:endParaRPr>
          </a:p>
        </p:txBody>
      </p:sp>
      <p:sp>
        <p:nvSpPr>
          <p:cNvPr id="2" name="Rectangle 1">
            <a:extLst>
              <a:ext uri="{FF2B5EF4-FFF2-40B4-BE49-F238E27FC236}">
                <a16:creationId xmlns:a16="http://schemas.microsoft.com/office/drawing/2014/main" id="{35C19CBC-0BA5-16FC-701F-33BEC9534ADF}"/>
              </a:ext>
            </a:extLst>
          </p:cNvPr>
          <p:cNvSpPr/>
          <p:nvPr/>
        </p:nvSpPr>
        <p:spPr>
          <a:xfrm>
            <a:off x="643384" y="2890176"/>
            <a:ext cx="10338294" cy="1066280"/>
          </a:xfrm>
          <a:prstGeom prst="rect">
            <a:avLst/>
          </a:prstGeom>
          <a:solidFill>
            <a:srgbClr val="FFFFFF">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43313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500"/>
                            </p:stCondLst>
                            <p:childTnLst>
                              <p:par>
                                <p:cTn id="12" presetID="10" presetClass="exit" presetSubtype="0" fill="hold" grpId="1" nodeType="afterEffect">
                                  <p:stCondLst>
                                    <p:cond delay="750"/>
                                  </p:stCondLst>
                                  <p:childTnLst>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par>
                                <p:cTn id="15" presetID="10" presetClass="exit" presetSubtype="0" fill="hold" grpId="1" nodeType="withEffect">
                                  <p:stCondLst>
                                    <p:cond delay="75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fade">
                                      <p:cBhvr>
                                        <p:cTn id="20" dur="500"/>
                                        <p:tgtEl>
                                          <p:spTgt spid="39"/>
                                        </p:tgtEl>
                                      </p:cBhvr>
                                    </p:animEffect>
                                  </p:childTnLst>
                                </p:cTn>
                              </p:par>
                              <p:par>
                                <p:cTn id="21" presetID="10" presetClass="exit" presetSubtype="0" fill="hold" nodeType="withEffect">
                                  <p:stCondLst>
                                    <p:cond delay="700"/>
                                  </p:stCondLst>
                                  <p:childTnLst>
                                    <p:animEffect transition="out" filter="fade">
                                      <p:cBhvr>
                                        <p:cTn id="22" dur="500"/>
                                        <p:tgtEl>
                                          <p:spTgt spid="39"/>
                                        </p:tgtEl>
                                      </p:cBhvr>
                                    </p:animEffect>
                                    <p:set>
                                      <p:cBhvr>
                                        <p:cTn id="23" dur="1" fill="hold">
                                          <p:stCondLst>
                                            <p:cond delay="499"/>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4" grpId="0" animBg="1"/>
      <p:bldP spid="14"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86F43AA9-BAD7-46FA-B2F4-C528A8411352}" type="slidenum">
              <a:rPr lang="de-CH" smtClean="0"/>
              <a:pPr/>
              <a:t>2</a:t>
            </a:fld>
            <a:endParaRPr lang="de-CH" dirty="0"/>
          </a:p>
        </p:txBody>
      </p:sp>
      <p:sp>
        <p:nvSpPr>
          <p:cNvPr id="5" name="Title 1">
            <a:extLst>
              <a:ext uri="{FF2B5EF4-FFF2-40B4-BE49-F238E27FC236}">
                <a16:creationId xmlns:a16="http://schemas.microsoft.com/office/drawing/2014/main" id="{D5E58633-B1D5-0FA9-BFCD-7F79B71C42E2}"/>
              </a:ext>
            </a:extLst>
          </p:cNvPr>
          <p:cNvSpPr txBox="1">
            <a:spLocks/>
          </p:cNvSpPr>
          <p:nvPr/>
        </p:nvSpPr>
        <p:spPr>
          <a:xfrm>
            <a:off x="1450384" y="1659889"/>
            <a:ext cx="9144000" cy="182660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bg1"/>
                </a:solidFill>
                <a:latin typeface="Avenir Black" panose="020B0803020203020204" pitchFamily="34" charset="0"/>
                <a:ea typeface="+mj-ea"/>
                <a:cs typeface="+mj-cs"/>
              </a:defRPr>
            </a:lvl1pPr>
          </a:lstStyle>
          <a:p>
            <a:pPr algn="ctr"/>
            <a:r>
              <a:rPr lang="en-US" sz="3200" b="1" dirty="0">
                <a:solidFill>
                  <a:srgbClr val="000000"/>
                </a:solidFill>
                <a:latin typeface="Avenir Next LT Pro Demi" panose="020B0704020202020204" pitchFamily="34" charset="0"/>
                <a:ea typeface="Roboto" panose="02000000000000000000" pitchFamily="2" charset="0"/>
                <a:cs typeface="Roboto" panose="02000000000000000000" pitchFamily="2" charset="0"/>
              </a:rPr>
              <a:t>VENUS: A Geometrical Representation for Quantum State Visualization</a:t>
            </a:r>
          </a:p>
        </p:txBody>
      </p:sp>
      <p:pic>
        <p:nvPicPr>
          <p:cNvPr id="6" name="Picture 5">
            <a:extLst>
              <a:ext uri="{FF2B5EF4-FFF2-40B4-BE49-F238E27FC236}">
                <a16:creationId xmlns:a16="http://schemas.microsoft.com/office/drawing/2014/main" id="{B75054B0-8B33-FD34-BBC7-6A8AB7DA149A}"/>
              </a:ext>
            </a:extLst>
          </p:cNvPr>
          <p:cNvPicPr>
            <a:picLocks noChangeAspect="1"/>
          </p:cNvPicPr>
          <p:nvPr/>
        </p:nvPicPr>
        <p:blipFill rotWithShape="1">
          <a:blip r:embed="rId3"/>
          <a:srcRect l="121" t="6817" r="121" b="20171"/>
          <a:stretch/>
        </p:blipFill>
        <p:spPr>
          <a:xfrm>
            <a:off x="565577" y="3722432"/>
            <a:ext cx="961367" cy="1008587"/>
          </a:xfrm>
          <a:prstGeom prst="flowChartConnector">
            <a:avLst/>
          </a:prstGeom>
        </p:spPr>
      </p:pic>
      <p:sp>
        <p:nvSpPr>
          <p:cNvPr id="9" name="TextBox 8">
            <a:extLst>
              <a:ext uri="{FF2B5EF4-FFF2-40B4-BE49-F238E27FC236}">
                <a16:creationId xmlns:a16="http://schemas.microsoft.com/office/drawing/2014/main" id="{2794CE41-2C04-D1EE-70A5-925609FFB9B9}"/>
              </a:ext>
            </a:extLst>
          </p:cNvPr>
          <p:cNvSpPr txBox="1"/>
          <p:nvPr/>
        </p:nvSpPr>
        <p:spPr>
          <a:xfrm>
            <a:off x="594190" y="4809545"/>
            <a:ext cx="917279" cy="523220"/>
          </a:xfrm>
          <a:prstGeom prst="rect">
            <a:avLst/>
          </a:prstGeom>
          <a:noFill/>
        </p:spPr>
        <p:txBody>
          <a:bodyPr wrap="square" rtlCol="0">
            <a:spAutoFit/>
          </a:bodyPr>
          <a:lstStyle/>
          <a:p>
            <a:pPr algn="ctr"/>
            <a:r>
              <a:rPr lang="en-US" altLang="zh-CN" sz="1400" dirty="0">
                <a:latin typeface="Avenir Next LT Pro Demi" panose="020B0704020202020204" pitchFamily="34" charset="0"/>
              </a:rPr>
              <a:t>Shaolun</a:t>
            </a:r>
          </a:p>
          <a:p>
            <a:pPr algn="ctr"/>
            <a:r>
              <a:rPr lang="en-US" altLang="zh-CN" sz="1400" dirty="0">
                <a:latin typeface="Avenir Next LT Pro Demi" panose="020B0704020202020204" pitchFamily="34" charset="0"/>
              </a:rPr>
              <a:t>RUAN</a:t>
            </a:r>
            <a:endParaRPr lang="zh-CN" altLang="en-US" sz="1400" dirty="0">
              <a:latin typeface="Avenir Next LT Pro Demi" panose="020B0704020202020204" pitchFamily="34" charset="0"/>
            </a:endParaRPr>
          </a:p>
        </p:txBody>
      </p:sp>
      <p:pic>
        <p:nvPicPr>
          <p:cNvPr id="10" name="Picture 9">
            <a:extLst>
              <a:ext uri="{FF2B5EF4-FFF2-40B4-BE49-F238E27FC236}">
                <a16:creationId xmlns:a16="http://schemas.microsoft.com/office/drawing/2014/main" id="{108E4174-B3DF-B4F3-DCE0-F14CB022EF14}"/>
              </a:ext>
            </a:extLst>
          </p:cNvPr>
          <p:cNvPicPr>
            <a:picLocks noChangeAspect="1"/>
          </p:cNvPicPr>
          <p:nvPr/>
        </p:nvPicPr>
        <p:blipFill>
          <a:blip r:embed="rId4"/>
          <a:stretch>
            <a:fillRect/>
          </a:stretch>
        </p:blipFill>
        <p:spPr>
          <a:xfrm>
            <a:off x="570315" y="5372289"/>
            <a:ext cx="950093" cy="485346"/>
          </a:xfrm>
          <a:prstGeom prst="rect">
            <a:avLst/>
          </a:prstGeom>
        </p:spPr>
      </p:pic>
      <p:sp>
        <p:nvSpPr>
          <p:cNvPr id="12" name="TextBox 11">
            <a:extLst>
              <a:ext uri="{FF2B5EF4-FFF2-40B4-BE49-F238E27FC236}">
                <a16:creationId xmlns:a16="http://schemas.microsoft.com/office/drawing/2014/main" id="{AA7AAC90-4A10-E8B7-3ABF-DB91D0A3ED93}"/>
              </a:ext>
            </a:extLst>
          </p:cNvPr>
          <p:cNvSpPr txBox="1"/>
          <p:nvPr/>
        </p:nvSpPr>
        <p:spPr>
          <a:xfrm>
            <a:off x="1915420" y="4809545"/>
            <a:ext cx="917279" cy="523220"/>
          </a:xfrm>
          <a:prstGeom prst="rect">
            <a:avLst/>
          </a:prstGeom>
          <a:noFill/>
        </p:spPr>
        <p:txBody>
          <a:bodyPr wrap="square" rtlCol="0">
            <a:spAutoFit/>
          </a:bodyPr>
          <a:lstStyle/>
          <a:p>
            <a:pPr algn="ctr"/>
            <a:r>
              <a:rPr lang="en-US" altLang="zh-CN" sz="1400" dirty="0" err="1">
                <a:latin typeface="Avenir Next LT Pro Demi" panose="020B0704020202020204" pitchFamily="34" charset="0"/>
              </a:rPr>
              <a:t>Ribo</a:t>
            </a:r>
            <a:endParaRPr lang="en-US" altLang="zh-CN" sz="1400" dirty="0">
              <a:latin typeface="Avenir Next LT Pro Demi" panose="020B0704020202020204" pitchFamily="34" charset="0"/>
            </a:endParaRPr>
          </a:p>
          <a:p>
            <a:pPr algn="ctr"/>
            <a:r>
              <a:rPr lang="en-US" altLang="zh-CN" sz="1400" dirty="0">
                <a:latin typeface="Avenir Next LT Pro Demi" panose="020B0704020202020204" pitchFamily="34" charset="0"/>
              </a:rPr>
              <a:t>YUAN</a:t>
            </a:r>
            <a:endParaRPr lang="zh-CN" altLang="en-US" sz="1400" dirty="0">
              <a:latin typeface="Avenir Next LT Pro Demi" panose="020B0704020202020204" pitchFamily="34" charset="0"/>
            </a:endParaRPr>
          </a:p>
        </p:txBody>
      </p:sp>
      <p:pic>
        <p:nvPicPr>
          <p:cNvPr id="13" name="Picture 12">
            <a:extLst>
              <a:ext uri="{FF2B5EF4-FFF2-40B4-BE49-F238E27FC236}">
                <a16:creationId xmlns:a16="http://schemas.microsoft.com/office/drawing/2014/main" id="{C1A72E4C-FF0A-4188-60F4-C4C7B6261313}"/>
              </a:ext>
            </a:extLst>
          </p:cNvPr>
          <p:cNvPicPr>
            <a:picLocks noChangeAspect="1"/>
          </p:cNvPicPr>
          <p:nvPr/>
        </p:nvPicPr>
        <p:blipFill>
          <a:blip r:embed="rId5"/>
          <a:stretch>
            <a:fillRect/>
          </a:stretch>
        </p:blipFill>
        <p:spPr>
          <a:xfrm>
            <a:off x="1915420" y="5421633"/>
            <a:ext cx="813989" cy="442853"/>
          </a:xfrm>
          <a:prstGeom prst="rect">
            <a:avLst/>
          </a:prstGeom>
        </p:spPr>
      </p:pic>
      <p:sp>
        <p:nvSpPr>
          <p:cNvPr id="15" name="TextBox 14">
            <a:extLst>
              <a:ext uri="{FF2B5EF4-FFF2-40B4-BE49-F238E27FC236}">
                <a16:creationId xmlns:a16="http://schemas.microsoft.com/office/drawing/2014/main" id="{5E45FC2B-C72D-4CBA-EF53-233A83A15605}"/>
              </a:ext>
            </a:extLst>
          </p:cNvPr>
          <p:cNvSpPr txBox="1"/>
          <p:nvPr/>
        </p:nvSpPr>
        <p:spPr>
          <a:xfrm>
            <a:off x="3203837" y="4809545"/>
            <a:ext cx="917279" cy="523220"/>
          </a:xfrm>
          <a:prstGeom prst="rect">
            <a:avLst/>
          </a:prstGeom>
          <a:noFill/>
        </p:spPr>
        <p:txBody>
          <a:bodyPr wrap="square" rtlCol="0">
            <a:spAutoFit/>
          </a:bodyPr>
          <a:lstStyle/>
          <a:p>
            <a:pPr algn="ctr"/>
            <a:r>
              <a:rPr lang="en-US" altLang="zh-CN" sz="1400" dirty="0">
                <a:latin typeface="Avenir Next LT Pro Demi" panose="020B0704020202020204" pitchFamily="34" charset="0"/>
              </a:rPr>
              <a:t>Qiang </a:t>
            </a:r>
          </a:p>
          <a:p>
            <a:pPr algn="ctr"/>
            <a:r>
              <a:rPr lang="en-US" altLang="zh-CN" sz="1400" dirty="0">
                <a:latin typeface="Avenir Next LT Pro Demi" panose="020B0704020202020204" pitchFamily="34" charset="0"/>
              </a:rPr>
              <a:t>GUAN</a:t>
            </a:r>
            <a:endParaRPr lang="zh-CN" altLang="en-US" sz="1400" dirty="0">
              <a:latin typeface="Avenir Next LT Pro Demi" panose="020B0704020202020204" pitchFamily="34" charset="0"/>
            </a:endParaRPr>
          </a:p>
        </p:txBody>
      </p:sp>
      <p:sp>
        <p:nvSpPr>
          <p:cNvPr id="17" name="TextBox 16">
            <a:extLst>
              <a:ext uri="{FF2B5EF4-FFF2-40B4-BE49-F238E27FC236}">
                <a16:creationId xmlns:a16="http://schemas.microsoft.com/office/drawing/2014/main" id="{82A3D2B2-6112-653A-9BFA-1FFD841E0182}"/>
              </a:ext>
            </a:extLst>
          </p:cNvPr>
          <p:cNvSpPr txBox="1"/>
          <p:nvPr/>
        </p:nvSpPr>
        <p:spPr>
          <a:xfrm>
            <a:off x="4451450" y="4809545"/>
            <a:ext cx="917279" cy="523220"/>
          </a:xfrm>
          <a:prstGeom prst="rect">
            <a:avLst/>
          </a:prstGeom>
          <a:noFill/>
        </p:spPr>
        <p:txBody>
          <a:bodyPr wrap="square" rtlCol="0">
            <a:spAutoFit/>
          </a:bodyPr>
          <a:lstStyle/>
          <a:p>
            <a:pPr algn="ctr"/>
            <a:r>
              <a:rPr lang="en-US" altLang="zh-CN" sz="1400" dirty="0" err="1">
                <a:latin typeface="Avenir Next LT Pro Demi" panose="020B0704020202020204" pitchFamily="34" charset="0"/>
              </a:rPr>
              <a:t>Yanna</a:t>
            </a:r>
            <a:endParaRPr lang="en-US" altLang="zh-CN" sz="1400" dirty="0">
              <a:latin typeface="Avenir Next LT Pro Demi" panose="020B0704020202020204" pitchFamily="34" charset="0"/>
            </a:endParaRPr>
          </a:p>
          <a:p>
            <a:pPr algn="ctr"/>
            <a:r>
              <a:rPr lang="en-US" altLang="zh-CN" sz="1400" dirty="0">
                <a:latin typeface="Avenir Next LT Pro Demi" panose="020B0704020202020204" pitchFamily="34" charset="0"/>
              </a:rPr>
              <a:t>LIN</a:t>
            </a:r>
            <a:endParaRPr lang="zh-CN" altLang="en-US" sz="1400" dirty="0">
              <a:latin typeface="Avenir Next LT Pro Demi" panose="020B0704020202020204" pitchFamily="34" charset="0"/>
            </a:endParaRPr>
          </a:p>
        </p:txBody>
      </p:sp>
      <p:sp>
        <p:nvSpPr>
          <p:cNvPr id="19" name="TextBox 18">
            <a:extLst>
              <a:ext uri="{FF2B5EF4-FFF2-40B4-BE49-F238E27FC236}">
                <a16:creationId xmlns:a16="http://schemas.microsoft.com/office/drawing/2014/main" id="{4835C272-1A93-4758-DCF6-AD2A23FE4987}"/>
              </a:ext>
            </a:extLst>
          </p:cNvPr>
          <p:cNvSpPr txBox="1"/>
          <p:nvPr/>
        </p:nvSpPr>
        <p:spPr>
          <a:xfrm>
            <a:off x="5731877" y="4809545"/>
            <a:ext cx="917279" cy="523220"/>
          </a:xfrm>
          <a:prstGeom prst="rect">
            <a:avLst/>
          </a:prstGeom>
          <a:noFill/>
        </p:spPr>
        <p:txBody>
          <a:bodyPr wrap="square" rtlCol="0">
            <a:spAutoFit/>
          </a:bodyPr>
          <a:lstStyle/>
          <a:p>
            <a:pPr algn="ctr"/>
            <a:r>
              <a:rPr lang="en-US" altLang="zh-CN" sz="1400" dirty="0">
                <a:latin typeface="Avenir Next LT Pro Demi" panose="020B0704020202020204" pitchFamily="34" charset="0"/>
              </a:rPr>
              <a:t>Ying</a:t>
            </a:r>
          </a:p>
          <a:p>
            <a:pPr algn="ctr"/>
            <a:r>
              <a:rPr lang="en-US" altLang="zh-CN" sz="1400" dirty="0">
                <a:latin typeface="Avenir Next LT Pro Demi" panose="020B0704020202020204" pitchFamily="34" charset="0"/>
              </a:rPr>
              <a:t>MAO</a:t>
            </a:r>
            <a:endParaRPr lang="zh-CN" altLang="en-US" sz="1400" dirty="0">
              <a:latin typeface="Avenir Next LT Pro Demi" panose="020B0704020202020204" pitchFamily="34" charset="0"/>
            </a:endParaRPr>
          </a:p>
        </p:txBody>
      </p:sp>
      <p:sp>
        <p:nvSpPr>
          <p:cNvPr id="21" name="TextBox 20">
            <a:extLst>
              <a:ext uri="{FF2B5EF4-FFF2-40B4-BE49-F238E27FC236}">
                <a16:creationId xmlns:a16="http://schemas.microsoft.com/office/drawing/2014/main" id="{726E75DE-AC55-39ED-0962-79DE67571752}"/>
              </a:ext>
            </a:extLst>
          </p:cNvPr>
          <p:cNvSpPr txBox="1"/>
          <p:nvPr/>
        </p:nvSpPr>
        <p:spPr>
          <a:xfrm>
            <a:off x="6921372" y="4809545"/>
            <a:ext cx="917279" cy="523220"/>
          </a:xfrm>
          <a:prstGeom prst="rect">
            <a:avLst/>
          </a:prstGeom>
          <a:noFill/>
        </p:spPr>
        <p:txBody>
          <a:bodyPr wrap="square" rtlCol="0">
            <a:spAutoFit/>
          </a:bodyPr>
          <a:lstStyle/>
          <a:p>
            <a:pPr algn="ctr"/>
            <a:r>
              <a:rPr lang="en-US" altLang="zh-CN" sz="1400" dirty="0">
                <a:latin typeface="Avenir Next LT Pro Demi" panose="020B0704020202020204" pitchFamily="34" charset="0"/>
              </a:rPr>
              <a:t>Weiwen</a:t>
            </a:r>
          </a:p>
          <a:p>
            <a:pPr algn="ctr"/>
            <a:r>
              <a:rPr lang="en-US" altLang="zh-CN" sz="1400" dirty="0">
                <a:latin typeface="Avenir Next LT Pro Demi" panose="020B0704020202020204" pitchFamily="34" charset="0"/>
              </a:rPr>
              <a:t>JIANG</a:t>
            </a:r>
            <a:endParaRPr lang="zh-CN" altLang="en-US" sz="1400" dirty="0">
              <a:latin typeface="Avenir Next LT Pro Demi" panose="020B0704020202020204" pitchFamily="34" charset="0"/>
            </a:endParaRPr>
          </a:p>
        </p:txBody>
      </p:sp>
      <p:sp>
        <p:nvSpPr>
          <p:cNvPr id="23" name="TextBox 22">
            <a:extLst>
              <a:ext uri="{FF2B5EF4-FFF2-40B4-BE49-F238E27FC236}">
                <a16:creationId xmlns:a16="http://schemas.microsoft.com/office/drawing/2014/main" id="{980C3F2A-749D-5640-1D7F-BB8BFCBE0BDB}"/>
              </a:ext>
            </a:extLst>
          </p:cNvPr>
          <p:cNvSpPr txBox="1"/>
          <p:nvPr/>
        </p:nvSpPr>
        <p:spPr>
          <a:xfrm>
            <a:off x="8115583" y="4819313"/>
            <a:ext cx="993654" cy="523220"/>
          </a:xfrm>
          <a:prstGeom prst="rect">
            <a:avLst/>
          </a:prstGeom>
          <a:noFill/>
        </p:spPr>
        <p:txBody>
          <a:bodyPr wrap="square" rtlCol="0">
            <a:spAutoFit/>
          </a:bodyPr>
          <a:lstStyle/>
          <a:p>
            <a:pPr algn="ctr"/>
            <a:r>
              <a:rPr lang="en-US" altLang="zh-CN" sz="1400" dirty="0" err="1">
                <a:latin typeface="Avenir Next LT Pro Demi" panose="020B0704020202020204" pitchFamily="34" charset="0"/>
              </a:rPr>
              <a:t>Zhepeng</a:t>
            </a:r>
            <a:r>
              <a:rPr lang="zh-CN" altLang="en-US" sz="1400" dirty="0">
                <a:latin typeface="Avenir Next LT Pro Demi" panose="020B0704020202020204" pitchFamily="34" charset="0"/>
              </a:rPr>
              <a:t> </a:t>
            </a:r>
            <a:endParaRPr lang="en-US" altLang="zh-CN" sz="1400" dirty="0">
              <a:latin typeface="Avenir Next LT Pro Demi" panose="020B0704020202020204" pitchFamily="34" charset="0"/>
            </a:endParaRPr>
          </a:p>
          <a:p>
            <a:pPr algn="ctr"/>
            <a:r>
              <a:rPr lang="en-US" altLang="zh-CN" sz="1400" dirty="0">
                <a:latin typeface="Avenir Next LT Pro Demi" panose="020B0704020202020204" pitchFamily="34" charset="0"/>
              </a:rPr>
              <a:t>WANG</a:t>
            </a:r>
          </a:p>
        </p:txBody>
      </p:sp>
      <p:sp>
        <p:nvSpPr>
          <p:cNvPr id="25" name="TextBox 24">
            <a:extLst>
              <a:ext uri="{FF2B5EF4-FFF2-40B4-BE49-F238E27FC236}">
                <a16:creationId xmlns:a16="http://schemas.microsoft.com/office/drawing/2014/main" id="{B158CF30-358C-3713-3CE4-B9CBA72C66F4}"/>
              </a:ext>
            </a:extLst>
          </p:cNvPr>
          <p:cNvSpPr txBox="1"/>
          <p:nvPr/>
        </p:nvSpPr>
        <p:spPr>
          <a:xfrm>
            <a:off x="9396388" y="4809545"/>
            <a:ext cx="917279" cy="523220"/>
          </a:xfrm>
          <a:prstGeom prst="rect">
            <a:avLst/>
          </a:prstGeom>
          <a:noFill/>
        </p:spPr>
        <p:txBody>
          <a:bodyPr wrap="square" rtlCol="0">
            <a:spAutoFit/>
          </a:bodyPr>
          <a:lstStyle/>
          <a:p>
            <a:pPr algn="ctr"/>
            <a:r>
              <a:rPr lang="en-US" altLang="zh-CN" sz="1400" dirty="0">
                <a:latin typeface="Avenir Next LT Pro Demi" panose="020B0704020202020204" pitchFamily="34" charset="0"/>
              </a:rPr>
              <a:t>Wei</a:t>
            </a:r>
          </a:p>
          <a:p>
            <a:pPr algn="ctr"/>
            <a:r>
              <a:rPr lang="en-US" altLang="zh-CN" sz="1400" dirty="0">
                <a:latin typeface="Avenir Next LT Pro Demi" panose="020B0704020202020204" pitchFamily="34" charset="0"/>
              </a:rPr>
              <a:t>XU</a:t>
            </a:r>
            <a:endParaRPr lang="zh-CN" altLang="en-US" sz="1400" dirty="0">
              <a:latin typeface="Avenir Next LT Pro Demi" panose="020B0704020202020204" pitchFamily="34" charset="0"/>
            </a:endParaRPr>
          </a:p>
        </p:txBody>
      </p:sp>
      <p:sp>
        <p:nvSpPr>
          <p:cNvPr id="27" name="TextBox 26">
            <a:extLst>
              <a:ext uri="{FF2B5EF4-FFF2-40B4-BE49-F238E27FC236}">
                <a16:creationId xmlns:a16="http://schemas.microsoft.com/office/drawing/2014/main" id="{7FB4FD61-76E3-AEE1-319C-82A8F72DB6CE}"/>
              </a:ext>
            </a:extLst>
          </p:cNvPr>
          <p:cNvSpPr txBox="1"/>
          <p:nvPr/>
        </p:nvSpPr>
        <p:spPr>
          <a:xfrm>
            <a:off x="10570385" y="4809545"/>
            <a:ext cx="917279" cy="523220"/>
          </a:xfrm>
          <a:prstGeom prst="rect">
            <a:avLst/>
          </a:prstGeom>
          <a:noFill/>
        </p:spPr>
        <p:txBody>
          <a:bodyPr wrap="square" rtlCol="0">
            <a:spAutoFit/>
          </a:bodyPr>
          <a:lstStyle/>
          <a:p>
            <a:pPr algn="ctr"/>
            <a:r>
              <a:rPr lang="en-US" altLang="zh-CN" sz="1400" dirty="0">
                <a:latin typeface="Avenir Next LT Pro Demi" panose="020B0704020202020204" pitchFamily="34" charset="0"/>
              </a:rPr>
              <a:t>Yong</a:t>
            </a:r>
          </a:p>
          <a:p>
            <a:pPr algn="ctr"/>
            <a:r>
              <a:rPr lang="en-US" altLang="zh-CN" sz="1400" dirty="0">
                <a:latin typeface="Avenir Next LT Pro Demi" panose="020B0704020202020204" pitchFamily="34" charset="0"/>
              </a:rPr>
              <a:t>WANG</a:t>
            </a:r>
            <a:endParaRPr lang="zh-CN" altLang="en-US" sz="1400" dirty="0">
              <a:latin typeface="Avenir Next LT Pro Demi" panose="020B0704020202020204" pitchFamily="34" charset="0"/>
            </a:endParaRPr>
          </a:p>
        </p:txBody>
      </p:sp>
      <p:pic>
        <p:nvPicPr>
          <p:cNvPr id="28" name="Picture 27">
            <a:extLst>
              <a:ext uri="{FF2B5EF4-FFF2-40B4-BE49-F238E27FC236}">
                <a16:creationId xmlns:a16="http://schemas.microsoft.com/office/drawing/2014/main" id="{AA49A14F-E5E9-B7E4-8E94-F3689B3C5C1A}"/>
              </a:ext>
            </a:extLst>
          </p:cNvPr>
          <p:cNvPicPr>
            <a:picLocks noChangeAspect="1"/>
          </p:cNvPicPr>
          <p:nvPr/>
        </p:nvPicPr>
        <p:blipFill>
          <a:blip r:embed="rId4"/>
          <a:stretch>
            <a:fillRect/>
          </a:stretch>
        </p:blipFill>
        <p:spPr>
          <a:xfrm>
            <a:off x="10581385" y="5372289"/>
            <a:ext cx="950093" cy="485346"/>
          </a:xfrm>
          <a:prstGeom prst="rect">
            <a:avLst/>
          </a:prstGeom>
        </p:spPr>
      </p:pic>
      <p:pic>
        <p:nvPicPr>
          <p:cNvPr id="29" name="Picture 28">
            <a:extLst>
              <a:ext uri="{FF2B5EF4-FFF2-40B4-BE49-F238E27FC236}">
                <a16:creationId xmlns:a16="http://schemas.microsoft.com/office/drawing/2014/main" id="{007A55CA-9E49-40F8-9B16-E059931A7D51}"/>
              </a:ext>
            </a:extLst>
          </p:cNvPr>
          <p:cNvPicPr>
            <a:picLocks noChangeAspect="1"/>
          </p:cNvPicPr>
          <p:nvPr/>
        </p:nvPicPr>
        <p:blipFill>
          <a:blip r:embed="rId6"/>
          <a:stretch>
            <a:fillRect/>
          </a:stretch>
        </p:blipFill>
        <p:spPr>
          <a:xfrm>
            <a:off x="3185892" y="5409368"/>
            <a:ext cx="942353" cy="485347"/>
          </a:xfrm>
          <a:prstGeom prst="rect">
            <a:avLst/>
          </a:prstGeom>
        </p:spPr>
      </p:pic>
      <p:pic>
        <p:nvPicPr>
          <p:cNvPr id="30" name="Picture 29">
            <a:extLst>
              <a:ext uri="{FF2B5EF4-FFF2-40B4-BE49-F238E27FC236}">
                <a16:creationId xmlns:a16="http://schemas.microsoft.com/office/drawing/2014/main" id="{AB255CF0-7127-8187-8E68-BDA5417D0DA5}"/>
              </a:ext>
            </a:extLst>
          </p:cNvPr>
          <p:cNvPicPr>
            <a:picLocks noChangeAspect="1"/>
          </p:cNvPicPr>
          <p:nvPr/>
        </p:nvPicPr>
        <p:blipFill>
          <a:blip r:embed="rId7"/>
          <a:stretch>
            <a:fillRect/>
          </a:stretch>
        </p:blipFill>
        <p:spPr>
          <a:xfrm>
            <a:off x="7042984" y="5359296"/>
            <a:ext cx="731440" cy="373649"/>
          </a:xfrm>
          <a:prstGeom prst="rect">
            <a:avLst/>
          </a:prstGeom>
        </p:spPr>
      </p:pic>
      <p:pic>
        <p:nvPicPr>
          <p:cNvPr id="32" name="Picture 31">
            <a:extLst>
              <a:ext uri="{FF2B5EF4-FFF2-40B4-BE49-F238E27FC236}">
                <a16:creationId xmlns:a16="http://schemas.microsoft.com/office/drawing/2014/main" id="{3942861E-E738-B237-376E-E7600BFCDB28}"/>
              </a:ext>
            </a:extLst>
          </p:cNvPr>
          <p:cNvPicPr>
            <a:picLocks noChangeAspect="1"/>
          </p:cNvPicPr>
          <p:nvPr/>
        </p:nvPicPr>
        <p:blipFill>
          <a:blip r:embed="rId8"/>
          <a:stretch>
            <a:fillRect/>
          </a:stretch>
        </p:blipFill>
        <p:spPr>
          <a:xfrm>
            <a:off x="5765840" y="5372289"/>
            <a:ext cx="937492" cy="485346"/>
          </a:xfrm>
          <a:prstGeom prst="rect">
            <a:avLst/>
          </a:prstGeom>
        </p:spPr>
      </p:pic>
      <p:pic>
        <p:nvPicPr>
          <p:cNvPr id="33" name="Picture 2" descr="The Hong Kong University of Science and Technology - ISCN">
            <a:extLst>
              <a:ext uri="{FF2B5EF4-FFF2-40B4-BE49-F238E27FC236}">
                <a16:creationId xmlns:a16="http://schemas.microsoft.com/office/drawing/2014/main" id="{E1107E31-F2A3-6982-1EBF-7A06915E04A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12323" y="5409368"/>
            <a:ext cx="1235477" cy="38321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BNL | Brand Center | Logo">
            <a:extLst>
              <a:ext uri="{FF2B5EF4-FFF2-40B4-BE49-F238E27FC236}">
                <a16:creationId xmlns:a16="http://schemas.microsoft.com/office/drawing/2014/main" id="{49CF0E7C-AE3A-1501-DF28-E0D0BC7A589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506839" y="5338332"/>
            <a:ext cx="731440" cy="49387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descr="A person standing by a lake&#10;&#10;Description automatically generated with low confidence">
            <a:extLst>
              <a:ext uri="{FF2B5EF4-FFF2-40B4-BE49-F238E27FC236}">
                <a16:creationId xmlns:a16="http://schemas.microsoft.com/office/drawing/2014/main" id="{20DE457F-37EB-7A00-4D87-C0EF5456CF2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3086" t="32517" r="53456" b="34027"/>
          <a:stretch/>
        </p:blipFill>
        <p:spPr>
          <a:xfrm>
            <a:off x="1859341" y="3722432"/>
            <a:ext cx="988225" cy="988225"/>
          </a:xfrm>
          <a:prstGeom prst="ellipse">
            <a:avLst/>
          </a:prstGeom>
        </p:spPr>
      </p:pic>
      <p:pic>
        <p:nvPicPr>
          <p:cNvPr id="37" name="Picture 36">
            <a:extLst>
              <a:ext uri="{FF2B5EF4-FFF2-40B4-BE49-F238E27FC236}">
                <a16:creationId xmlns:a16="http://schemas.microsoft.com/office/drawing/2014/main" id="{F809B0D3-CCD3-48F7-17F0-C4758AD63D15}"/>
              </a:ext>
            </a:extLst>
          </p:cNvPr>
          <p:cNvPicPr>
            <a:picLocks noChangeAspect="1"/>
          </p:cNvPicPr>
          <p:nvPr/>
        </p:nvPicPr>
        <p:blipFill rotWithShape="1">
          <a:blip r:embed="rId12"/>
          <a:srcRect l="1" t="10295" r="1268" b="13894"/>
          <a:stretch/>
        </p:blipFill>
        <p:spPr>
          <a:xfrm>
            <a:off x="10526297" y="3722432"/>
            <a:ext cx="961367" cy="1008587"/>
          </a:xfrm>
          <a:prstGeom prst="flowChartConnector">
            <a:avLst/>
          </a:prstGeom>
        </p:spPr>
      </p:pic>
      <p:pic>
        <p:nvPicPr>
          <p:cNvPr id="38" name="Picture 37">
            <a:extLst>
              <a:ext uri="{FF2B5EF4-FFF2-40B4-BE49-F238E27FC236}">
                <a16:creationId xmlns:a16="http://schemas.microsoft.com/office/drawing/2014/main" id="{7D12C86D-AB91-767B-A6D6-9B999217C3CD}"/>
              </a:ext>
            </a:extLst>
          </p:cNvPr>
          <p:cNvPicPr>
            <a:picLocks noChangeAspect="1"/>
          </p:cNvPicPr>
          <p:nvPr/>
        </p:nvPicPr>
        <p:blipFill rotWithShape="1">
          <a:blip r:embed="rId13"/>
          <a:srcRect l="5583" t="8462" r="9224" b="19046"/>
          <a:stretch/>
        </p:blipFill>
        <p:spPr>
          <a:xfrm>
            <a:off x="6918602" y="3722432"/>
            <a:ext cx="931945" cy="977720"/>
          </a:xfrm>
          <a:prstGeom prst="flowChartConnector">
            <a:avLst/>
          </a:prstGeom>
        </p:spPr>
      </p:pic>
      <p:pic>
        <p:nvPicPr>
          <p:cNvPr id="39" name="Picture 38">
            <a:extLst>
              <a:ext uri="{FF2B5EF4-FFF2-40B4-BE49-F238E27FC236}">
                <a16:creationId xmlns:a16="http://schemas.microsoft.com/office/drawing/2014/main" id="{99D08766-AE8E-DD5B-2C46-0E66B3257395}"/>
              </a:ext>
            </a:extLst>
          </p:cNvPr>
          <p:cNvPicPr>
            <a:picLocks noChangeAspect="1"/>
          </p:cNvPicPr>
          <p:nvPr/>
        </p:nvPicPr>
        <p:blipFill rotWithShape="1">
          <a:blip r:embed="rId14"/>
          <a:srcRect l="15740" t="8714" r="18191" b="32893"/>
          <a:stretch/>
        </p:blipFill>
        <p:spPr>
          <a:xfrm>
            <a:off x="5723213" y="3722432"/>
            <a:ext cx="954821" cy="1001720"/>
          </a:xfrm>
          <a:prstGeom prst="flowChartConnector">
            <a:avLst/>
          </a:prstGeom>
        </p:spPr>
      </p:pic>
      <p:pic>
        <p:nvPicPr>
          <p:cNvPr id="42" name="Picture 41">
            <a:extLst>
              <a:ext uri="{FF2B5EF4-FFF2-40B4-BE49-F238E27FC236}">
                <a16:creationId xmlns:a16="http://schemas.microsoft.com/office/drawing/2014/main" id="{7D11C0D7-DAFA-10EE-2FC3-B0330DDAA0C1}"/>
              </a:ext>
            </a:extLst>
          </p:cNvPr>
          <p:cNvPicPr>
            <a:picLocks noChangeAspect="1"/>
          </p:cNvPicPr>
          <p:nvPr/>
        </p:nvPicPr>
        <p:blipFill rotWithShape="1">
          <a:blip r:embed="rId15"/>
          <a:srcRect l="1229" t="1825" r="595" b="-1"/>
          <a:stretch/>
        </p:blipFill>
        <p:spPr>
          <a:xfrm>
            <a:off x="4457162" y="3722432"/>
            <a:ext cx="912932" cy="975732"/>
          </a:xfrm>
          <a:prstGeom prst="ellipse">
            <a:avLst/>
          </a:prstGeom>
        </p:spPr>
      </p:pic>
      <p:pic>
        <p:nvPicPr>
          <p:cNvPr id="43" name="Picture 42">
            <a:extLst>
              <a:ext uri="{FF2B5EF4-FFF2-40B4-BE49-F238E27FC236}">
                <a16:creationId xmlns:a16="http://schemas.microsoft.com/office/drawing/2014/main" id="{6A3E31FE-9261-B49D-75EE-B963FED99DDE}"/>
              </a:ext>
            </a:extLst>
          </p:cNvPr>
          <p:cNvPicPr>
            <a:picLocks noChangeAspect="1"/>
          </p:cNvPicPr>
          <p:nvPr/>
        </p:nvPicPr>
        <p:blipFill rotWithShape="1">
          <a:blip r:embed="rId16"/>
          <a:srcRect l="9824" t="5985" r="4983" b="29202"/>
          <a:stretch/>
        </p:blipFill>
        <p:spPr>
          <a:xfrm>
            <a:off x="3211746" y="3722432"/>
            <a:ext cx="961367" cy="1020034"/>
          </a:xfrm>
          <a:prstGeom prst="flowChartConnector">
            <a:avLst/>
          </a:prstGeom>
        </p:spPr>
      </p:pic>
      <p:pic>
        <p:nvPicPr>
          <p:cNvPr id="45" name="Picture 44">
            <a:extLst>
              <a:ext uri="{FF2B5EF4-FFF2-40B4-BE49-F238E27FC236}">
                <a16:creationId xmlns:a16="http://schemas.microsoft.com/office/drawing/2014/main" id="{D0C7E7D8-632F-1BB1-7EF5-47957C9A4DAB}"/>
              </a:ext>
            </a:extLst>
          </p:cNvPr>
          <p:cNvPicPr>
            <a:picLocks noChangeAspect="1"/>
          </p:cNvPicPr>
          <p:nvPr/>
        </p:nvPicPr>
        <p:blipFill rotWithShape="1">
          <a:blip r:embed="rId17"/>
          <a:srcRect l="1" t="166" r="166"/>
          <a:stretch/>
        </p:blipFill>
        <p:spPr>
          <a:xfrm>
            <a:off x="9325441" y="3722432"/>
            <a:ext cx="988226" cy="984193"/>
          </a:xfrm>
          <a:prstGeom prst="ellipse">
            <a:avLst/>
          </a:prstGeom>
        </p:spPr>
      </p:pic>
      <p:pic>
        <p:nvPicPr>
          <p:cNvPr id="47" name="Picture 46">
            <a:extLst>
              <a:ext uri="{FF2B5EF4-FFF2-40B4-BE49-F238E27FC236}">
                <a16:creationId xmlns:a16="http://schemas.microsoft.com/office/drawing/2014/main" id="{FFA601FF-E58F-8DE3-882C-1F8AF5F5984A}"/>
              </a:ext>
            </a:extLst>
          </p:cNvPr>
          <p:cNvPicPr>
            <a:picLocks noChangeAspect="1"/>
          </p:cNvPicPr>
          <p:nvPr/>
        </p:nvPicPr>
        <p:blipFill>
          <a:blip r:embed="rId18"/>
          <a:stretch>
            <a:fillRect/>
          </a:stretch>
        </p:blipFill>
        <p:spPr>
          <a:xfrm>
            <a:off x="8115583" y="3722432"/>
            <a:ext cx="981186" cy="974815"/>
          </a:xfrm>
          <a:prstGeom prst="ellipse">
            <a:avLst/>
          </a:prstGeom>
        </p:spPr>
      </p:pic>
      <p:pic>
        <p:nvPicPr>
          <p:cNvPr id="48" name="Picture 47">
            <a:extLst>
              <a:ext uri="{FF2B5EF4-FFF2-40B4-BE49-F238E27FC236}">
                <a16:creationId xmlns:a16="http://schemas.microsoft.com/office/drawing/2014/main" id="{94EB00A4-9EA1-E416-A62B-EB31C7D5F9EF}"/>
              </a:ext>
            </a:extLst>
          </p:cNvPr>
          <p:cNvPicPr>
            <a:picLocks noChangeAspect="1"/>
          </p:cNvPicPr>
          <p:nvPr/>
        </p:nvPicPr>
        <p:blipFill>
          <a:blip r:embed="rId7"/>
          <a:stretch>
            <a:fillRect/>
          </a:stretch>
        </p:blipFill>
        <p:spPr>
          <a:xfrm>
            <a:off x="8260701" y="5372289"/>
            <a:ext cx="731440" cy="373649"/>
          </a:xfrm>
          <a:prstGeom prst="rect">
            <a:avLst/>
          </a:prstGeom>
        </p:spPr>
      </p:pic>
      <p:pic>
        <p:nvPicPr>
          <p:cNvPr id="52" name="Picture 51" descr="A city skyline at night&#10;&#10;Description automatically generated with medium confidence">
            <a:extLst>
              <a:ext uri="{FF2B5EF4-FFF2-40B4-BE49-F238E27FC236}">
                <a16:creationId xmlns:a16="http://schemas.microsoft.com/office/drawing/2014/main" id="{44B69537-C01B-6719-F4B7-B0EFBE9E65C9}"/>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6867" y="698817"/>
            <a:ext cx="3600733" cy="685554"/>
          </a:xfrm>
          <a:prstGeom prst="rect">
            <a:avLst/>
          </a:prstGeom>
        </p:spPr>
      </p:pic>
    </p:spTree>
    <p:extLst>
      <p:ext uri="{BB962C8B-B14F-4D97-AF65-F5344CB8AC3E}">
        <p14:creationId xmlns:p14="http://schemas.microsoft.com/office/powerpoint/2010/main" val="20162048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86F43AA9-BAD7-46FA-B2F4-C528A8411352}" type="slidenum">
              <a:rPr lang="de-CH" smtClean="0"/>
              <a:pPr/>
              <a:t>20</a:t>
            </a:fld>
            <a:endParaRPr lang="de-CH" dirty="0"/>
          </a:p>
        </p:txBody>
      </p:sp>
      <p:pic>
        <p:nvPicPr>
          <p:cNvPr id="6" name="Picture 5">
            <a:extLst>
              <a:ext uri="{FF2B5EF4-FFF2-40B4-BE49-F238E27FC236}">
                <a16:creationId xmlns:a16="http://schemas.microsoft.com/office/drawing/2014/main" id="{4C2348EE-C017-2D43-956D-5A1B86609C9E}"/>
              </a:ext>
            </a:extLst>
          </p:cNvPr>
          <p:cNvPicPr>
            <a:picLocks noChangeAspect="1"/>
          </p:cNvPicPr>
          <p:nvPr/>
        </p:nvPicPr>
        <p:blipFill>
          <a:blip r:embed="rId3"/>
          <a:stretch>
            <a:fillRect/>
          </a:stretch>
        </p:blipFill>
        <p:spPr>
          <a:xfrm>
            <a:off x="1027715" y="2493152"/>
            <a:ext cx="9796560" cy="3022612"/>
          </a:xfrm>
          <a:prstGeom prst="rect">
            <a:avLst/>
          </a:prstGeom>
        </p:spPr>
      </p:pic>
      <p:sp>
        <p:nvSpPr>
          <p:cNvPr id="7" name="文本框 6">
            <a:extLst>
              <a:ext uri="{FF2B5EF4-FFF2-40B4-BE49-F238E27FC236}">
                <a16:creationId xmlns:a16="http://schemas.microsoft.com/office/drawing/2014/main" id="{D3D418A8-2A39-18D8-8686-BB18155B3F88}"/>
              </a:ext>
            </a:extLst>
          </p:cNvPr>
          <p:cNvSpPr txBox="1"/>
          <p:nvPr/>
        </p:nvSpPr>
        <p:spPr>
          <a:xfrm>
            <a:off x="538052" y="417604"/>
            <a:ext cx="9707530" cy="892552"/>
          </a:xfrm>
          <a:prstGeom prst="rect">
            <a:avLst/>
          </a:prstGeom>
          <a:noFill/>
        </p:spPr>
        <p:txBody>
          <a:bodyPr wrap="square" rtlCol="0">
            <a:spAutoFit/>
          </a:bodyPr>
          <a:lstStyle/>
          <a:p>
            <a:r>
              <a:rPr lang="en-US" altLang="zh-CN" sz="3200" b="1" dirty="0">
                <a:solidFill>
                  <a:schemeClr val="bg1"/>
                </a:solidFill>
                <a:latin typeface="Avenir Next LT Pro Demi" panose="020B0704020202020204" pitchFamily="34" charset="0"/>
                <a:cs typeface="Calibri" panose="020F0502020204030204" pitchFamily="34" charset="0"/>
              </a:rPr>
              <a:t>Evaluation</a:t>
            </a:r>
          </a:p>
          <a:p>
            <a:r>
              <a:rPr lang="en-US" altLang="zh-CN" sz="2000" b="1" dirty="0">
                <a:solidFill>
                  <a:schemeClr val="accent1">
                    <a:lumMod val="40000"/>
                    <a:lumOff val="60000"/>
                  </a:schemeClr>
                </a:solidFill>
                <a:latin typeface="Avenir Next LT Pro Demi" panose="020B0704020202020204" pitchFamily="34" charset="0"/>
                <a:cs typeface="Calibri" panose="020F0502020204030204" pitchFamily="34" charset="0"/>
              </a:rPr>
              <a:t>Demo showcase</a:t>
            </a:r>
          </a:p>
        </p:txBody>
      </p:sp>
      <p:sp>
        <p:nvSpPr>
          <p:cNvPr id="14" name="Block Arc 13">
            <a:extLst>
              <a:ext uri="{FF2B5EF4-FFF2-40B4-BE49-F238E27FC236}">
                <a16:creationId xmlns:a16="http://schemas.microsoft.com/office/drawing/2014/main" id="{51D7079D-9E5C-9F1C-F21A-534CD41FD192}"/>
              </a:ext>
            </a:extLst>
          </p:cNvPr>
          <p:cNvSpPr/>
          <p:nvPr/>
        </p:nvSpPr>
        <p:spPr>
          <a:xfrm rot="18762671">
            <a:off x="3759929" y="4458053"/>
            <a:ext cx="1104893" cy="1085098"/>
          </a:xfrm>
          <a:prstGeom prst="blockArc">
            <a:avLst>
              <a:gd name="adj1" fmla="val 10725451"/>
              <a:gd name="adj2" fmla="val 85583"/>
              <a:gd name="adj3" fmla="val 48390"/>
            </a:avLst>
          </a:prstGeom>
          <a:solidFill>
            <a:schemeClr val="tx1">
              <a:lumMod val="75000"/>
              <a:lumOff val="25000"/>
              <a:alpha val="38824"/>
            </a:schemeClr>
          </a:solidFill>
          <a:ln w="38100">
            <a:solidFill>
              <a:srgbClr val="FEFEFE"/>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 name="Block Arc 14">
            <a:extLst>
              <a:ext uri="{FF2B5EF4-FFF2-40B4-BE49-F238E27FC236}">
                <a16:creationId xmlns:a16="http://schemas.microsoft.com/office/drawing/2014/main" id="{AC42773A-BF64-6E7B-DD85-11A02C9253DF}"/>
              </a:ext>
            </a:extLst>
          </p:cNvPr>
          <p:cNvSpPr/>
          <p:nvPr/>
        </p:nvSpPr>
        <p:spPr>
          <a:xfrm rot="2533503">
            <a:off x="4516898" y="4416845"/>
            <a:ext cx="1154433" cy="1133750"/>
          </a:xfrm>
          <a:prstGeom prst="blockArc">
            <a:avLst>
              <a:gd name="adj1" fmla="val 10725451"/>
              <a:gd name="adj2" fmla="val 85583"/>
              <a:gd name="adj3" fmla="val 48390"/>
            </a:avLst>
          </a:prstGeom>
          <a:solidFill>
            <a:schemeClr val="tx1">
              <a:lumMod val="75000"/>
              <a:lumOff val="25000"/>
              <a:alpha val="38824"/>
            </a:schemeClr>
          </a:solidFill>
          <a:ln w="38100">
            <a:solidFill>
              <a:srgbClr val="FEFEFE"/>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16" name="Straight Connector 15">
            <a:extLst>
              <a:ext uri="{FF2B5EF4-FFF2-40B4-BE49-F238E27FC236}">
                <a16:creationId xmlns:a16="http://schemas.microsoft.com/office/drawing/2014/main" id="{16708D60-8837-4795-D168-49763F57466E}"/>
              </a:ext>
            </a:extLst>
          </p:cNvPr>
          <p:cNvCxnSpPr>
            <a:cxnSpLocks/>
          </p:cNvCxnSpPr>
          <p:nvPr/>
        </p:nvCxnSpPr>
        <p:spPr>
          <a:xfrm flipV="1">
            <a:off x="3805767" y="4614333"/>
            <a:ext cx="833966" cy="190500"/>
          </a:xfrm>
          <a:prstGeom prst="line">
            <a:avLst/>
          </a:prstGeom>
          <a:ln w="38100">
            <a:solidFill>
              <a:schemeClr val="bg1">
                <a:lumMod val="95000"/>
              </a:schemeClr>
            </a:solidFill>
          </a:ln>
          <a:effectLst>
            <a:glow rad="1397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26819FD-4B1D-3B6E-4E52-01B0476F9B07}"/>
              </a:ext>
            </a:extLst>
          </p:cNvPr>
          <p:cNvCxnSpPr>
            <a:cxnSpLocks/>
          </p:cNvCxnSpPr>
          <p:nvPr/>
        </p:nvCxnSpPr>
        <p:spPr>
          <a:xfrm flipV="1">
            <a:off x="1185333" y="4656667"/>
            <a:ext cx="1264376" cy="243416"/>
          </a:xfrm>
          <a:prstGeom prst="line">
            <a:avLst/>
          </a:prstGeom>
          <a:ln w="38100">
            <a:solidFill>
              <a:schemeClr val="bg1">
                <a:lumMod val="95000"/>
              </a:schemeClr>
            </a:solidFill>
          </a:ln>
          <a:effectLst>
            <a:glow rad="1397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37506B4D-12D3-184B-9229-91B19760FC24}"/>
              </a:ext>
            </a:extLst>
          </p:cNvPr>
          <p:cNvGrpSpPr/>
          <p:nvPr/>
        </p:nvGrpSpPr>
        <p:grpSpPr>
          <a:xfrm>
            <a:off x="2975133" y="4091503"/>
            <a:ext cx="381000" cy="461665"/>
            <a:chOff x="2978150" y="4264967"/>
            <a:chExt cx="381000" cy="461665"/>
          </a:xfrm>
        </p:grpSpPr>
        <p:sp>
          <p:nvSpPr>
            <p:cNvPr id="17" name="Oval 16">
              <a:extLst>
                <a:ext uri="{FF2B5EF4-FFF2-40B4-BE49-F238E27FC236}">
                  <a16:creationId xmlns:a16="http://schemas.microsoft.com/office/drawing/2014/main" id="{7E85C86D-EDAA-4054-819E-A45E9088A180}"/>
                </a:ext>
              </a:extLst>
            </p:cNvPr>
            <p:cNvSpPr/>
            <p:nvPr/>
          </p:nvSpPr>
          <p:spPr>
            <a:xfrm>
              <a:off x="2978150" y="4314825"/>
              <a:ext cx="381000" cy="381000"/>
            </a:xfrm>
            <a:prstGeom prst="ellipse">
              <a:avLst/>
            </a:prstGeom>
            <a:solidFill>
              <a:schemeClr val="bg1"/>
            </a:solidFill>
            <a:ln w="19050">
              <a:solidFill>
                <a:srgbClr val="248C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8FFC2DA6-9559-737A-5366-29E37ACD84D6}"/>
                </a:ext>
              </a:extLst>
            </p:cNvPr>
            <p:cNvSpPr txBox="1"/>
            <p:nvPr/>
          </p:nvSpPr>
          <p:spPr>
            <a:xfrm>
              <a:off x="2978150" y="4264967"/>
              <a:ext cx="381000" cy="461665"/>
            </a:xfrm>
            <a:prstGeom prst="rect">
              <a:avLst/>
            </a:prstGeom>
            <a:noFill/>
          </p:spPr>
          <p:txBody>
            <a:bodyPr wrap="square" rtlCol="0">
              <a:spAutoFit/>
            </a:bodyPr>
            <a:lstStyle/>
            <a:p>
              <a:r>
                <a:rPr lang="en-US" sz="2400" dirty="0">
                  <a:solidFill>
                    <a:srgbClr val="248ACA"/>
                  </a:solidFill>
                  <a:latin typeface="Arial Rounded MT Bold" panose="020F0704030504030204" pitchFamily="34" charset="0"/>
                </a:rPr>
                <a:t>1</a:t>
              </a:r>
            </a:p>
          </p:txBody>
        </p:sp>
      </p:grpSp>
      <p:grpSp>
        <p:nvGrpSpPr>
          <p:cNvPr id="19" name="Group 18">
            <a:extLst>
              <a:ext uri="{FF2B5EF4-FFF2-40B4-BE49-F238E27FC236}">
                <a16:creationId xmlns:a16="http://schemas.microsoft.com/office/drawing/2014/main" id="{29BDB799-C8E6-A0F6-7E45-3526372B6DD0}"/>
              </a:ext>
            </a:extLst>
          </p:cNvPr>
          <p:cNvGrpSpPr/>
          <p:nvPr/>
        </p:nvGrpSpPr>
        <p:grpSpPr>
          <a:xfrm>
            <a:off x="5385467" y="4072453"/>
            <a:ext cx="381000" cy="461665"/>
            <a:chOff x="2978150" y="4264967"/>
            <a:chExt cx="381000" cy="461665"/>
          </a:xfrm>
        </p:grpSpPr>
        <p:sp>
          <p:nvSpPr>
            <p:cNvPr id="21" name="Oval 20">
              <a:extLst>
                <a:ext uri="{FF2B5EF4-FFF2-40B4-BE49-F238E27FC236}">
                  <a16:creationId xmlns:a16="http://schemas.microsoft.com/office/drawing/2014/main" id="{B22D3198-0621-3C36-01FB-15E98C1476A4}"/>
                </a:ext>
              </a:extLst>
            </p:cNvPr>
            <p:cNvSpPr/>
            <p:nvPr/>
          </p:nvSpPr>
          <p:spPr>
            <a:xfrm>
              <a:off x="2978150" y="4314825"/>
              <a:ext cx="381000" cy="381000"/>
            </a:xfrm>
            <a:prstGeom prst="ellipse">
              <a:avLst/>
            </a:prstGeom>
            <a:solidFill>
              <a:schemeClr val="bg1"/>
            </a:solidFill>
            <a:ln w="19050">
              <a:solidFill>
                <a:srgbClr val="248C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5B8CDBA5-D669-3824-CDCF-4DE72C148CAA}"/>
                </a:ext>
              </a:extLst>
            </p:cNvPr>
            <p:cNvSpPr txBox="1"/>
            <p:nvPr/>
          </p:nvSpPr>
          <p:spPr>
            <a:xfrm>
              <a:off x="2978150" y="4264967"/>
              <a:ext cx="381000" cy="461665"/>
            </a:xfrm>
            <a:prstGeom prst="rect">
              <a:avLst/>
            </a:prstGeom>
            <a:noFill/>
          </p:spPr>
          <p:txBody>
            <a:bodyPr wrap="square" rtlCol="0">
              <a:spAutoFit/>
            </a:bodyPr>
            <a:lstStyle/>
            <a:p>
              <a:r>
                <a:rPr lang="en-US" sz="2400" dirty="0">
                  <a:solidFill>
                    <a:srgbClr val="248ACA"/>
                  </a:solidFill>
                  <a:latin typeface="Arial Rounded MT Bold" panose="020F0704030504030204" pitchFamily="34" charset="0"/>
                </a:rPr>
                <a:t>2</a:t>
              </a:r>
            </a:p>
          </p:txBody>
        </p:sp>
      </p:grpSp>
      <p:grpSp>
        <p:nvGrpSpPr>
          <p:cNvPr id="27" name="Group 26">
            <a:extLst>
              <a:ext uri="{FF2B5EF4-FFF2-40B4-BE49-F238E27FC236}">
                <a16:creationId xmlns:a16="http://schemas.microsoft.com/office/drawing/2014/main" id="{841CBFF6-D825-D61E-75CF-A2A4C9139363}"/>
              </a:ext>
            </a:extLst>
          </p:cNvPr>
          <p:cNvGrpSpPr/>
          <p:nvPr/>
        </p:nvGrpSpPr>
        <p:grpSpPr>
          <a:xfrm>
            <a:off x="7920848" y="4091503"/>
            <a:ext cx="381000" cy="461665"/>
            <a:chOff x="2978150" y="4264967"/>
            <a:chExt cx="381000" cy="461665"/>
          </a:xfrm>
        </p:grpSpPr>
        <p:sp>
          <p:nvSpPr>
            <p:cNvPr id="28" name="Oval 27">
              <a:extLst>
                <a:ext uri="{FF2B5EF4-FFF2-40B4-BE49-F238E27FC236}">
                  <a16:creationId xmlns:a16="http://schemas.microsoft.com/office/drawing/2014/main" id="{520F7D4F-E9CA-1EA5-88D7-DA03B29CDD40}"/>
                </a:ext>
              </a:extLst>
            </p:cNvPr>
            <p:cNvSpPr/>
            <p:nvPr/>
          </p:nvSpPr>
          <p:spPr>
            <a:xfrm>
              <a:off x="2978150" y="4314825"/>
              <a:ext cx="381000" cy="381000"/>
            </a:xfrm>
            <a:prstGeom prst="ellipse">
              <a:avLst/>
            </a:prstGeom>
            <a:solidFill>
              <a:schemeClr val="bg1"/>
            </a:solidFill>
            <a:ln w="19050">
              <a:solidFill>
                <a:srgbClr val="248C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2F8738F-432E-F255-CADB-7FFEE71FE95E}"/>
                </a:ext>
              </a:extLst>
            </p:cNvPr>
            <p:cNvSpPr txBox="1"/>
            <p:nvPr/>
          </p:nvSpPr>
          <p:spPr>
            <a:xfrm>
              <a:off x="2978150" y="4264967"/>
              <a:ext cx="381000" cy="461665"/>
            </a:xfrm>
            <a:prstGeom prst="rect">
              <a:avLst/>
            </a:prstGeom>
            <a:noFill/>
          </p:spPr>
          <p:txBody>
            <a:bodyPr wrap="square" rtlCol="0">
              <a:spAutoFit/>
            </a:bodyPr>
            <a:lstStyle/>
            <a:p>
              <a:r>
                <a:rPr lang="en-US" sz="2400" dirty="0">
                  <a:solidFill>
                    <a:srgbClr val="248ACA"/>
                  </a:solidFill>
                  <a:latin typeface="Arial Rounded MT Bold" panose="020F0704030504030204" pitchFamily="34" charset="0"/>
                </a:rPr>
                <a:t>3</a:t>
              </a:r>
            </a:p>
          </p:txBody>
        </p:sp>
      </p:grpSp>
      <p:grpSp>
        <p:nvGrpSpPr>
          <p:cNvPr id="30" name="Group 29">
            <a:extLst>
              <a:ext uri="{FF2B5EF4-FFF2-40B4-BE49-F238E27FC236}">
                <a16:creationId xmlns:a16="http://schemas.microsoft.com/office/drawing/2014/main" id="{8ECB9336-D955-C31C-C209-D2BF505F60C8}"/>
              </a:ext>
            </a:extLst>
          </p:cNvPr>
          <p:cNvGrpSpPr/>
          <p:nvPr/>
        </p:nvGrpSpPr>
        <p:grpSpPr>
          <a:xfrm>
            <a:off x="10350555" y="4075628"/>
            <a:ext cx="381000" cy="461665"/>
            <a:chOff x="2978150" y="4264967"/>
            <a:chExt cx="381000" cy="461665"/>
          </a:xfrm>
        </p:grpSpPr>
        <p:sp>
          <p:nvSpPr>
            <p:cNvPr id="31" name="Oval 30">
              <a:extLst>
                <a:ext uri="{FF2B5EF4-FFF2-40B4-BE49-F238E27FC236}">
                  <a16:creationId xmlns:a16="http://schemas.microsoft.com/office/drawing/2014/main" id="{2D73CAE8-7C70-17E5-A45A-F2A4D7A34A46}"/>
                </a:ext>
              </a:extLst>
            </p:cNvPr>
            <p:cNvSpPr/>
            <p:nvPr/>
          </p:nvSpPr>
          <p:spPr>
            <a:xfrm>
              <a:off x="2978150" y="4314825"/>
              <a:ext cx="381000" cy="381000"/>
            </a:xfrm>
            <a:prstGeom prst="ellipse">
              <a:avLst/>
            </a:prstGeom>
            <a:solidFill>
              <a:schemeClr val="bg1"/>
            </a:solidFill>
            <a:ln w="19050">
              <a:solidFill>
                <a:srgbClr val="248C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D113355E-5EBD-81EA-8944-525C21F9B09A}"/>
                </a:ext>
              </a:extLst>
            </p:cNvPr>
            <p:cNvSpPr txBox="1"/>
            <p:nvPr/>
          </p:nvSpPr>
          <p:spPr>
            <a:xfrm>
              <a:off x="2978150" y="4264967"/>
              <a:ext cx="381000" cy="461665"/>
            </a:xfrm>
            <a:prstGeom prst="rect">
              <a:avLst/>
            </a:prstGeom>
            <a:noFill/>
          </p:spPr>
          <p:txBody>
            <a:bodyPr wrap="square" rtlCol="0">
              <a:spAutoFit/>
            </a:bodyPr>
            <a:lstStyle/>
            <a:p>
              <a:r>
                <a:rPr lang="en-US" sz="2400" dirty="0">
                  <a:solidFill>
                    <a:srgbClr val="248ACA"/>
                  </a:solidFill>
                  <a:latin typeface="Arial Rounded MT Bold" panose="020F0704030504030204" pitchFamily="34" charset="0"/>
                </a:rPr>
                <a:t>4</a:t>
              </a:r>
            </a:p>
          </p:txBody>
        </p:sp>
      </p:grpSp>
      <p:sp>
        <p:nvSpPr>
          <p:cNvPr id="33" name="Rectangle 32">
            <a:extLst>
              <a:ext uri="{FF2B5EF4-FFF2-40B4-BE49-F238E27FC236}">
                <a16:creationId xmlns:a16="http://schemas.microsoft.com/office/drawing/2014/main" id="{E78D90E3-2658-A812-4CB5-F6061519015D}"/>
              </a:ext>
            </a:extLst>
          </p:cNvPr>
          <p:cNvSpPr/>
          <p:nvPr/>
        </p:nvSpPr>
        <p:spPr>
          <a:xfrm>
            <a:off x="6238792" y="3803577"/>
            <a:ext cx="5027432" cy="1916119"/>
          </a:xfrm>
          <a:prstGeom prst="rect">
            <a:avLst/>
          </a:prstGeom>
          <a:solidFill>
            <a:srgbClr val="FFFFFF">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3837E3ED-2219-263C-B3AD-DB2733AAB8B5}"/>
              </a:ext>
            </a:extLst>
          </p:cNvPr>
          <p:cNvSpPr txBox="1"/>
          <p:nvPr/>
        </p:nvSpPr>
        <p:spPr>
          <a:xfrm>
            <a:off x="931475" y="1778727"/>
            <a:ext cx="9912173" cy="523220"/>
          </a:xfrm>
          <a:prstGeom prst="rect">
            <a:avLst/>
          </a:prstGeom>
          <a:noFill/>
        </p:spPr>
        <p:txBody>
          <a:bodyPr wrap="square" rtlCol="0">
            <a:spAutoFit/>
          </a:bodyPr>
          <a:lstStyle/>
          <a:p>
            <a:pPr algn="ctr"/>
            <a:r>
              <a:rPr lang="en-US" altLang="zh-CN" sz="2800" dirty="0">
                <a:solidFill>
                  <a:srgbClr val="248ACA"/>
                </a:solidFill>
                <a:latin typeface="Avenir Next LT Pro Demi" panose="020B0704020202020204" pitchFamily="34" charset="0"/>
                <a:ea typeface="Roboto" panose="02000000000000000000" pitchFamily="2" charset="0"/>
                <a:cs typeface="Roboto" panose="02000000000000000000" pitchFamily="2" charset="0"/>
              </a:rPr>
              <a:t>Quantum Neural Network example</a:t>
            </a:r>
            <a:endParaRPr lang="en-US" altLang="zh-CN" sz="2800" dirty="0">
              <a:latin typeface="Avenir Next LT Pro Demi" panose="020B0704020202020204" pitchFamily="34" charset="0"/>
              <a:ea typeface="Roboto" panose="02000000000000000000" pitchFamily="2" charset="0"/>
              <a:cs typeface="Roboto" panose="02000000000000000000" pitchFamily="2" charset="0"/>
            </a:endParaRPr>
          </a:p>
        </p:txBody>
      </p:sp>
      <p:sp>
        <p:nvSpPr>
          <p:cNvPr id="2" name="Rectangle 1">
            <a:extLst>
              <a:ext uri="{FF2B5EF4-FFF2-40B4-BE49-F238E27FC236}">
                <a16:creationId xmlns:a16="http://schemas.microsoft.com/office/drawing/2014/main" id="{04D48D85-04F4-26D7-B3CD-4CEFC6C33C0E}"/>
              </a:ext>
            </a:extLst>
          </p:cNvPr>
          <p:cNvSpPr/>
          <p:nvPr/>
        </p:nvSpPr>
        <p:spPr>
          <a:xfrm>
            <a:off x="718414" y="2573998"/>
            <a:ext cx="10338294" cy="1066280"/>
          </a:xfrm>
          <a:prstGeom prst="rect">
            <a:avLst/>
          </a:prstGeom>
          <a:solidFill>
            <a:srgbClr val="FFFFFF">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4071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par>
                          <p:cTn id="11" fill="hold">
                            <p:stCondLst>
                              <p:cond delay="500"/>
                            </p:stCondLst>
                            <p:childTnLst>
                              <p:par>
                                <p:cTn id="12" presetID="10" presetClass="exit" presetSubtype="0" fill="hold" grpId="1" nodeType="afterEffect">
                                  <p:stCondLst>
                                    <p:cond delay="750"/>
                                  </p:stCondLst>
                                  <p:childTnLst>
                                    <p:animEffect transition="out" filter="fade">
                                      <p:cBhvr>
                                        <p:cTn id="13" dur="500"/>
                                        <p:tgtEl>
                                          <p:spTgt spid="14"/>
                                        </p:tgtEl>
                                      </p:cBhvr>
                                    </p:animEffect>
                                    <p:set>
                                      <p:cBhvr>
                                        <p:cTn id="14" dur="1" fill="hold">
                                          <p:stCondLst>
                                            <p:cond delay="499"/>
                                          </p:stCondLst>
                                        </p:cTn>
                                        <p:tgtEl>
                                          <p:spTgt spid="14"/>
                                        </p:tgtEl>
                                        <p:attrNameLst>
                                          <p:attrName>style.visibility</p:attrName>
                                        </p:attrNameLst>
                                      </p:cBhvr>
                                      <p:to>
                                        <p:strVal val="hidden"/>
                                      </p:to>
                                    </p:set>
                                  </p:childTnLst>
                                </p:cTn>
                              </p:par>
                              <p:par>
                                <p:cTn id="15" presetID="10" presetClass="exit" presetSubtype="0" fill="hold" grpId="1" nodeType="withEffect">
                                  <p:stCondLst>
                                    <p:cond delay="750"/>
                                  </p:stCondLst>
                                  <p:childTnLst>
                                    <p:animEffect transition="out" filter="fad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par>
                          <p:cTn id="26" fill="hold">
                            <p:stCondLst>
                              <p:cond delay="500"/>
                            </p:stCondLst>
                            <p:childTnLst>
                              <p:par>
                                <p:cTn id="27" presetID="10" presetClass="exit" presetSubtype="0" fill="hold" nodeType="afterEffect">
                                  <p:stCondLst>
                                    <p:cond delay="750"/>
                                  </p:stCondLst>
                                  <p:childTnLst>
                                    <p:animEffect transition="out" filter="fade">
                                      <p:cBhvr>
                                        <p:cTn id="28" dur="500"/>
                                        <p:tgtEl>
                                          <p:spTgt spid="20"/>
                                        </p:tgtEl>
                                      </p:cBhvr>
                                    </p:animEffect>
                                    <p:set>
                                      <p:cBhvr>
                                        <p:cTn id="29" dur="1" fill="hold">
                                          <p:stCondLst>
                                            <p:cond delay="499"/>
                                          </p:stCondLst>
                                        </p:cTn>
                                        <p:tgtEl>
                                          <p:spTgt spid="20"/>
                                        </p:tgtEl>
                                        <p:attrNameLst>
                                          <p:attrName>style.visibility</p:attrName>
                                        </p:attrNameLst>
                                      </p:cBhvr>
                                      <p:to>
                                        <p:strVal val="hidden"/>
                                      </p:to>
                                    </p:set>
                                  </p:childTnLst>
                                </p:cTn>
                              </p:par>
                              <p:par>
                                <p:cTn id="30" presetID="10" presetClass="exit" presetSubtype="0" fill="hold" nodeType="withEffect">
                                  <p:stCondLst>
                                    <p:cond delay="750"/>
                                  </p:stCondLst>
                                  <p:childTnLst>
                                    <p:animEffect transition="out" filter="fade">
                                      <p:cBhvr>
                                        <p:cTn id="31" dur="500"/>
                                        <p:tgtEl>
                                          <p:spTgt spid="16"/>
                                        </p:tgtEl>
                                      </p:cBhvr>
                                    </p:animEffect>
                                    <p:set>
                                      <p:cBhvr>
                                        <p:cTn id="32"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5"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86F43AA9-BAD7-46FA-B2F4-C528A8411352}" type="slidenum">
              <a:rPr lang="de-CH" smtClean="0"/>
              <a:pPr/>
              <a:t>21</a:t>
            </a:fld>
            <a:endParaRPr lang="de-CH" dirty="0"/>
          </a:p>
        </p:txBody>
      </p:sp>
      <p:pic>
        <p:nvPicPr>
          <p:cNvPr id="6" name="Picture 5">
            <a:extLst>
              <a:ext uri="{FF2B5EF4-FFF2-40B4-BE49-F238E27FC236}">
                <a16:creationId xmlns:a16="http://schemas.microsoft.com/office/drawing/2014/main" id="{4C2348EE-C017-2D43-956D-5A1B86609C9E}"/>
              </a:ext>
            </a:extLst>
          </p:cNvPr>
          <p:cNvPicPr>
            <a:picLocks noChangeAspect="1"/>
          </p:cNvPicPr>
          <p:nvPr/>
        </p:nvPicPr>
        <p:blipFill>
          <a:blip r:embed="rId3"/>
          <a:stretch>
            <a:fillRect/>
          </a:stretch>
        </p:blipFill>
        <p:spPr>
          <a:xfrm>
            <a:off x="1027715" y="2493152"/>
            <a:ext cx="9796560" cy="3022612"/>
          </a:xfrm>
          <a:prstGeom prst="rect">
            <a:avLst/>
          </a:prstGeom>
        </p:spPr>
      </p:pic>
      <p:grpSp>
        <p:nvGrpSpPr>
          <p:cNvPr id="22" name="Group 21">
            <a:extLst>
              <a:ext uri="{FF2B5EF4-FFF2-40B4-BE49-F238E27FC236}">
                <a16:creationId xmlns:a16="http://schemas.microsoft.com/office/drawing/2014/main" id="{BB72ED3B-5904-48EC-4A19-6A20ADC927DC}"/>
              </a:ext>
            </a:extLst>
          </p:cNvPr>
          <p:cNvGrpSpPr/>
          <p:nvPr/>
        </p:nvGrpSpPr>
        <p:grpSpPr>
          <a:xfrm>
            <a:off x="2975133" y="4091503"/>
            <a:ext cx="381000" cy="461665"/>
            <a:chOff x="2978150" y="4264967"/>
            <a:chExt cx="381000" cy="461665"/>
          </a:xfrm>
        </p:grpSpPr>
        <p:sp>
          <p:nvSpPr>
            <p:cNvPr id="27" name="Oval 26">
              <a:extLst>
                <a:ext uri="{FF2B5EF4-FFF2-40B4-BE49-F238E27FC236}">
                  <a16:creationId xmlns:a16="http://schemas.microsoft.com/office/drawing/2014/main" id="{23A43F9C-8B8C-E5D1-8A8B-B5F320F13987}"/>
                </a:ext>
              </a:extLst>
            </p:cNvPr>
            <p:cNvSpPr/>
            <p:nvPr/>
          </p:nvSpPr>
          <p:spPr>
            <a:xfrm>
              <a:off x="2978150" y="4314825"/>
              <a:ext cx="381000" cy="381000"/>
            </a:xfrm>
            <a:prstGeom prst="ellipse">
              <a:avLst/>
            </a:prstGeom>
            <a:solidFill>
              <a:schemeClr val="bg1"/>
            </a:solidFill>
            <a:ln w="19050">
              <a:solidFill>
                <a:srgbClr val="248C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13A83F01-E3C6-813B-2AAB-568B0CE7F205}"/>
                </a:ext>
              </a:extLst>
            </p:cNvPr>
            <p:cNvSpPr txBox="1"/>
            <p:nvPr/>
          </p:nvSpPr>
          <p:spPr>
            <a:xfrm>
              <a:off x="2978150" y="4264967"/>
              <a:ext cx="381000" cy="461665"/>
            </a:xfrm>
            <a:prstGeom prst="rect">
              <a:avLst/>
            </a:prstGeom>
            <a:noFill/>
          </p:spPr>
          <p:txBody>
            <a:bodyPr wrap="square" rtlCol="0">
              <a:spAutoFit/>
            </a:bodyPr>
            <a:lstStyle/>
            <a:p>
              <a:r>
                <a:rPr lang="en-US" sz="2400" dirty="0">
                  <a:solidFill>
                    <a:srgbClr val="248ACA"/>
                  </a:solidFill>
                  <a:latin typeface="Arial Rounded MT Bold" panose="020F0704030504030204" pitchFamily="34" charset="0"/>
                </a:rPr>
                <a:t>1</a:t>
              </a:r>
            </a:p>
          </p:txBody>
        </p:sp>
      </p:grpSp>
      <p:sp>
        <p:nvSpPr>
          <p:cNvPr id="2" name="文本框 6">
            <a:extLst>
              <a:ext uri="{FF2B5EF4-FFF2-40B4-BE49-F238E27FC236}">
                <a16:creationId xmlns:a16="http://schemas.microsoft.com/office/drawing/2014/main" id="{909167DD-2130-07E9-B90D-9E0624DB5A36}"/>
              </a:ext>
            </a:extLst>
          </p:cNvPr>
          <p:cNvSpPr txBox="1"/>
          <p:nvPr/>
        </p:nvSpPr>
        <p:spPr>
          <a:xfrm>
            <a:off x="538052" y="417604"/>
            <a:ext cx="9707530" cy="892552"/>
          </a:xfrm>
          <a:prstGeom prst="rect">
            <a:avLst/>
          </a:prstGeom>
          <a:noFill/>
        </p:spPr>
        <p:txBody>
          <a:bodyPr wrap="square" rtlCol="0">
            <a:spAutoFit/>
          </a:bodyPr>
          <a:lstStyle/>
          <a:p>
            <a:r>
              <a:rPr lang="en-US" altLang="zh-CN" sz="3200" b="1" dirty="0">
                <a:solidFill>
                  <a:schemeClr val="bg1"/>
                </a:solidFill>
                <a:latin typeface="Avenir Next LT Pro Demi" panose="020B0704020202020204" pitchFamily="34" charset="0"/>
                <a:cs typeface="Calibri" panose="020F0502020204030204" pitchFamily="34" charset="0"/>
              </a:rPr>
              <a:t>Evaluation</a:t>
            </a:r>
          </a:p>
          <a:p>
            <a:r>
              <a:rPr lang="en-US" altLang="zh-CN" sz="2000" b="1" dirty="0">
                <a:solidFill>
                  <a:schemeClr val="accent1">
                    <a:lumMod val="40000"/>
                    <a:lumOff val="60000"/>
                  </a:schemeClr>
                </a:solidFill>
                <a:latin typeface="Avenir Next LT Pro Demi" panose="020B0704020202020204" pitchFamily="34" charset="0"/>
                <a:cs typeface="Calibri" panose="020F0502020204030204" pitchFamily="34" charset="0"/>
              </a:rPr>
              <a:t>Demo showcase</a:t>
            </a:r>
          </a:p>
        </p:txBody>
      </p:sp>
      <p:sp>
        <p:nvSpPr>
          <p:cNvPr id="12" name="Block Arc 11">
            <a:extLst>
              <a:ext uri="{FF2B5EF4-FFF2-40B4-BE49-F238E27FC236}">
                <a16:creationId xmlns:a16="http://schemas.microsoft.com/office/drawing/2014/main" id="{2E1F9F50-2F48-56FF-A607-48F22F1A3EFC}"/>
              </a:ext>
            </a:extLst>
          </p:cNvPr>
          <p:cNvSpPr/>
          <p:nvPr/>
        </p:nvSpPr>
        <p:spPr>
          <a:xfrm rot="1719196">
            <a:off x="6773218" y="4365896"/>
            <a:ext cx="1345328" cy="1321225"/>
          </a:xfrm>
          <a:prstGeom prst="blockArc">
            <a:avLst>
              <a:gd name="adj1" fmla="val 10725451"/>
              <a:gd name="adj2" fmla="val 85583"/>
              <a:gd name="adj3" fmla="val 48390"/>
            </a:avLst>
          </a:prstGeom>
          <a:solidFill>
            <a:schemeClr val="tx1">
              <a:lumMod val="75000"/>
              <a:lumOff val="25000"/>
              <a:alpha val="38824"/>
            </a:schemeClr>
          </a:solidFill>
          <a:ln w="38100">
            <a:solidFill>
              <a:srgbClr val="FEFEFE"/>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 name="Block Arc 12">
            <a:extLst>
              <a:ext uri="{FF2B5EF4-FFF2-40B4-BE49-F238E27FC236}">
                <a16:creationId xmlns:a16="http://schemas.microsoft.com/office/drawing/2014/main" id="{7BB2355F-890C-2CCC-1164-82B1015BA178}"/>
              </a:ext>
            </a:extLst>
          </p:cNvPr>
          <p:cNvSpPr/>
          <p:nvPr/>
        </p:nvSpPr>
        <p:spPr>
          <a:xfrm rot="18070620">
            <a:off x="6264323" y="4668276"/>
            <a:ext cx="766870" cy="753131"/>
          </a:xfrm>
          <a:prstGeom prst="blockArc">
            <a:avLst>
              <a:gd name="adj1" fmla="val 10725451"/>
              <a:gd name="adj2" fmla="val 85583"/>
              <a:gd name="adj3" fmla="val 48390"/>
            </a:avLst>
          </a:prstGeom>
          <a:solidFill>
            <a:schemeClr val="tx1">
              <a:lumMod val="75000"/>
              <a:lumOff val="25000"/>
              <a:alpha val="38824"/>
            </a:schemeClr>
          </a:solidFill>
          <a:ln w="38100">
            <a:solidFill>
              <a:srgbClr val="FEFEFE"/>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14" name="Straight Connector 13">
            <a:extLst>
              <a:ext uri="{FF2B5EF4-FFF2-40B4-BE49-F238E27FC236}">
                <a16:creationId xmlns:a16="http://schemas.microsoft.com/office/drawing/2014/main" id="{1CA46A5B-8802-F8F1-E8CF-6E1008AF00DF}"/>
              </a:ext>
            </a:extLst>
          </p:cNvPr>
          <p:cNvCxnSpPr>
            <a:cxnSpLocks/>
          </p:cNvCxnSpPr>
          <p:nvPr/>
        </p:nvCxnSpPr>
        <p:spPr>
          <a:xfrm>
            <a:off x="6847186" y="4697697"/>
            <a:ext cx="1204614" cy="60570"/>
          </a:xfrm>
          <a:prstGeom prst="line">
            <a:avLst/>
          </a:prstGeom>
          <a:ln w="38100">
            <a:solidFill>
              <a:schemeClr val="bg1">
                <a:lumMod val="95000"/>
              </a:schemeClr>
            </a:solidFill>
          </a:ln>
          <a:effectLst>
            <a:glow rad="1397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8C37D8E-C756-9DDC-EB6E-3A17840AB8FA}"/>
              </a:ext>
            </a:extLst>
          </p:cNvPr>
          <p:cNvCxnSpPr>
            <a:cxnSpLocks/>
          </p:cNvCxnSpPr>
          <p:nvPr/>
        </p:nvCxnSpPr>
        <p:spPr>
          <a:xfrm flipV="1">
            <a:off x="4666937" y="4563533"/>
            <a:ext cx="794063" cy="41030"/>
          </a:xfrm>
          <a:prstGeom prst="line">
            <a:avLst/>
          </a:prstGeom>
          <a:ln w="38100">
            <a:solidFill>
              <a:schemeClr val="bg1">
                <a:lumMod val="95000"/>
              </a:schemeClr>
            </a:solidFill>
          </a:ln>
          <a:effectLst>
            <a:glow rad="1397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10E5741C-D4CF-EA8F-83EE-CC6074963BD9}"/>
              </a:ext>
            </a:extLst>
          </p:cNvPr>
          <p:cNvGrpSpPr/>
          <p:nvPr/>
        </p:nvGrpSpPr>
        <p:grpSpPr>
          <a:xfrm>
            <a:off x="5385467" y="4072453"/>
            <a:ext cx="381000" cy="461665"/>
            <a:chOff x="2978150" y="4264967"/>
            <a:chExt cx="381000" cy="461665"/>
          </a:xfrm>
        </p:grpSpPr>
        <p:sp>
          <p:nvSpPr>
            <p:cNvPr id="30" name="Oval 29">
              <a:extLst>
                <a:ext uri="{FF2B5EF4-FFF2-40B4-BE49-F238E27FC236}">
                  <a16:creationId xmlns:a16="http://schemas.microsoft.com/office/drawing/2014/main" id="{BCBCE964-5FCF-525A-1FE6-596B13A6CB00}"/>
                </a:ext>
              </a:extLst>
            </p:cNvPr>
            <p:cNvSpPr/>
            <p:nvPr/>
          </p:nvSpPr>
          <p:spPr>
            <a:xfrm>
              <a:off x="2978150" y="4314825"/>
              <a:ext cx="381000" cy="381000"/>
            </a:xfrm>
            <a:prstGeom prst="ellipse">
              <a:avLst/>
            </a:prstGeom>
            <a:solidFill>
              <a:schemeClr val="bg1"/>
            </a:solidFill>
            <a:ln w="19050">
              <a:solidFill>
                <a:srgbClr val="248C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EFBDC816-A4CE-F155-96CB-FD879B5D8D57}"/>
                </a:ext>
              </a:extLst>
            </p:cNvPr>
            <p:cNvSpPr txBox="1"/>
            <p:nvPr/>
          </p:nvSpPr>
          <p:spPr>
            <a:xfrm>
              <a:off x="2978150" y="4264967"/>
              <a:ext cx="381000" cy="461665"/>
            </a:xfrm>
            <a:prstGeom prst="rect">
              <a:avLst/>
            </a:prstGeom>
            <a:noFill/>
          </p:spPr>
          <p:txBody>
            <a:bodyPr wrap="square" rtlCol="0">
              <a:spAutoFit/>
            </a:bodyPr>
            <a:lstStyle/>
            <a:p>
              <a:r>
                <a:rPr lang="en-US" sz="2400" dirty="0">
                  <a:solidFill>
                    <a:srgbClr val="248ACA"/>
                  </a:solidFill>
                  <a:latin typeface="Arial Rounded MT Bold" panose="020F0704030504030204" pitchFamily="34" charset="0"/>
                </a:rPr>
                <a:t>2</a:t>
              </a:r>
            </a:p>
          </p:txBody>
        </p:sp>
      </p:grpSp>
      <p:grpSp>
        <p:nvGrpSpPr>
          <p:cNvPr id="32" name="Group 31">
            <a:extLst>
              <a:ext uri="{FF2B5EF4-FFF2-40B4-BE49-F238E27FC236}">
                <a16:creationId xmlns:a16="http://schemas.microsoft.com/office/drawing/2014/main" id="{A630432E-34ED-3F87-A500-46215DBE026A}"/>
              </a:ext>
            </a:extLst>
          </p:cNvPr>
          <p:cNvGrpSpPr/>
          <p:nvPr/>
        </p:nvGrpSpPr>
        <p:grpSpPr>
          <a:xfrm>
            <a:off x="7920848" y="4091503"/>
            <a:ext cx="381000" cy="461665"/>
            <a:chOff x="2978150" y="4264967"/>
            <a:chExt cx="381000" cy="461665"/>
          </a:xfrm>
        </p:grpSpPr>
        <p:sp>
          <p:nvSpPr>
            <p:cNvPr id="33" name="Oval 32">
              <a:extLst>
                <a:ext uri="{FF2B5EF4-FFF2-40B4-BE49-F238E27FC236}">
                  <a16:creationId xmlns:a16="http://schemas.microsoft.com/office/drawing/2014/main" id="{D6CDE137-C675-190D-913A-6A0F7E3DD4E7}"/>
                </a:ext>
              </a:extLst>
            </p:cNvPr>
            <p:cNvSpPr/>
            <p:nvPr/>
          </p:nvSpPr>
          <p:spPr>
            <a:xfrm>
              <a:off x="2978150" y="4314825"/>
              <a:ext cx="381000" cy="381000"/>
            </a:xfrm>
            <a:prstGeom prst="ellipse">
              <a:avLst/>
            </a:prstGeom>
            <a:solidFill>
              <a:schemeClr val="bg1"/>
            </a:solidFill>
            <a:ln w="19050">
              <a:solidFill>
                <a:srgbClr val="248C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AEDF44D5-AAD1-9146-F4EF-1868F139C5E3}"/>
                </a:ext>
              </a:extLst>
            </p:cNvPr>
            <p:cNvSpPr txBox="1"/>
            <p:nvPr/>
          </p:nvSpPr>
          <p:spPr>
            <a:xfrm>
              <a:off x="2978150" y="4264967"/>
              <a:ext cx="381000" cy="461665"/>
            </a:xfrm>
            <a:prstGeom prst="rect">
              <a:avLst/>
            </a:prstGeom>
            <a:noFill/>
          </p:spPr>
          <p:txBody>
            <a:bodyPr wrap="square" rtlCol="0">
              <a:spAutoFit/>
            </a:bodyPr>
            <a:lstStyle/>
            <a:p>
              <a:r>
                <a:rPr lang="en-US" sz="2400" dirty="0">
                  <a:solidFill>
                    <a:srgbClr val="248ACA"/>
                  </a:solidFill>
                  <a:latin typeface="Arial Rounded MT Bold" panose="020F0704030504030204" pitchFamily="34" charset="0"/>
                </a:rPr>
                <a:t>3</a:t>
              </a:r>
            </a:p>
          </p:txBody>
        </p:sp>
      </p:grpSp>
      <p:grpSp>
        <p:nvGrpSpPr>
          <p:cNvPr id="35" name="Group 34">
            <a:extLst>
              <a:ext uri="{FF2B5EF4-FFF2-40B4-BE49-F238E27FC236}">
                <a16:creationId xmlns:a16="http://schemas.microsoft.com/office/drawing/2014/main" id="{D14766C5-6FAC-064B-08CF-0C869B2EBADF}"/>
              </a:ext>
            </a:extLst>
          </p:cNvPr>
          <p:cNvGrpSpPr/>
          <p:nvPr/>
        </p:nvGrpSpPr>
        <p:grpSpPr>
          <a:xfrm>
            <a:off x="10350555" y="4075628"/>
            <a:ext cx="381000" cy="461665"/>
            <a:chOff x="2978150" y="4264967"/>
            <a:chExt cx="381000" cy="461665"/>
          </a:xfrm>
        </p:grpSpPr>
        <p:sp>
          <p:nvSpPr>
            <p:cNvPr id="36" name="Oval 35">
              <a:extLst>
                <a:ext uri="{FF2B5EF4-FFF2-40B4-BE49-F238E27FC236}">
                  <a16:creationId xmlns:a16="http://schemas.microsoft.com/office/drawing/2014/main" id="{A373B886-CFE2-799C-229E-49D9F3F3DCD1}"/>
                </a:ext>
              </a:extLst>
            </p:cNvPr>
            <p:cNvSpPr/>
            <p:nvPr/>
          </p:nvSpPr>
          <p:spPr>
            <a:xfrm>
              <a:off x="2978150" y="4314825"/>
              <a:ext cx="381000" cy="381000"/>
            </a:xfrm>
            <a:prstGeom prst="ellipse">
              <a:avLst/>
            </a:prstGeom>
            <a:solidFill>
              <a:schemeClr val="bg1"/>
            </a:solidFill>
            <a:ln w="19050">
              <a:solidFill>
                <a:srgbClr val="248C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8E965ABE-96DB-4EA7-8601-4DB157AADEB5}"/>
                </a:ext>
              </a:extLst>
            </p:cNvPr>
            <p:cNvSpPr txBox="1"/>
            <p:nvPr/>
          </p:nvSpPr>
          <p:spPr>
            <a:xfrm>
              <a:off x="2978150" y="4264967"/>
              <a:ext cx="381000" cy="461665"/>
            </a:xfrm>
            <a:prstGeom prst="rect">
              <a:avLst/>
            </a:prstGeom>
            <a:noFill/>
          </p:spPr>
          <p:txBody>
            <a:bodyPr wrap="square" rtlCol="0">
              <a:spAutoFit/>
            </a:bodyPr>
            <a:lstStyle/>
            <a:p>
              <a:r>
                <a:rPr lang="en-US" sz="2400" dirty="0">
                  <a:solidFill>
                    <a:srgbClr val="248ACA"/>
                  </a:solidFill>
                  <a:latin typeface="Arial Rounded MT Bold" panose="020F0704030504030204" pitchFamily="34" charset="0"/>
                </a:rPr>
                <a:t>4</a:t>
              </a:r>
            </a:p>
          </p:txBody>
        </p:sp>
      </p:grpSp>
      <p:sp>
        <p:nvSpPr>
          <p:cNvPr id="38" name="Rectangle 37">
            <a:extLst>
              <a:ext uri="{FF2B5EF4-FFF2-40B4-BE49-F238E27FC236}">
                <a16:creationId xmlns:a16="http://schemas.microsoft.com/office/drawing/2014/main" id="{B17DA53E-13B8-F942-7D86-8D910519859C}"/>
              </a:ext>
            </a:extLst>
          </p:cNvPr>
          <p:cNvSpPr/>
          <p:nvPr/>
        </p:nvSpPr>
        <p:spPr>
          <a:xfrm>
            <a:off x="845922" y="3892369"/>
            <a:ext cx="2636512" cy="1916119"/>
          </a:xfrm>
          <a:prstGeom prst="rect">
            <a:avLst/>
          </a:prstGeom>
          <a:solidFill>
            <a:srgbClr val="FFFFFF">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227D2665-3A4F-26A6-6C69-F1C5E848D216}"/>
              </a:ext>
            </a:extLst>
          </p:cNvPr>
          <p:cNvSpPr txBox="1"/>
          <p:nvPr/>
        </p:nvSpPr>
        <p:spPr>
          <a:xfrm>
            <a:off x="931475" y="1778727"/>
            <a:ext cx="9912173" cy="523220"/>
          </a:xfrm>
          <a:prstGeom prst="rect">
            <a:avLst/>
          </a:prstGeom>
          <a:noFill/>
        </p:spPr>
        <p:txBody>
          <a:bodyPr wrap="square" rtlCol="0">
            <a:spAutoFit/>
          </a:bodyPr>
          <a:lstStyle/>
          <a:p>
            <a:pPr algn="ctr"/>
            <a:r>
              <a:rPr lang="en-US" altLang="zh-CN" sz="2800" dirty="0">
                <a:solidFill>
                  <a:srgbClr val="248ACA"/>
                </a:solidFill>
                <a:latin typeface="Avenir Next LT Pro Demi" panose="020B0704020202020204" pitchFamily="34" charset="0"/>
                <a:ea typeface="Roboto" panose="02000000000000000000" pitchFamily="2" charset="0"/>
                <a:cs typeface="Roboto" panose="02000000000000000000" pitchFamily="2" charset="0"/>
              </a:rPr>
              <a:t>Quantum Neural Network example</a:t>
            </a:r>
            <a:endParaRPr lang="en-US" altLang="zh-CN" sz="2800" dirty="0">
              <a:latin typeface="Avenir Next LT Pro Demi" panose="020B0704020202020204" pitchFamily="34"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BC4ADE01-59DE-5408-098F-ED867CB204C4}"/>
              </a:ext>
            </a:extLst>
          </p:cNvPr>
          <p:cNvSpPr/>
          <p:nvPr/>
        </p:nvSpPr>
        <p:spPr>
          <a:xfrm>
            <a:off x="8550458" y="3803577"/>
            <a:ext cx="2715766" cy="1916119"/>
          </a:xfrm>
          <a:prstGeom prst="rect">
            <a:avLst/>
          </a:prstGeom>
          <a:solidFill>
            <a:srgbClr val="FFFFFF">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7B8BA9A-93CC-DC6C-BD80-F7AB98F6DF47}"/>
              </a:ext>
            </a:extLst>
          </p:cNvPr>
          <p:cNvSpPr/>
          <p:nvPr/>
        </p:nvSpPr>
        <p:spPr>
          <a:xfrm>
            <a:off x="597320" y="2702042"/>
            <a:ext cx="10338294" cy="1066280"/>
          </a:xfrm>
          <a:prstGeom prst="rect">
            <a:avLst/>
          </a:prstGeom>
          <a:solidFill>
            <a:srgbClr val="FFFFFF">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86814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500"/>
                            </p:stCondLst>
                            <p:childTnLst>
                              <p:par>
                                <p:cTn id="12" presetID="10" presetClass="exit" presetSubtype="0" fill="hold" grpId="1" nodeType="afterEffect">
                                  <p:stCondLst>
                                    <p:cond delay="700"/>
                                  </p:stCondLst>
                                  <p:childTnLst>
                                    <p:animEffect transition="out" filter="fade">
                                      <p:cBhvr>
                                        <p:cTn id="13" dur="500"/>
                                        <p:tgtEl>
                                          <p:spTgt spid="12"/>
                                        </p:tgtEl>
                                      </p:cBhvr>
                                    </p:animEffect>
                                    <p:set>
                                      <p:cBhvr>
                                        <p:cTn id="14" dur="1" fill="hold">
                                          <p:stCondLst>
                                            <p:cond delay="499"/>
                                          </p:stCondLst>
                                        </p:cTn>
                                        <p:tgtEl>
                                          <p:spTgt spid="12"/>
                                        </p:tgtEl>
                                        <p:attrNameLst>
                                          <p:attrName>style.visibility</p:attrName>
                                        </p:attrNameLst>
                                      </p:cBhvr>
                                      <p:to>
                                        <p:strVal val="hidden"/>
                                      </p:to>
                                    </p:set>
                                  </p:childTnLst>
                                </p:cTn>
                              </p:par>
                              <p:par>
                                <p:cTn id="15" presetID="10" presetClass="exit" presetSubtype="0" fill="hold" grpId="1" nodeType="withEffect">
                                  <p:stCondLst>
                                    <p:cond delay="700"/>
                                  </p:stCondLst>
                                  <p:childTnLst>
                                    <p:animEffect transition="out" filter="fad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par>
                          <p:cTn id="31" fill="hold">
                            <p:stCondLst>
                              <p:cond delay="500"/>
                            </p:stCondLst>
                            <p:childTnLst>
                              <p:par>
                                <p:cTn id="32" presetID="10" presetClass="exit" presetSubtype="0" fill="hold" nodeType="afterEffect">
                                  <p:stCondLst>
                                    <p:cond delay="70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700"/>
                                  </p:stCondLst>
                                  <p:childTnLst>
                                    <p:animEffect transition="out" filter="fade">
                                      <p:cBhvr>
                                        <p:cTn id="36" dur="500"/>
                                        <p:tgtEl>
                                          <p:spTgt spid="17"/>
                                        </p:tgtEl>
                                      </p:cBhvr>
                                    </p:animEffect>
                                    <p:set>
                                      <p:cBhvr>
                                        <p:cTn id="37"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86F43AA9-BAD7-46FA-B2F4-C528A8411352}" type="slidenum">
              <a:rPr lang="de-CH" smtClean="0"/>
              <a:pPr/>
              <a:t>22</a:t>
            </a:fld>
            <a:endParaRPr lang="de-CH" dirty="0"/>
          </a:p>
        </p:txBody>
      </p:sp>
      <p:pic>
        <p:nvPicPr>
          <p:cNvPr id="6" name="Picture 5">
            <a:extLst>
              <a:ext uri="{FF2B5EF4-FFF2-40B4-BE49-F238E27FC236}">
                <a16:creationId xmlns:a16="http://schemas.microsoft.com/office/drawing/2014/main" id="{4C2348EE-C017-2D43-956D-5A1B86609C9E}"/>
              </a:ext>
            </a:extLst>
          </p:cNvPr>
          <p:cNvPicPr>
            <a:picLocks noChangeAspect="1"/>
          </p:cNvPicPr>
          <p:nvPr/>
        </p:nvPicPr>
        <p:blipFill>
          <a:blip r:embed="rId3"/>
          <a:stretch>
            <a:fillRect/>
          </a:stretch>
        </p:blipFill>
        <p:spPr>
          <a:xfrm>
            <a:off x="1027715" y="2493152"/>
            <a:ext cx="9796560" cy="3022612"/>
          </a:xfrm>
          <a:prstGeom prst="rect">
            <a:avLst/>
          </a:prstGeom>
        </p:spPr>
      </p:pic>
      <p:sp>
        <p:nvSpPr>
          <p:cNvPr id="2" name="文本框 6">
            <a:extLst>
              <a:ext uri="{FF2B5EF4-FFF2-40B4-BE49-F238E27FC236}">
                <a16:creationId xmlns:a16="http://schemas.microsoft.com/office/drawing/2014/main" id="{909167DD-2130-07E9-B90D-9E0624DB5A36}"/>
              </a:ext>
            </a:extLst>
          </p:cNvPr>
          <p:cNvSpPr txBox="1"/>
          <p:nvPr/>
        </p:nvSpPr>
        <p:spPr>
          <a:xfrm>
            <a:off x="538052" y="417604"/>
            <a:ext cx="9707530" cy="892552"/>
          </a:xfrm>
          <a:prstGeom prst="rect">
            <a:avLst/>
          </a:prstGeom>
          <a:noFill/>
        </p:spPr>
        <p:txBody>
          <a:bodyPr wrap="square" rtlCol="0">
            <a:spAutoFit/>
          </a:bodyPr>
          <a:lstStyle/>
          <a:p>
            <a:r>
              <a:rPr lang="en-US" altLang="zh-CN" sz="3200" b="1" dirty="0">
                <a:solidFill>
                  <a:schemeClr val="bg1"/>
                </a:solidFill>
                <a:latin typeface="Avenir Next LT Pro Demi" panose="020B0704020202020204" pitchFamily="34" charset="0"/>
                <a:cs typeface="Calibri" panose="020F0502020204030204" pitchFamily="34" charset="0"/>
              </a:rPr>
              <a:t>Evaluation</a:t>
            </a:r>
          </a:p>
          <a:p>
            <a:r>
              <a:rPr lang="en-US" altLang="zh-CN" sz="2000" b="1" dirty="0">
                <a:solidFill>
                  <a:schemeClr val="accent1">
                    <a:lumMod val="40000"/>
                    <a:lumOff val="60000"/>
                  </a:schemeClr>
                </a:solidFill>
                <a:latin typeface="Avenir Next LT Pro Demi" panose="020B0704020202020204" pitchFamily="34" charset="0"/>
                <a:cs typeface="Calibri" panose="020F0502020204030204" pitchFamily="34" charset="0"/>
              </a:rPr>
              <a:t>Demo showcase</a:t>
            </a:r>
          </a:p>
        </p:txBody>
      </p:sp>
      <p:grpSp>
        <p:nvGrpSpPr>
          <p:cNvPr id="14" name="Group 13">
            <a:extLst>
              <a:ext uri="{FF2B5EF4-FFF2-40B4-BE49-F238E27FC236}">
                <a16:creationId xmlns:a16="http://schemas.microsoft.com/office/drawing/2014/main" id="{E37320D7-AB7B-4D25-B6B6-8887BC2E132E}"/>
              </a:ext>
            </a:extLst>
          </p:cNvPr>
          <p:cNvGrpSpPr/>
          <p:nvPr/>
        </p:nvGrpSpPr>
        <p:grpSpPr>
          <a:xfrm>
            <a:off x="2968783" y="4091503"/>
            <a:ext cx="381000" cy="461665"/>
            <a:chOff x="2978150" y="4264967"/>
            <a:chExt cx="381000" cy="461665"/>
          </a:xfrm>
        </p:grpSpPr>
        <p:sp>
          <p:nvSpPr>
            <p:cNvPr id="15" name="Oval 14">
              <a:extLst>
                <a:ext uri="{FF2B5EF4-FFF2-40B4-BE49-F238E27FC236}">
                  <a16:creationId xmlns:a16="http://schemas.microsoft.com/office/drawing/2014/main" id="{46AF234B-EFA4-41F3-C08E-956144DE1A53}"/>
                </a:ext>
              </a:extLst>
            </p:cNvPr>
            <p:cNvSpPr/>
            <p:nvPr/>
          </p:nvSpPr>
          <p:spPr>
            <a:xfrm>
              <a:off x="2978150" y="4314825"/>
              <a:ext cx="381000" cy="381000"/>
            </a:xfrm>
            <a:prstGeom prst="ellipse">
              <a:avLst/>
            </a:prstGeom>
            <a:solidFill>
              <a:schemeClr val="bg1"/>
            </a:solidFill>
            <a:ln w="19050">
              <a:solidFill>
                <a:srgbClr val="248C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896DD7A-7C23-CD2C-038B-FB161B9A266F}"/>
                </a:ext>
              </a:extLst>
            </p:cNvPr>
            <p:cNvSpPr txBox="1"/>
            <p:nvPr/>
          </p:nvSpPr>
          <p:spPr>
            <a:xfrm>
              <a:off x="2978150" y="4264967"/>
              <a:ext cx="381000" cy="461665"/>
            </a:xfrm>
            <a:prstGeom prst="rect">
              <a:avLst/>
            </a:prstGeom>
            <a:noFill/>
          </p:spPr>
          <p:txBody>
            <a:bodyPr wrap="square" rtlCol="0">
              <a:spAutoFit/>
            </a:bodyPr>
            <a:lstStyle/>
            <a:p>
              <a:r>
                <a:rPr lang="en-US" sz="2400" dirty="0">
                  <a:solidFill>
                    <a:srgbClr val="248ACA"/>
                  </a:solidFill>
                  <a:latin typeface="Arial Rounded MT Bold" panose="020F0704030504030204" pitchFamily="34" charset="0"/>
                </a:rPr>
                <a:t>1</a:t>
              </a:r>
            </a:p>
          </p:txBody>
        </p:sp>
      </p:grpSp>
      <p:grpSp>
        <p:nvGrpSpPr>
          <p:cNvPr id="18" name="Group 17">
            <a:extLst>
              <a:ext uri="{FF2B5EF4-FFF2-40B4-BE49-F238E27FC236}">
                <a16:creationId xmlns:a16="http://schemas.microsoft.com/office/drawing/2014/main" id="{5E87527C-FAB4-FAFE-6C5C-5DE7391AA3AE}"/>
              </a:ext>
            </a:extLst>
          </p:cNvPr>
          <p:cNvGrpSpPr/>
          <p:nvPr/>
        </p:nvGrpSpPr>
        <p:grpSpPr>
          <a:xfrm>
            <a:off x="5379117" y="4072453"/>
            <a:ext cx="381000" cy="461665"/>
            <a:chOff x="2978150" y="4264967"/>
            <a:chExt cx="381000" cy="461665"/>
          </a:xfrm>
        </p:grpSpPr>
        <p:sp>
          <p:nvSpPr>
            <p:cNvPr id="19" name="Oval 18">
              <a:extLst>
                <a:ext uri="{FF2B5EF4-FFF2-40B4-BE49-F238E27FC236}">
                  <a16:creationId xmlns:a16="http://schemas.microsoft.com/office/drawing/2014/main" id="{29E79B27-4254-A911-968F-00291386F4DF}"/>
                </a:ext>
              </a:extLst>
            </p:cNvPr>
            <p:cNvSpPr/>
            <p:nvPr/>
          </p:nvSpPr>
          <p:spPr>
            <a:xfrm>
              <a:off x="2978150" y="4314825"/>
              <a:ext cx="381000" cy="381000"/>
            </a:xfrm>
            <a:prstGeom prst="ellipse">
              <a:avLst/>
            </a:prstGeom>
            <a:solidFill>
              <a:schemeClr val="bg1"/>
            </a:solidFill>
            <a:ln w="19050">
              <a:solidFill>
                <a:srgbClr val="248C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52AEC80-CA3B-62D4-91D6-B36DBF27C95C}"/>
                </a:ext>
              </a:extLst>
            </p:cNvPr>
            <p:cNvSpPr txBox="1"/>
            <p:nvPr/>
          </p:nvSpPr>
          <p:spPr>
            <a:xfrm>
              <a:off x="2978150" y="4264967"/>
              <a:ext cx="381000" cy="461665"/>
            </a:xfrm>
            <a:prstGeom prst="rect">
              <a:avLst/>
            </a:prstGeom>
            <a:noFill/>
          </p:spPr>
          <p:txBody>
            <a:bodyPr wrap="square" rtlCol="0">
              <a:spAutoFit/>
            </a:bodyPr>
            <a:lstStyle/>
            <a:p>
              <a:r>
                <a:rPr lang="en-US" sz="2400" dirty="0">
                  <a:solidFill>
                    <a:srgbClr val="248ACA"/>
                  </a:solidFill>
                  <a:latin typeface="Arial Rounded MT Bold" panose="020F0704030504030204" pitchFamily="34" charset="0"/>
                </a:rPr>
                <a:t>2</a:t>
              </a:r>
            </a:p>
          </p:txBody>
        </p:sp>
      </p:grpSp>
      <p:grpSp>
        <p:nvGrpSpPr>
          <p:cNvPr id="21" name="Group 20">
            <a:extLst>
              <a:ext uri="{FF2B5EF4-FFF2-40B4-BE49-F238E27FC236}">
                <a16:creationId xmlns:a16="http://schemas.microsoft.com/office/drawing/2014/main" id="{89CDFC8E-738E-4D3E-9DED-9636DA9F12C8}"/>
              </a:ext>
            </a:extLst>
          </p:cNvPr>
          <p:cNvGrpSpPr/>
          <p:nvPr/>
        </p:nvGrpSpPr>
        <p:grpSpPr>
          <a:xfrm>
            <a:off x="7914498" y="4091503"/>
            <a:ext cx="381000" cy="461665"/>
            <a:chOff x="2978150" y="4264967"/>
            <a:chExt cx="381000" cy="461665"/>
          </a:xfrm>
        </p:grpSpPr>
        <p:sp>
          <p:nvSpPr>
            <p:cNvPr id="22" name="Oval 21">
              <a:extLst>
                <a:ext uri="{FF2B5EF4-FFF2-40B4-BE49-F238E27FC236}">
                  <a16:creationId xmlns:a16="http://schemas.microsoft.com/office/drawing/2014/main" id="{C1D49550-A984-959A-736F-EE3F9110845D}"/>
                </a:ext>
              </a:extLst>
            </p:cNvPr>
            <p:cNvSpPr/>
            <p:nvPr/>
          </p:nvSpPr>
          <p:spPr>
            <a:xfrm>
              <a:off x="2978150" y="4314825"/>
              <a:ext cx="381000" cy="381000"/>
            </a:xfrm>
            <a:prstGeom prst="ellipse">
              <a:avLst/>
            </a:prstGeom>
            <a:solidFill>
              <a:schemeClr val="bg1"/>
            </a:solidFill>
            <a:ln w="19050">
              <a:solidFill>
                <a:srgbClr val="248C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FE1A7972-4373-D1B3-0C4C-7299051E9BCE}"/>
                </a:ext>
              </a:extLst>
            </p:cNvPr>
            <p:cNvSpPr txBox="1"/>
            <p:nvPr/>
          </p:nvSpPr>
          <p:spPr>
            <a:xfrm>
              <a:off x="2978150" y="4264967"/>
              <a:ext cx="381000" cy="461665"/>
            </a:xfrm>
            <a:prstGeom prst="rect">
              <a:avLst/>
            </a:prstGeom>
            <a:noFill/>
          </p:spPr>
          <p:txBody>
            <a:bodyPr wrap="square" rtlCol="0">
              <a:spAutoFit/>
            </a:bodyPr>
            <a:lstStyle/>
            <a:p>
              <a:r>
                <a:rPr lang="en-US" sz="2400" dirty="0">
                  <a:solidFill>
                    <a:srgbClr val="248ACA"/>
                  </a:solidFill>
                  <a:latin typeface="Arial Rounded MT Bold" panose="020F0704030504030204" pitchFamily="34" charset="0"/>
                </a:rPr>
                <a:t>3</a:t>
              </a:r>
            </a:p>
          </p:txBody>
        </p:sp>
      </p:grpSp>
      <p:grpSp>
        <p:nvGrpSpPr>
          <p:cNvPr id="28" name="Group 27">
            <a:extLst>
              <a:ext uri="{FF2B5EF4-FFF2-40B4-BE49-F238E27FC236}">
                <a16:creationId xmlns:a16="http://schemas.microsoft.com/office/drawing/2014/main" id="{EAE4D064-6358-15E4-2F9C-8B5D22A599A6}"/>
              </a:ext>
            </a:extLst>
          </p:cNvPr>
          <p:cNvGrpSpPr/>
          <p:nvPr/>
        </p:nvGrpSpPr>
        <p:grpSpPr>
          <a:xfrm>
            <a:off x="10344205" y="4075628"/>
            <a:ext cx="381000" cy="461665"/>
            <a:chOff x="2978150" y="4264967"/>
            <a:chExt cx="381000" cy="461665"/>
          </a:xfrm>
        </p:grpSpPr>
        <p:sp>
          <p:nvSpPr>
            <p:cNvPr id="29" name="Oval 28">
              <a:extLst>
                <a:ext uri="{FF2B5EF4-FFF2-40B4-BE49-F238E27FC236}">
                  <a16:creationId xmlns:a16="http://schemas.microsoft.com/office/drawing/2014/main" id="{7F44DE82-6495-2962-1F78-BFA90DF00E93}"/>
                </a:ext>
              </a:extLst>
            </p:cNvPr>
            <p:cNvSpPr/>
            <p:nvPr/>
          </p:nvSpPr>
          <p:spPr>
            <a:xfrm>
              <a:off x="2978150" y="4314825"/>
              <a:ext cx="381000" cy="381000"/>
            </a:xfrm>
            <a:prstGeom prst="ellipse">
              <a:avLst/>
            </a:prstGeom>
            <a:solidFill>
              <a:schemeClr val="bg1"/>
            </a:solidFill>
            <a:ln w="19050">
              <a:solidFill>
                <a:srgbClr val="248C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05E79BC1-38FB-3EF0-411F-82D65661519D}"/>
                </a:ext>
              </a:extLst>
            </p:cNvPr>
            <p:cNvSpPr txBox="1"/>
            <p:nvPr/>
          </p:nvSpPr>
          <p:spPr>
            <a:xfrm>
              <a:off x="2978150" y="4264967"/>
              <a:ext cx="381000" cy="461665"/>
            </a:xfrm>
            <a:prstGeom prst="rect">
              <a:avLst/>
            </a:prstGeom>
            <a:noFill/>
          </p:spPr>
          <p:txBody>
            <a:bodyPr wrap="square" rtlCol="0">
              <a:spAutoFit/>
            </a:bodyPr>
            <a:lstStyle/>
            <a:p>
              <a:r>
                <a:rPr lang="en-US" sz="2400" dirty="0">
                  <a:solidFill>
                    <a:srgbClr val="248ACA"/>
                  </a:solidFill>
                  <a:latin typeface="Arial Rounded MT Bold" panose="020F0704030504030204" pitchFamily="34" charset="0"/>
                </a:rPr>
                <a:t>4</a:t>
              </a:r>
            </a:p>
          </p:txBody>
        </p:sp>
      </p:grpSp>
      <p:sp>
        <p:nvSpPr>
          <p:cNvPr id="5" name="TextBox 4">
            <a:extLst>
              <a:ext uri="{FF2B5EF4-FFF2-40B4-BE49-F238E27FC236}">
                <a16:creationId xmlns:a16="http://schemas.microsoft.com/office/drawing/2014/main" id="{630D8B87-C213-CF49-9459-DCC3FF5CD6BB}"/>
              </a:ext>
            </a:extLst>
          </p:cNvPr>
          <p:cNvSpPr txBox="1"/>
          <p:nvPr/>
        </p:nvSpPr>
        <p:spPr>
          <a:xfrm>
            <a:off x="931475" y="1778727"/>
            <a:ext cx="9912173" cy="523220"/>
          </a:xfrm>
          <a:prstGeom prst="rect">
            <a:avLst/>
          </a:prstGeom>
          <a:noFill/>
        </p:spPr>
        <p:txBody>
          <a:bodyPr wrap="square" rtlCol="0">
            <a:spAutoFit/>
          </a:bodyPr>
          <a:lstStyle/>
          <a:p>
            <a:pPr algn="ctr"/>
            <a:r>
              <a:rPr lang="en-US" altLang="zh-CN" sz="2800" dirty="0">
                <a:solidFill>
                  <a:srgbClr val="248ACA"/>
                </a:solidFill>
                <a:latin typeface="Avenir Next LT Pro Demi" panose="020B0704020202020204" pitchFamily="34" charset="0"/>
                <a:ea typeface="Roboto" panose="02000000000000000000" pitchFamily="2" charset="0"/>
                <a:cs typeface="Roboto" panose="02000000000000000000" pitchFamily="2" charset="0"/>
              </a:rPr>
              <a:t>Quantum Neural Network example</a:t>
            </a:r>
            <a:endParaRPr lang="en-US" altLang="zh-CN" sz="2800" dirty="0">
              <a:latin typeface="Avenir Next LT Pro Demi" panose="020B0704020202020204" pitchFamily="34" charset="0"/>
              <a:ea typeface="Roboto" panose="02000000000000000000" pitchFamily="2" charset="0"/>
              <a:cs typeface="Roboto" panose="02000000000000000000" pitchFamily="2" charset="0"/>
            </a:endParaRPr>
          </a:p>
        </p:txBody>
      </p:sp>
      <p:sp>
        <p:nvSpPr>
          <p:cNvPr id="3" name="Rectangle 2">
            <a:extLst>
              <a:ext uri="{FF2B5EF4-FFF2-40B4-BE49-F238E27FC236}">
                <a16:creationId xmlns:a16="http://schemas.microsoft.com/office/drawing/2014/main" id="{D79EEEB8-DB04-31DD-D091-979D1D5EBFBC}"/>
              </a:ext>
            </a:extLst>
          </p:cNvPr>
          <p:cNvSpPr/>
          <p:nvPr/>
        </p:nvSpPr>
        <p:spPr>
          <a:xfrm>
            <a:off x="590970" y="2573031"/>
            <a:ext cx="10338294" cy="1066280"/>
          </a:xfrm>
          <a:prstGeom prst="rect">
            <a:avLst/>
          </a:prstGeom>
          <a:solidFill>
            <a:srgbClr val="FFFFFF">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399189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86F43AA9-BAD7-46FA-B2F4-C528A8411352}" type="slidenum">
              <a:rPr lang="de-CH" smtClean="0"/>
              <a:pPr/>
              <a:t>23</a:t>
            </a:fld>
            <a:endParaRPr lang="de-CH" dirty="0"/>
          </a:p>
        </p:txBody>
      </p:sp>
      <p:sp>
        <p:nvSpPr>
          <p:cNvPr id="5" name="文本框 6">
            <a:extLst>
              <a:ext uri="{FF2B5EF4-FFF2-40B4-BE49-F238E27FC236}">
                <a16:creationId xmlns:a16="http://schemas.microsoft.com/office/drawing/2014/main" id="{614D9FF3-9CB4-30AA-E9B9-6C9F1B8835BB}"/>
              </a:ext>
            </a:extLst>
          </p:cNvPr>
          <p:cNvSpPr txBox="1"/>
          <p:nvPr/>
        </p:nvSpPr>
        <p:spPr>
          <a:xfrm>
            <a:off x="538052" y="417604"/>
            <a:ext cx="9707530" cy="892552"/>
          </a:xfrm>
          <a:prstGeom prst="rect">
            <a:avLst/>
          </a:prstGeom>
          <a:noFill/>
        </p:spPr>
        <p:txBody>
          <a:bodyPr wrap="square" rtlCol="0">
            <a:spAutoFit/>
          </a:bodyPr>
          <a:lstStyle/>
          <a:p>
            <a:r>
              <a:rPr lang="en-US" altLang="zh-CN" sz="3200" b="1" dirty="0">
                <a:solidFill>
                  <a:schemeClr val="bg1"/>
                </a:solidFill>
                <a:latin typeface="Avenir Next LT Pro Demi" panose="020B0704020202020204" pitchFamily="34" charset="0"/>
                <a:cs typeface="Calibri" panose="020F0502020204030204" pitchFamily="34" charset="0"/>
              </a:rPr>
              <a:t>Evaluation</a:t>
            </a:r>
          </a:p>
          <a:p>
            <a:r>
              <a:rPr lang="en-US" altLang="zh-CN" sz="2000" b="1" dirty="0">
                <a:solidFill>
                  <a:schemeClr val="accent1">
                    <a:lumMod val="40000"/>
                    <a:lumOff val="60000"/>
                  </a:schemeClr>
                </a:solidFill>
                <a:latin typeface="Avenir Next LT Pro Demi" panose="020B0704020202020204" pitchFamily="34" charset="0"/>
                <a:cs typeface="Calibri" panose="020F0502020204030204" pitchFamily="34" charset="0"/>
              </a:rPr>
              <a:t>Expert interview</a:t>
            </a:r>
          </a:p>
        </p:txBody>
      </p:sp>
      <p:pic>
        <p:nvPicPr>
          <p:cNvPr id="9" name="Picture 8">
            <a:extLst>
              <a:ext uri="{FF2B5EF4-FFF2-40B4-BE49-F238E27FC236}">
                <a16:creationId xmlns:a16="http://schemas.microsoft.com/office/drawing/2014/main" id="{B4CF1252-C3EB-27E6-7F49-AFC271D1BE79}"/>
              </a:ext>
            </a:extLst>
          </p:cNvPr>
          <p:cNvPicPr>
            <a:picLocks noChangeAspect="1"/>
          </p:cNvPicPr>
          <p:nvPr/>
        </p:nvPicPr>
        <p:blipFill>
          <a:blip r:embed="rId3"/>
          <a:stretch>
            <a:fillRect/>
          </a:stretch>
        </p:blipFill>
        <p:spPr>
          <a:xfrm>
            <a:off x="458043" y="2196087"/>
            <a:ext cx="4330933" cy="2752190"/>
          </a:xfrm>
          <a:prstGeom prst="rect">
            <a:avLst/>
          </a:prstGeom>
        </p:spPr>
      </p:pic>
      <p:pic>
        <p:nvPicPr>
          <p:cNvPr id="11" name="Picture 10">
            <a:extLst>
              <a:ext uri="{FF2B5EF4-FFF2-40B4-BE49-F238E27FC236}">
                <a16:creationId xmlns:a16="http://schemas.microsoft.com/office/drawing/2014/main" id="{B775812D-15D6-85AA-2567-FF1E93BF35B6}"/>
              </a:ext>
            </a:extLst>
          </p:cNvPr>
          <p:cNvPicPr>
            <a:picLocks noChangeAspect="1"/>
          </p:cNvPicPr>
          <p:nvPr/>
        </p:nvPicPr>
        <p:blipFill>
          <a:blip r:embed="rId4"/>
          <a:stretch>
            <a:fillRect/>
          </a:stretch>
        </p:blipFill>
        <p:spPr>
          <a:xfrm>
            <a:off x="6127081" y="2076426"/>
            <a:ext cx="5409804" cy="2843443"/>
          </a:xfrm>
          <a:prstGeom prst="rect">
            <a:avLst/>
          </a:prstGeom>
        </p:spPr>
      </p:pic>
      <p:sp>
        <p:nvSpPr>
          <p:cNvPr id="13" name="TextBox 12">
            <a:extLst>
              <a:ext uri="{FF2B5EF4-FFF2-40B4-BE49-F238E27FC236}">
                <a16:creationId xmlns:a16="http://schemas.microsoft.com/office/drawing/2014/main" id="{7B4955CD-129F-9FBA-D5B0-B5326B513CE3}"/>
              </a:ext>
            </a:extLst>
          </p:cNvPr>
          <p:cNvSpPr txBox="1"/>
          <p:nvPr/>
        </p:nvSpPr>
        <p:spPr>
          <a:xfrm>
            <a:off x="458042" y="1634297"/>
            <a:ext cx="2666897" cy="369332"/>
          </a:xfrm>
          <a:prstGeom prst="rect">
            <a:avLst/>
          </a:prstGeom>
          <a:noFill/>
        </p:spPr>
        <p:txBody>
          <a:bodyPr wrap="square">
            <a:spAutoFit/>
          </a:bodyPr>
          <a:lstStyle/>
          <a:p>
            <a:r>
              <a:rPr lang="en-US" dirty="0">
                <a:latin typeface="Avenir Next LT Pro Demi" panose="020B0704020202020204" pitchFamily="34" charset="0"/>
                <a:ea typeface="Roboto" panose="02000000000000000000" pitchFamily="2" charset="0"/>
                <a:cs typeface="Roboto" panose="02000000000000000000" pitchFamily="2" charset="0"/>
              </a:rPr>
              <a:t>Questionnaire</a:t>
            </a:r>
            <a:endParaRPr lang="en-US" dirty="0"/>
          </a:p>
        </p:txBody>
      </p:sp>
      <p:sp>
        <p:nvSpPr>
          <p:cNvPr id="14" name="TextBox 13">
            <a:extLst>
              <a:ext uri="{FF2B5EF4-FFF2-40B4-BE49-F238E27FC236}">
                <a16:creationId xmlns:a16="http://schemas.microsoft.com/office/drawing/2014/main" id="{3071D187-A4CA-A8CC-6FCE-31DCA03A6C8F}"/>
              </a:ext>
            </a:extLst>
          </p:cNvPr>
          <p:cNvSpPr txBox="1"/>
          <p:nvPr/>
        </p:nvSpPr>
        <p:spPr>
          <a:xfrm>
            <a:off x="6441887" y="1639332"/>
            <a:ext cx="1442876" cy="369332"/>
          </a:xfrm>
          <a:prstGeom prst="rect">
            <a:avLst/>
          </a:prstGeom>
          <a:noFill/>
        </p:spPr>
        <p:txBody>
          <a:bodyPr wrap="square">
            <a:spAutoFit/>
          </a:bodyPr>
          <a:lstStyle/>
          <a:p>
            <a:r>
              <a:rPr lang="en-US" dirty="0">
                <a:latin typeface="Avenir Next LT Pro Demi" panose="020B0704020202020204" pitchFamily="34" charset="0"/>
                <a:ea typeface="Roboto" panose="02000000000000000000" pitchFamily="2" charset="0"/>
                <a:cs typeface="Roboto" panose="02000000000000000000" pitchFamily="2" charset="0"/>
              </a:rPr>
              <a:t>Results:</a:t>
            </a:r>
            <a:endParaRPr lang="en-US" dirty="0"/>
          </a:p>
        </p:txBody>
      </p:sp>
      <p:sp>
        <p:nvSpPr>
          <p:cNvPr id="16" name="TextBox 15">
            <a:extLst>
              <a:ext uri="{FF2B5EF4-FFF2-40B4-BE49-F238E27FC236}">
                <a16:creationId xmlns:a16="http://schemas.microsoft.com/office/drawing/2014/main" id="{37662902-3B32-9845-8E29-253941EBB172}"/>
              </a:ext>
            </a:extLst>
          </p:cNvPr>
          <p:cNvSpPr txBox="1"/>
          <p:nvPr/>
        </p:nvSpPr>
        <p:spPr>
          <a:xfrm>
            <a:off x="5938336" y="5038119"/>
            <a:ext cx="6096646" cy="923330"/>
          </a:xfrm>
          <a:prstGeom prst="rect">
            <a:avLst/>
          </a:prstGeom>
          <a:noFill/>
        </p:spPr>
        <p:txBody>
          <a:bodyPr wrap="square">
            <a:spAutoFit/>
          </a:bodyPr>
          <a:lstStyle/>
          <a:p>
            <a:r>
              <a:rPr lang="en-US" b="0" i="1" dirty="0">
                <a:effectLst/>
                <a:latin typeface="Times New Roman" panose="02020603050405020304" pitchFamily="18" charset="0"/>
                <a:cs typeface="Times New Roman" panose="02020603050405020304" pitchFamily="18" charset="0"/>
              </a:rPr>
              <a:t>“I like the idea of using the probability calculation equation to naturally visualize the probability</a:t>
            </a:r>
            <a:r>
              <a:rPr lang="en-US" i="1" dirty="0">
                <a:latin typeface="Times New Roman" panose="02020603050405020304" pitchFamily="18" charset="0"/>
                <a:cs typeface="Times New Roman" panose="02020603050405020304" pitchFamily="18" charset="0"/>
              </a:rPr>
              <a:t> </a:t>
            </a:r>
            <a:r>
              <a:rPr lang="en-US" b="0" i="1" dirty="0">
                <a:effectLst/>
                <a:latin typeface="Times New Roman" panose="02020603050405020304" pitchFamily="18" charset="0"/>
                <a:cs typeface="Times New Roman" panose="02020603050405020304" pitchFamily="18" charset="0"/>
              </a:rPr>
              <a:t>distribution. I can directly check the probability without any manual</a:t>
            </a:r>
            <a:r>
              <a:rPr lang="en-US" i="1" dirty="0">
                <a:latin typeface="Times New Roman" panose="02020603050405020304" pitchFamily="18" charset="0"/>
                <a:cs typeface="Times New Roman" panose="02020603050405020304" pitchFamily="18" charset="0"/>
              </a:rPr>
              <a:t> </a:t>
            </a:r>
            <a:r>
              <a:rPr lang="en-US" b="0" i="1" dirty="0">
                <a:effectLst/>
                <a:latin typeface="Times New Roman" panose="02020603050405020304" pitchFamily="18" charset="0"/>
                <a:cs typeface="Times New Roman" panose="02020603050405020304" pitchFamily="18" charset="0"/>
              </a:rPr>
              <a:t>calculation.”</a:t>
            </a:r>
            <a:endParaRPr lang="en-US"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48103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86F43AA9-BAD7-46FA-B2F4-C528A8411352}" type="slidenum">
              <a:rPr lang="de-CH" smtClean="0"/>
              <a:pPr/>
              <a:t>24</a:t>
            </a:fld>
            <a:endParaRPr lang="de-CH" dirty="0"/>
          </a:p>
        </p:txBody>
      </p:sp>
      <p:grpSp>
        <p:nvGrpSpPr>
          <p:cNvPr id="23" name="Group 22">
            <a:extLst>
              <a:ext uri="{FF2B5EF4-FFF2-40B4-BE49-F238E27FC236}">
                <a16:creationId xmlns:a16="http://schemas.microsoft.com/office/drawing/2014/main" id="{67C135A6-54D5-DF51-93BA-10B3D902AA5B}"/>
              </a:ext>
            </a:extLst>
          </p:cNvPr>
          <p:cNvGrpSpPr/>
          <p:nvPr/>
        </p:nvGrpSpPr>
        <p:grpSpPr>
          <a:xfrm>
            <a:off x="395288" y="6665549"/>
            <a:ext cx="11349038" cy="53114"/>
            <a:chOff x="395288" y="6665549"/>
            <a:chExt cx="11349038" cy="53114"/>
          </a:xfrm>
        </p:grpSpPr>
        <p:sp>
          <p:nvSpPr>
            <p:cNvPr id="24" name="Flowchart: Process 23">
              <a:extLst>
                <a:ext uri="{FF2B5EF4-FFF2-40B4-BE49-F238E27FC236}">
                  <a16:creationId xmlns:a16="http://schemas.microsoft.com/office/drawing/2014/main" id="{AE00B66A-D4B0-47F0-FCFB-805461C25792}"/>
                </a:ext>
              </a:extLst>
            </p:cNvPr>
            <p:cNvSpPr/>
            <p:nvPr/>
          </p:nvSpPr>
          <p:spPr>
            <a:xfrm>
              <a:off x="552995" y="6665913"/>
              <a:ext cx="11148172" cy="52750"/>
            </a:xfrm>
            <a:prstGeom prst="flowChartProcess">
              <a:avLst/>
            </a:prstGeom>
            <a:solidFill>
              <a:srgbClr val="D6D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 name="Flowchart: Terminator 24">
              <a:extLst>
                <a:ext uri="{FF2B5EF4-FFF2-40B4-BE49-F238E27FC236}">
                  <a16:creationId xmlns:a16="http://schemas.microsoft.com/office/drawing/2014/main" id="{8DEE78E7-F63F-0759-D4A5-752414A3B79F}"/>
                </a:ext>
              </a:extLst>
            </p:cNvPr>
            <p:cNvSpPr/>
            <p:nvPr/>
          </p:nvSpPr>
          <p:spPr>
            <a:xfrm>
              <a:off x="395288" y="6665550"/>
              <a:ext cx="190500" cy="52750"/>
            </a:xfrm>
            <a:prstGeom prst="flowChartTerminator">
              <a:avLst/>
            </a:prstGeom>
            <a:solidFill>
              <a:srgbClr val="D6D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Flowchart: Terminator 25">
              <a:extLst>
                <a:ext uri="{FF2B5EF4-FFF2-40B4-BE49-F238E27FC236}">
                  <a16:creationId xmlns:a16="http://schemas.microsoft.com/office/drawing/2014/main" id="{30DB06F2-194C-BC0F-337E-F8BA2AAAA8DD}"/>
                </a:ext>
              </a:extLst>
            </p:cNvPr>
            <p:cNvSpPr/>
            <p:nvPr/>
          </p:nvSpPr>
          <p:spPr>
            <a:xfrm flipV="1">
              <a:off x="11587163" y="6665549"/>
              <a:ext cx="157163" cy="52750"/>
            </a:xfrm>
            <a:prstGeom prst="flowChartTerminator">
              <a:avLst/>
            </a:prstGeom>
            <a:solidFill>
              <a:srgbClr val="D6D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5" name="文本框 6">
            <a:extLst>
              <a:ext uri="{FF2B5EF4-FFF2-40B4-BE49-F238E27FC236}">
                <a16:creationId xmlns:a16="http://schemas.microsoft.com/office/drawing/2014/main" id="{614D9FF3-9CB4-30AA-E9B9-6C9F1B8835BB}"/>
              </a:ext>
            </a:extLst>
          </p:cNvPr>
          <p:cNvSpPr txBox="1"/>
          <p:nvPr/>
        </p:nvSpPr>
        <p:spPr>
          <a:xfrm>
            <a:off x="538052" y="417604"/>
            <a:ext cx="9707530" cy="892552"/>
          </a:xfrm>
          <a:prstGeom prst="rect">
            <a:avLst/>
          </a:prstGeom>
          <a:noFill/>
        </p:spPr>
        <p:txBody>
          <a:bodyPr wrap="square" rtlCol="0">
            <a:spAutoFit/>
          </a:bodyPr>
          <a:lstStyle/>
          <a:p>
            <a:r>
              <a:rPr lang="en-US" altLang="zh-CN" sz="3200" b="1" dirty="0">
                <a:solidFill>
                  <a:schemeClr val="bg1"/>
                </a:solidFill>
                <a:latin typeface="Avenir Next LT Pro Demi" panose="020B0704020202020204" pitchFamily="34" charset="0"/>
                <a:cs typeface="Calibri" panose="020F0502020204030204" pitchFamily="34" charset="0"/>
              </a:rPr>
              <a:t>Future Work</a:t>
            </a:r>
          </a:p>
          <a:p>
            <a:endParaRPr lang="en-US" altLang="zh-CN" sz="2000" b="1" dirty="0">
              <a:solidFill>
                <a:schemeClr val="accent1">
                  <a:lumMod val="40000"/>
                  <a:lumOff val="60000"/>
                </a:schemeClr>
              </a:solidFill>
              <a:latin typeface="Avenir Next LT Pro Demi" panose="020B0704020202020204" pitchFamily="34" charset="0"/>
              <a:cs typeface="Calibri" panose="020F0502020204030204" pitchFamily="34" charset="0"/>
            </a:endParaRPr>
          </a:p>
        </p:txBody>
      </p:sp>
      <p:grpSp>
        <p:nvGrpSpPr>
          <p:cNvPr id="6" name="Group 5">
            <a:extLst>
              <a:ext uri="{FF2B5EF4-FFF2-40B4-BE49-F238E27FC236}">
                <a16:creationId xmlns:a16="http://schemas.microsoft.com/office/drawing/2014/main" id="{B60FAB6C-C0C2-66B2-D8FE-E09A318EC650}"/>
              </a:ext>
            </a:extLst>
          </p:cNvPr>
          <p:cNvGrpSpPr/>
          <p:nvPr/>
        </p:nvGrpSpPr>
        <p:grpSpPr>
          <a:xfrm>
            <a:off x="9064837" y="6658972"/>
            <a:ext cx="1371519" cy="50180"/>
            <a:chOff x="474413" y="6219962"/>
            <a:chExt cx="2661746" cy="52750"/>
          </a:xfrm>
          <a:solidFill>
            <a:schemeClr val="tx1">
              <a:lumMod val="85000"/>
              <a:lumOff val="15000"/>
            </a:schemeClr>
          </a:solidFill>
        </p:grpSpPr>
        <p:sp>
          <p:nvSpPr>
            <p:cNvPr id="7" name="Flowchart: Terminator 6">
              <a:extLst>
                <a:ext uri="{FF2B5EF4-FFF2-40B4-BE49-F238E27FC236}">
                  <a16:creationId xmlns:a16="http://schemas.microsoft.com/office/drawing/2014/main" id="{7BD8E397-2A6D-BE4D-FA5A-DC73160E6027}"/>
                </a:ext>
              </a:extLst>
            </p:cNvPr>
            <p:cNvSpPr/>
            <p:nvPr/>
          </p:nvSpPr>
          <p:spPr>
            <a:xfrm>
              <a:off x="474413" y="6219962"/>
              <a:ext cx="157163" cy="52750"/>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lumMod val="25000"/>
                  </a:schemeClr>
                </a:solidFill>
              </a:endParaRPr>
            </a:p>
          </p:txBody>
        </p:sp>
        <p:sp>
          <p:nvSpPr>
            <p:cNvPr id="8" name="Flowchart: Terminator 7">
              <a:extLst>
                <a:ext uri="{FF2B5EF4-FFF2-40B4-BE49-F238E27FC236}">
                  <a16:creationId xmlns:a16="http://schemas.microsoft.com/office/drawing/2014/main" id="{544588C9-8BBA-6490-6891-F8012DF199CE}"/>
                </a:ext>
              </a:extLst>
            </p:cNvPr>
            <p:cNvSpPr/>
            <p:nvPr/>
          </p:nvSpPr>
          <p:spPr>
            <a:xfrm>
              <a:off x="2978996" y="6219962"/>
              <a:ext cx="157163" cy="52750"/>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lumMod val="25000"/>
                  </a:schemeClr>
                </a:solidFill>
              </a:endParaRPr>
            </a:p>
          </p:txBody>
        </p:sp>
        <p:sp>
          <p:nvSpPr>
            <p:cNvPr id="9" name="Flowchart: Process 8">
              <a:extLst>
                <a:ext uri="{FF2B5EF4-FFF2-40B4-BE49-F238E27FC236}">
                  <a16:creationId xmlns:a16="http://schemas.microsoft.com/office/drawing/2014/main" id="{DBFD6229-0A9C-1AF1-1A21-2D4675708BFC}"/>
                </a:ext>
              </a:extLst>
            </p:cNvPr>
            <p:cNvSpPr/>
            <p:nvPr/>
          </p:nvSpPr>
          <p:spPr>
            <a:xfrm>
              <a:off x="507999" y="6219962"/>
              <a:ext cx="2536825" cy="52750"/>
            </a:xfrm>
            <a:prstGeom prst="flowChartProcess">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lumMod val="25000"/>
                  </a:schemeClr>
                </a:solidFill>
              </a:endParaRPr>
            </a:p>
          </p:txBody>
        </p:sp>
      </p:grpSp>
      <p:sp>
        <p:nvSpPr>
          <p:cNvPr id="10" name="TextBox 9">
            <a:extLst>
              <a:ext uri="{FF2B5EF4-FFF2-40B4-BE49-F238E27FC236}">
                <a16:creationId xmlns:a16="http://schemas.microsoft.com/office/drawing/2014/main" id="{3F03447C-9E36-13A7-3D81-EAADC58D6951}"/>
              </a:ext>
            </a:extLst>
          </p:cNvPr>
          <p:cNvSpPr txBox="1"/>
          <p:nvPr/>
        </p:nvSpPr>
        <p:spPr>
          <a:xfrm>
            <a:off x="8742203" y="6363659"/>
            <a:ext cx="1987029" cy="307777"/>
          </a:xfrm>
          <a:prstGeom prst="rect">
            <a:avLst/>
          </a:prstGeom>
          <a:noFill/>
        </p:spPr>
        <p:txBody>
          <a:bodyPr wrap="square" rtlCol="0">
            <a:spAutoFit/>
          </a:bodyPr>
          <a:lstStyle/>
          <a:p>
            <a:pPr algn="ctr"/>
            <a:r>
              <a:rPr lang="en-US" altLang="zh-CN" sz="1400" dirty="0">
                <a:solidFill>
                  <a:schemeClr val="bg2">
                    <a:lumMod val="25000"/>
                  </a:schemeClr>
                </a:solidFill>
                <a:latin typeface="Roboto" panose="02000000000000000000" pitchFamily="2" charset="0"/>
                <a:ea typeface="Roboto" panose="02000000000000000000" pitchFamily="2" charset="0"/>
                <a:cs typeface="Roboto" panose="02000000000000000000" pitchFamily="2" charset="0"/>
              </a:rPr>
              <a:t>Future work</a:t>
            </a:r>
            <a:endParaRPr lang="zh-CN" altLang="en-US" sz="1600" dirty="0">
              <a:solidFill>
                <a:schemeClr val="bg2">
                  <a:lumMod val="25000"/>
                </a:schemeClr>
              </a:solidFill>
              <a:latin typeface="Roboto" panose="02000000000000000000" pitchFamily="2" charset="0"/>
              <a:cs typeface="Roboto" panose="02000000000000000000" pitchFamily="2" charset="0"/>
            </a:endParaRPr>
          </a:p>
        </p:txBody>
      </p:sp>
      <p:pic>
        <p:nvPicPr>
          <p:cNvPr id="7170" name="Picture 2" descr="Quantum Computing - DHL - Global">
            <a:extLst>
              <a:ext uri="{FF2B5EF4-FFF2-40B4-BE49-F238E27FC236}">
                <a16:creationId xmlns:a16="http://schemas.microsoft.com/office/drawing/2014/main" id="{4ED726AD-DBCA-B40D-87B5-54DD7CE93B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368569"/>
            <a:ext cx="8026400" cy="550325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Quantum Computing - DHL - Global">
            <a:extLst>
              <a:ext uri="{FF2B5EF4-FFF2-40B4-BE49-F238E27FC236}">
                <a16:creationId xmlns:a16="http://schemas.microsoft.com/office/drawing/2014/main" id="{5DA36545-E966-0036-1525-EDFF78E09D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561"/>
          <a:stretch/>
        </p:blipFill>
        <p:spPr bwMode="auto">
          <a:xfrm>
            <a:off x="8026401" y="1368569"/>
            <a:ext cx="4165599" cy="550325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1DFBE238-79CC-E0F3-EB25-331BAD4AD0BF}"/>
              </a:ext>
            </a:extLst>
          </p:cNvPr>
          <p:cNvSpPr/>
          <p:nvPr/>
        </p:nvSpPr>
        <p:spPr>
          <a:xfrm>
            <a:off x="1" y="2333624"/>
            <a:ext cx="12191999" cy="2486025"/>
          </a:xfrm>
          <a:prstGeom prst="rect">
            <a:avLst/>
          </a:prstGeom>
          <a:solidFill>
            <a:srgbClr val="F8F8F8">
              <a:alpha val="8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B33EE38-B0FF-E56F-8435-4FC8A550ADAE}"/>
              </a:ext>
            </a:extLst>
          </p:cNvPr>
          <p:cNvSpPr txBox="1"/>
          <p:nvPr/>
        </p:nvSpPr>
        <p:spPr>
          <a:xfrm>
            <a:off x="640081" y="2510734"/>
            <a:ext cx="10462604" cy="2000548"/>
          </a:xfrm>
          <a:prstGeom prst="rect">
            <a:avLst/>
          </a:prstGeom>
          <a:noFill/>
        </p:spPr>
        <p:txBody>
          <a:bodyPr wrap="square" rtlCol="0">
            <a:spAutoFit/>
          </a:bodyPr>
          <a:lstStyle/>
          <a:p>
            <a:r>
              <a:rPr lang="en-US" altLang="zh-CN" sz="2800" dirty="0">
                <a:latin typeface="Avenir Next LT Pro Demi" panose="020B0704020202020204" pitchFamily="34" charset="0"/>
                <a:ea typeface="Roboto" panose="02000000000000000000" pitchFamily="2" charset="0"/>
                <a:cs typeface="Roboto" panose="02000000000000000000" pitchFamily="2" charset="0"/>
              </a:rPr>
              <a:t>In the future, we aim to improve</a:t>
            </a:r>
          </a:p>
          <a:p>
            <a:pPr marL="342900" indent="-342900">
              <a:buFont typeface="Arial" panose="020B0604020202020204" pitchFamily="34" charset="0"/>
              <a:buChar char="•"/>
            </a:pPr>
            <a:endParaRPr lang="en-US" altLang="zh-CN" sz="2400" dirty="0">
              <a:latin typeface="Avenir Next LT Pro Demi" panose="020B0704020202020204" pitchFamily="34" charset="0"/>
              <a:ea typeface="Roboto" panose="02000000000000000000" pitchFamily="2" charset="0"/>
              <a:cs typeface="Roboto" panose="02000000000000000000" pitchFamily="2" charset="0"/>
            </a:endParaRPr>
          </a:p>
          <a:p>
            <a:pPr marL="342900" indent="-342900">
              <a:buFont typeface="Arial" panose="020B0604020202020204" pitchFamily="34" charset="0"/>
              <a:buChar char="•"/>
            </a:pPr>
            <a:r>
              <a:rPr lang="en-US" altLang="zh-CN" sz="2400" dirty="0">
                <a:solidFill>
                  <a:srgbClr val="248ACA"/>
                </a:solidFill>
                <a:latin typeface="Avenir Next LT Pro Demi" panose="020B0704020202020204" pitchFamily="34" charset="0"/>
                <a:ea typeface="Roboto" panose="02000000000000000000" pitchFamily="2" charset="0"/>
                <a:cs typeface="Roboto" panose="02000000000000000000" pitchFamily="2" charset="0"/>
              </a:rPr>
              <a:t>time-consuming input </a:t>
            </a:r>
            <a:r>
              <a:rPr lang="en-US" altLang="zh-CN" sz="2400" dirty="0">
                <a:latin typeface="Avenir Next LT Pro Demi" panose="020B0704020202020204" pitchFamily="34" charset="0"/>
                <a:ea typeface="Roboto" panose="02000000000000000000" pitchFamily="2" charset="0"/>
                <a:cs typeface="Roboto" panose="02000000000000000000" pitchFamily="2" charset="0"/>
              </a:rPr>
              <a:t>of state vectors</a:t>
            </a:r>
          </a:p>
          <a:p>
            <a:pPr marL="342900" indent="-342900">
              <a:buFont typeface="Arial" panose="020B0604020202020204" pitchFamily="34" charset="0"/>
              <a:buChar char="•"/>
            </a:pPr>
            <a:endParaRPr lang="en-US" altLang="zh-CN" sz="2400" dirty="0">
              <a:latin typeface="Avenir Next LT Pro Demi" panose="020B0704020202020204" pitchFamily="34" charset="0"/>
              <a:ea typeface="Roboto" panose="02000000000000000000" pitchFamily="2" charset="0"/>
              <a:cs typeface="Roboto" panose="02000000000000000000" pitchFamily="2" charset="0"/>
            </a:endParaRPr>
          </a:p>
          <a:p>
            <a:pPr marL="342900" indent="-342900">
              <a:buFont typeface="Arial" panose="020B0604020202020204" pitchFamily="34" charset="0"/>
              <a:buChar char="•"/>
            </a:pPr>
            <a:r>
              <a:rPr lang="en-US" altLang="zh-CN" sz="2400" dirty="0">
                <a:solidFill>
                  <a:srgbClr val="248ACA"/>
                </a:solidFill>
                <a:latin typeface="Avenir Next LT Pro Demi" panose="020B0704020202020204" pitchFamily="34" charset="0"/>
                <a:ea typeface="Roboto" panose="02000000000000000000" pitchFamily="2" charset="0"/>
                <a:cs typeface="Roboto" panose="02000000000000000000" pitchFamily="2" charset="0"/>
              </a:rPr>
              <a:t>scalability</a:t>
            </a:r>
            <a:r>
              <a:rPr lang="en-US" altLang="zh-CN" sz="2400" dirty="0">
                <a:latin typeface="Avenir Next LT Pro Demi" panose="020B0704020202020204" pitchFamily="34" charset="0"/>
                <a:ea typeface="Roboto" panose="02000000000000000000" pitchFamily="2" charset="0"/>
                <a:cs typeface="Roboto" panose="02000000000000000000" pitchFamily="2" charset="0"/>
              </a:rPr>
              <a:t> of qubit numbers</a:t>
            </a:r>
          </a:p>
        </p:txBody>
      </p:sp>
      <p:sp>
        <p:nvSpPr>
          <p:cNvPr id="2" name="Slide Number Placeholder 3">
            <a:extLst>
              <a:ext uri="{FF2B5EF4-FFF2-40B4-BE49-F238E27FC236}">
                <a16:creationId xmlns:a16="http://schemas.microsoft.com/office/drawing/2014/main" id="{806BF66C-2FF9-F5F3-8A39-AA48BE0631FC}"/>
              </a:ext>
            </a:extLst>
          </p:cNvPr>
          <p:cNvSpPr txBox="1">
            <a:spLocks/>
          </p:cNvSpPr>
          <p:nvPr/>
        </p:nvSpPr>
        <p:spPr>
          <a:xfrm>
            <a:off x="10173854" y="6494172"/>
            <a:ext cx="1332345" cy="391537"/>
          </a:xfrm>
          <a:prstGeom prst="rect">
            <a:avLst/>
          </a:prstGeom>
        </p:spPr>
        <p:txBody>
          <a:bodyPr/>
          <a:lstStyle>
            <a:defPPr>
              <a:defRPr lang="de-DE"/>
            </a:defPPr>
            <a:lvl1pPr marL="0" algn="r" defTabSz="914400" rtl="0" eaLnBrk="1" latinLnBrk="0" hangingPunct="1">
              <a:defRPr sz="18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F43AA9-BAD7-46FA-B2F4-C528A8411352}" type="slidenum">
              <a:rPr lang="de-CH" smtClean="0">
                <a:solidFill>
                  <a:schemeClr val="bg1">
                    <a:lumMod val="95000"/>
                  </a:schemeClr>
                </a:solidFill>
              </a:rPr>
              <a:pPr/>
              <a:t>24</a:t>
            </a:fld>
            <a:endParaRPr lang="de-CH" dirty="0">
              <a:solidFill>
                <a:schemeClr val="bg1">
                  <a:lumMod val="95000"/>
                </a:schemeClr>
              </a:solidFill>
            </a:endParaRPr>
          </a:p>
        </p:txBody>
      </p:sp>
    </p:spTree>
    <p:extLst>
      <p:ext uri="{BB962C8B-B14F-4D97-AF65-F5344CB8AC3E}">
        <p14:creationId xmlns:p14="http://schemas.microsoft.com/office/powerpoint/2010/main" val="6948290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10005956" y="5878013"/>
            <a:ext cx="1332345" cy="391537"/>
          </a:xfrm>
        </p:spPr>
        <p:txBody>
          <a:bodyPr/>
          <a:lstStyle/>
          <a:p>
            <a:fld id="{86F43AA9-BAD7-46FA-B2F4-C528A8411352}" type="slidenum">
              <a:rPr lang="de-CH" smtClean="0"/>
              <a:pPr/>
              <a:t>25</a:t>
            </a:fld>
            <a:endParaRPr lang="de-CH" dirty="0"/>
          </a:p>
        </p:txBody>
      </p:sp>
      <p:sp>
        <p:nvSpPr>
          <p:cNvPr id="2" name="TextBox 1">
            <a:extLst>
              <a:ext uri="{FF2B5EF4-FFF2-40B4-BE49-F238E27FC236}">
                <a16:creationId xmlns:a16="http://schemas.microsoft.com/office/drawing/2014/main" id="{0F425271-5596-F769-FB73-B23A8709BFF7}"/>
              </a:ext>
            </a:extLst>
          </p:cNvPr>
          <p:cNvSpPr txBox="1"/>
          <p:nvPr/>
        </p:nvSpPr>
        <p:spPr>
          <a:xfrm>
            <a:off x="490538" y="2219101"/>
            <a:ext cx="9912173" cy="2862322"/>
          </a:xfrm>
          <a:prstGeom prst="rect">
            <a:avLst/>
          </a:prstGeom>
          <a:noFill/>
        </p:spPr>
        <p:txBody>
          <a:bodyPr wrap="square" rtlCol="0">
            <a:spAutoFit/>
          </a:bodyPr>
          <a:lstStyle/>
          <a:p>
            <a:r>
              <a:rPr lang="en-US" altLang="zh-CN" sz="2000" dirty="0">
                <a:latin typeface="Avenir Next LT Pro Demi" panose="020B0704020202020204" pitchFamily="34" charset="0"/>
                <a:ea typeface="Roboto" panose="02000000000000000000" pitchFamily="2" charset="0"/>
                <a:cs typeface="Roboto" panose="02000000000000000000" pitchFamily="2" charset="0"/>
              </a:rPr>
              <a:t>We propose </a:t>
            </a:r>
            <a:r>
              <a:rPr lang="en-US" altLang="zh-CN" sz="2000" dirty="0">
                <a:solidFill>
                  <a:srgbClr val="248ACA"/>
                </a:solidFill>
                <a:latin typeface="Avenir Next LT Pro Demi" panose="020B0704020202020204" pitchFamily="34" charset="0"/>
                <a:ea typeface="Roboto" panose="02000000000000000000" pitchFamily="2" charset="0"/>
                <a:cs typeface="Roboto" panose="02000000000000000000" pitchFamily="2" charset="0"/>
              </a:rPr>
              <a:t>VENUS</a:t>
            </a:r>
            <a:r>
              <a:rPr lang="en-US" altLang="zh-CN" sz="2000" dirty="0">
                <a:latin typeface="Avenir Next LT Pro Demi" panose="020B0704020202020204" pitchFamily="34" charset="0"/>
                <a:ea typeface="Roboto" panose="02000000000000000000" pitchFamily="2" charset="0"/>
                <a:cs typeface="Roboto" panose="02000000000000000000" pitchFamily="2" charset="0"/>
              </a:rPr>
              <a:t>, a geometrical visualization for </a:t>
            </a:r>
            <a:r>
              <a:rPr lang="en-US" altLang="zh-CN" sz="2000" dirty="0">
                <a:solidFill>
                  <a:srgbClr val="248ACA"/>
                </a:solidFill>
                <a:latin typeface="Avenir Next LT Pro Demi" panose="020B0704020202020204" pitchFamily="34" charset="0"/>
                <a:ea typeface="Roboto" panose="02000000000000000000" pitchFamily="2" charset="0"/>
                <a:cs typeface="Roboto" panose="02000000000000000000" pitchFamily="2" charset="0"/>
              </a:rPr>
              <a:t>quantum state visualization</a:t>
            </a:r>
          </a:p>
          <a:p>
            <a:endParaRPr lang="en-US" altLang="zh-CN" sz="2000" dirty="0">
              <a:latin typeface="Avenir Next LT Pro Demi" panose="020B0704020202020204" pitchFamily="34" charset="0"/>
              <a:ea typeface="Roboto" panose="02000000000000000000" pitchFamily="2" charset="0"/>
              <a:cs typeface="Roboto" panose="02000000000000000000" pitchFamily="2" charset="0"/>
            </a:endParaRPr>
          </a:p>
          <a:p>
            <a:r>
              <a:rPr lang="en-US" altLang="zh-CN" sz="2000" dirty="0">
                <a:solidFill>
                  <a:srgbClr val="248ACA"/>
                </a:solidFill>
                <a:latin typeface="Avenir Next LT Pro Demi" panose="020B0704020202020204" pitchFamily="34" charset="0"/>
                <a:ea typeface="Roboto" panose="02000000000000000000" pitchFamily="2" charset="0"/>
                <a:cs typeface="Roboto" panose="02000000000000000000" pitchFamily="2" charset="0"/>
              </a:rPr>
              <a:t>1. Probability visualization</a:t>
            </a:r>
          </a:p>
          <a:p>
            <a:r>
              <a:rPr lang="en-US" altLang="zh-CN" sz="2000" dirty="0">
                <a:latin typeface="Avenir Next LT Pro Demi" panose="020B0704020202020204" pitchFamily="34" charset="0"/>
                <a:ea typeface="Roboto" panose="02000000000000000000" pitchFamily="2" charset="0"/>
                <a:cs typeface="Roboto" panose="02000000000000000000" pitchFamily="2" charset="0"/>
              </a:rPr>
              <a:t>	It allows the explicit visualization and explanation of measured probability</a:t>
            </a:r>
          </a:p>
          <a:p>
            <a:endParaRPr lang="en-US" altLang="zh-CN" sz="2000" dirty="0">
              <a:latin typeface="Avenir Next LT Pro Demi" panose="020B0704020202020204" pitchFamily="34" charset="0"/>
              <a:ea typeface="Roboto" panose="02000000000000000000" pitchFamily="2" charset="0"/>
              <a:cs typeface="Roboto" panose="02000000000000000000" pitchFamily="2" charset="0"/>
            </a:endParaRPr>
          </a:p>
          <a:p>
            <a:endParaRPr lang="en-US" altLang="zh-CN" sz="2000" dirty="0">
              <a:latin typeface="Avenir Next LT Pro Demi" panose="020B0704020202020204" pitchFamily="34" charset="0"/>
              <a:ea typeface="Roboto" panose="02000000000000000000" pitchFamily="2" charset="0"/>
              <a:cs typeface="Roboto" panose="02000000000000000000" pitchFamily="2" charset="0"/>
            </a:endParaRPr>
          </a:p>
          <a:p>
            <a:r>
              <a:rPr lang="en-US" altLang="zh-CN" sz="2000" dirty="0">
                <a:solidFill>
                  <a:srgbClr val="248ACA"/>
                </a:solidFill>
                <a:latin typeface="Avenir Next LT Pro Demi" panose="020B0704020202020204" pitchFamily="34" charset="0"/>
                <a:ea typeface="Roboto" panose="02000000000000000000" pitchFamily="2" charset="0"/>
                <a:cs typeface="Roboto" panose="02000000000000000000" pitchFamily="2" charset="0"/>
              </a:rPr>
              <a:t>2. Two-qubit state visualization</a:t>
            </a:r>
          </a:p>
          <a:p>
            <a:r>
              <a:rPr lang="en-US" altLang="zh-CN" sz="2000" dirty="0">
                <a:latin typeface="Avenir Next LT Pro Demi" panose="020B0704020202020204" pitchFamily="34" charset="0"/>
                <a:ea typeface="Roboto" panose="02000000000000000000" pitchFamily="2" charset="0"/>
                <a:cs typeface="Roboto" panose="02000000000000000000" pitchFamily="2" charset="0"/>
              </a:rPr>
              <a:t>	It supports both single-qubit and two-qubit state visualization</a:t>
            </a:r>
          </a:p>
          <a:p>
            <a:endParaRPr lang="en-US" altLang="zh-CN" sz="2000" dirty="0">
              <a:latin typeface="Avenir Next LT Pro Demi" panose="020B0704020202020204" pitchFamily="34" charset="0"/>
              <a:ea typeface="Roboto" panose="02000000000000000000" pitchFamily="2" charset="0"/>
              <a:cs typeface="Roboto" panose="02000000000000000000" pitchFamily="2" charset="0"/>
            </a:endParaRPr>
          </a:p>
        </p:txBody>
      </p:sp>
      <p:sp>
        <p:nvSpPr>
          <p:cNvPr id="5" name="文本框 6">
            <a:extLst>
              <a:ext uri="{FF2B5EF4-FFF2-40B4-BE49-F238E27FC236}">
                <a16:creationId xmlns:a16="http://schemas.microsoft.com/office/drawing/2014/main" id="{614D9FF3-9CB4-30AA-E9B9-6C9F1B8835BB}"/>
              </a:ext>
            </a:extLst>
          </p:cNvPr>
          <p:cNvSpPr txBox="1"/>
          <p:nvPr/>
        </p:nvSpPr>
        <p:spPr>
          <a:xfrm>
            <a:off x="395288" y="588450"/>
            <a:ext cx="9707530" cy="461665"/>
          </a:xfrm>
          <a:prstGeom prst="rect">
            <a:avLst/>
          </a:prstGeom>
          <a:noFill/>
        </p:spPr>
        <p:txBody>
          <a:bodyPr wrap="square" rtlCol="0">
            <a:spAutoFit/>
          </a:bodyPr>
          <a:lstStyle/>
          <a:p>
            <a:r>
              <a:rPr lang="en-US" altLang="zh-CN" sz="2400" b="1" dirty="0">
                <a:solidFill>
                  <a:schemeClr val="bg1"/>
                </a:solidFill>
                <a:latin typeface="Avenir Next LT Pro Demi" panose="020B0704020202020204" pitchFamily="34" charset="0"/>
                <a:cs typeface="Calibri" panose="020F0502020204030204" pitchFamily="34" charset="0"/>
              </a:rPr>
              <a:t>Conclusion</a:t>
            </a:r>
          </a:p>
        </p:txBody>
      </p:sp>
    </p:spTree>
    <p:extLst>
      <p:ext uri="{BB962C8B-B14F-4D97-AF65-F5344CB8AC3E}">
        <p14:creationId xmlns:p14="http://schemas.microsoft.com/office/powerpoint/2010/main" val="31694754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3" name="Rectangle 92">
            <a:extLst>
              <a:ext uri="{FF2B5EF4-FFF2-40B4-BE49-F238E27FC236}">
                <a16:creationId xmlns:a16="http://schemas.microsoft.com/office/drawing/2014/main" id="{53B475F8-50AE-46A0-9943-B2B63183D5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文本框 6">
            <a:extLst>
              <a:ext uri="{FF2B5EF4-FFF2-40B4-BE49-F238E27FC236}">
                <a16:creationId xmlns:a16="http://schemas.microsoft.com/office/drawing/2014/main" id="{ED95812C-7D55-F610-DA52-F0F2882C3845}"/>
              </a:ext>
            </a:extLst>
          </p:cNvPr>
          <p:cNvSpPr txBox="1"/>
          <p:nvPr/>
        </p:nvSpPr>
        <p:spPr>
          <a:xfrm>
            <a:off x="612648" y="365125"/>
            <a:ext cx="6986015" cy="177648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altLang="zh-CN" sz="4600" b="1">
                <a:latin typeface="+mj-lt"/>
                <a:ea typeface="+mj-ea"/>
                <a:cs typeface="+mj-cs"/>
              </a:rPr>
              <a:t>Thank you for your attention!</a:t>
            </a:r>
          </a:p>
          <a:p>
            <a:pPr>
              <a:lnSpc>
                <a:spcPct val="90000"/>
              </a:lnSpc>
              <a:spcBef>
                <a:spcPct val="0"/>
              </a:spcBef>
              <a:spcAft>
                <a:spcPts val="600"/>
              </a:spcAft>
            </a:pPr>
            <a:r>
              <a:rPr lang="en-US" altLang="zh-CN" sz="4600" b="1">
                <a:latin typeface="+mj-lt"/>
                <a:ea typeface="+mj-ea"/>
                <a:cs typeface="+mj-cs"/>
              </a:rPr>
              <a:t>Q&amp;A</a:t>
            </a:r>
          </a:p>
        </p:txBody>
      </p:sp>
      <p:pic>
        <p:nvPicPr>
          <p:cNvPr id="52" name="Picture 51" descr="A city skyline at night&#10;&#10;Description automatically generated with medium confidence">
            <a:extLst>
              <a:ext uri="{FF2B5EF4-FFF2-40B4-BE49-F238E27FC236}">
                <a16:creationId xmlns:a16="http://schemas.microsoft.com/office/drawing/2014/main" id="{44B69537-C01B-6719-F4B7-B0EFBE9E65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9409" y="871558"/>
            <a:ext cx="3532036" cy="671086"/>
          </a:xfrm>
          <a:prstGeom prst="rect">
            <a:avLst/>
          </a:prstGeom>
        </p:spPr>
      </p:pic>
      <p:sp>
        <p:nvSpPr>
          <p:cNvPr id="95" name="sketch line">
            <a:extLst>
              <a:ext uri="{FF2B5EF4-FFF2-40B4-BE49-F238E27FC236}">
                <a16:creationId xmlns:a16="http://schemas.microsoft.com/office/drawing/2014/main" id="{75F6FDB4-2351-48C2-A863-2364A0234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2315691"/>
            <a:ext cx="4343400" cy="18288"/>
          </a:xfrm>
          <a:custGeom>
            <a:avLst/>
            <a:gdLst>
              <a:gd name="connsiteX0" fmla="*/ 0 w 4343400"/>
              <a:gd name="connsiteY0" fmla="*/ 0 h 18288"/>
              <a:gd name="connsiteX1" fmla="*/ 577052 w 4343400"/>
              <a:gd name="connsiteY1" fmla="*/ 0 h 18288"/>
              <a:gd name="connsiteX2" fmla="*/ 1067235 w 4343400"/>
              <a:gd name="connsiteY2" fmla="*/ 0 h 18288"/>
              <a:gd name="connsiteX3" fmla="*/ 1600853 w 4343400"/>
              <a:gd name="connsiteY3" fmla="*/ 0 h 18288"/>
              <a:gd name="connsiteX4" fmla="*/ 2264773 w 4343400"/>
              <a:gd name="connsiteY4" fmla="*/ 0 h 18288"/>
              <a:gd name="connsiteX5" fmla="*/ 2841825 w 4343400"/>
              <a:gd name="connsiteY5" fmla="*/ 0 h 18288"/>
              <a:gd name="connsiteX6" fmla="*/ 3375442 w 4343400"/>
              <a:gd name="connsiteY6" fmla="*/ 0 h 18288"/>
              <a:gd name="connsiteX7" fmla="*/ 4343400 w 4343400"/>
              <a:gd name="connsiteY7" fmla="*/ 0 h 18288"/>
              <a:gd name="connsiteX8" fmla="*/ 4343400 w 4343400"/>
              <a:gd name="connsiteY8" fmla="*/ 18288 h 18288"/>
              <a:gd name="connsiteX9" fmla="*/ 3722914 w 4343400"/>
              <a:gd name="connsiteY9" fmla="*/ 18288 h 18288"/>
              <a:gd name="connsiteX10" fmla="*/ 3189297 w 4343400"/>
              <a:gd name="connsiteY10" fmla="*/ 18288 h 18288"/>
              <a:gd name="connsiteX11" fmla="*/ 2481943 w 4343400"/>
              <a:gd name="connsiteY11" fmla="*/ 18288 h 18288"/>
              <a:gd name="connsiteX12" fmla="*/ 1904891 w 4343400"/>
              <a:gd name="connsiteY12" fmla="*/ 18288 h 18288"/>
              <a:gd name="connsiteX13" fmla="*/ 1414707 w 4343400"/>
              <a:gd name="connsiteY13" fmla="*/ 18288 h 18288"/>
              <a:gd name="connsiteX14" fmla="*/ 750788 w 4343400"/>
              <a:gd name="connsiteY14" fmla="*/ 18288 h 18288"/>
              <a:gd name="connsiteX15" fmla="*/ 0 w 4343400"/>
              <a:gd name="connsiteY15" fmla="*/ 18288 h 18288"/>
              <a:gd name="connsiteX16" fmla="*/ 0 w 43434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43400" h="18288" fill="none" extrusionOk="0">
                <a:moveTo>
                  <a:pt x="0" y="0"/>
                </a:moveTo>
                <a:cubicBezTo>
                  <a:pt x="233209" y="-19550"/>
                  <a:pt x="330816" y="19068"/>
                  <a:pt x="577052" y="0"/>
                </a:cubicBezTo>
                <a:cubicBezTo>
                  <a:pt x="823288" y="-19068"/>
                  <a:pt x="875077" y="10360"/>
                  <a:pt x="1067235" y="0"/>
                </a:cubicBezTo>
                <a:cubicBezTo>
                  <a:pt x="1259393" y="-10360"/>
                  <a:pt x="1410699" y="2939"/>
                  <a:pt x="1600853" y="0"/>
                </a:cubicBezTo>
                <a:cubicBezTo>
                  <a:pt x="1791007" y="-2939"/>
                  <a:pt x="2101644" y="-26225"/>
                  <a:pt x="2264773" y="0"/>
                </a:cubicBezTo>
                <a:cubicBezTo>
                  <a:pt x="2427902" y="26225"/>
                  <a:pt x="2690426" y="-27726"/>
                  <a:pt x="2841825" y="0"/>
                </a:cubicBezTo>
                <a:cubicBezTo>
                  <a:pt x="2993224" y="27726"/>
                  <a:pt x="3172320" y="-18569"/>
                  <a:pt x="3375442" y="0"/>
                </a:cubicBezTo>
                <a:cubicBezTo>
                  <a:pt x="3578564" y="18569"/>
                  <a:pt x="4003119" y="21909"/>
                  <a:pt x="4343400" y="0"/>
                </a:cubicBezTo>
                <a:cubicBezTo>
                  <a:pt x="4343798" y="7429"/>
                  <a:pt x="4343380" y="10822"/>
                  <a:pt x="4343400" y="18288"/>
                </a:cubicBezTo>
                <a:cubicBezTo>
                  <a:pt x="4109047" y="14709"/>
                  <a:pt x="3996986" y="7919"/>
                  <a:pt x="3722914" y="18288"/>
                </a:cubicBezTo>
                <a:cubicBezTo>
                  <a:pt x="3448842" y="28657"/>
                  <a:pt x="3340973" y="29252"/>
                  <a:pt x="3189297" y="18288"/>
                </a:cubicBezTo>
                <a:cubicBezTo>
                  <a:pt x="3037621" y="7324"/>
                  <a:pt x="2636891" y="-9539"/>
                  <a:pt x="2481943" y="18288"/>
                </a:cubicBezTo>
                <a:cubicBezTo>
                  <a:pt x="2326995" y="46115"/>
                  <a:pt x="2131632" y="740"/>
                  <a:pt x="1904891" y="18288"/>
                </a:cubicBezTo>
                <a:cubicBezTo>
                  <a:pt x="1678150" y="35836"/>
                  <a:pt x="1575362" y="-3381"/>
                  <a:pt x="1414707" y="18288"/>
                </a:cubicBezTo>
                <a:cubicBezTo>
                  <a:pt x="1254052" y="39957"/>
                  <a:pt x="1051093" y="-335"/>
                  <a:pt x="750788" y="18288"/>
                </a:cubicBezTo>
                <a:cubicBezTo>
                  <a:pt x="450483" y="36911"/>
                  <a:pt x="293781" y="22900"/>
                  <a:pt x="0" y="18288"/>
                </a:cubicBezTo>
                <a:cubicBezTo>
                  <a:pt x="-591" y="13205"/>
                  <a:pt x="-663" y="6329"/>
                  <a:pt x="0" y="0"/>
                </a:cubicBezTo>
                <a:close/>
              </a:path>
              <a:path w="4343400" h="18288" stroke="0" extrusionOk="0">
                <a:moveTo>
                  <a:pt x="0" y="0"/>
                </a:moveTo>
                <a:cubicBezTo>
                  <a:pt x="212719" y="-28531"/>
                  <a:pt x="340561" y="-1164"/>
                  <a:pt x="577052" y="0"/>
                </a:cubicBezTo>
                <a:cubicBezTo>
                  <a:pt x="813543" y="1164"/>
                  <a:pt x="866967" y="-9376"/>
                  <a:pt x="1067235" y="0"/>
                </a:cubicBezTo>
                <a:cubicBezTo>
                  <a:pt x="1267503" y="9376"/>
                  <a:pt x="1485778" y="-20470"/>
                  <a:pt x="1774589" y="0"/>
                </a:cubicBezTo>
                <a:cubicBezTo>
                  <a:pt x="2063400" y="20470"/>
                  <a:pt x="2090152" y="-14502"/>
                  <a:pt x="2351641" y="0"/>
                </a:cubicBezTo>
                <a:cubicBezTo>
                  <a:pt x="2613130" y="14502"/>
                  <a:pt x="2802864" y="19125"/>
                  <a:pt x="2928693" y="0"/>
                </a:cubicBezTo>
                <a:cubicBezTo>
                  <a:pt x="3054522" y="-19125"/>
                  <a:pt x="3482611" y="-2038"/>
                  <a:pt x="3636046" y="0"/>
                </a:cubicBezTo>
                <a:cubicBezTo>
                  <a:pt x="3789481" y="2038"/>
                  <a:pt x="4012363" y="973"/>
                  <a:pt x="4343400" y="0"/>
                </a:cubicBezTo>
                <a:cubicBezTo>
                  <a:pt x="4342514" y="5429"/>
                  <a:pt x="4344221" y="14046"/>
                  <a:pt x="4343400" y="18288"/>
                </a:cubicBezTo>
                <a:cubicBezTo>
                  <a:pt x="4078870" y="-6138"/>
                  <a:pt x="4015967" y="29658"/>
                  <a:pt x="3809782" y="18288"/>
                </a:cubicBezTo>
                <a:cubicBezTo>
                  <a:pt x="3603597" y="6918"/>
                  <a:pt x="3495552" y="24439"/>
                  <a:pt x="3189297" y="18288"/>
                </a:cubicBezTo>
                <a:cubicBezTo>
                  <a:pt x="2883042" y="12137"/>
                  <a:pt x="2850610" y="32583"/>
                  <a:pt x="2568811" y="18288"/>
                </a:cubicBezTo>
                <a:cubicBezTo>
                  <a:pt x="2287012" y="3993"/>
                  <a:pt x="2279820" y="23580"/>
                  <a:pt x="1991759" y="18288"/>
                </a:cubicBezTo>
                <a:cubicBezTo>
                  <a:pt x="1703698" y="12996"/>
                  <a:pt x="1616455" y="23157"/>
                  <a:pt x="1284405" y="18288"/>
                </a:cubicBezTo>
                <a:cubicBezTo>
                  <a:pt x="952355" y="13419"/>
                  <a:pt x="783530" y="16053"/>
                  <a:pt x="577052" y="18288"/>
                </a:cubicBezTo>
                <a:cubicBezTo>
                  <a:pt x="370574" y="20523"/>
                  <a:pt x="173929" y="5195"/>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文本框 1">
            <a:extLst>
              <a:ext uri="{FF2B5EF4-FFF2-40B4-BE49-F238E27FC236}">
                <a16:creationId xmlns:a16="http://schemas.microsoft.com/office/drawing/2014/main" id="{CCF3ED57-6C27-F460-ECD9-86894C6A5669}"/>
              </a:ext>
            </a:extLst>
          </p:cNvPr>
          <p:cNvSpPr txBox="1"/>
          <p:nvPr/>
        </p:nvSpPr>
        <p:spPr>
          <a:xfrm>
            <a:off x="612648" y="2504819"/>
            <a:ext cx="6986016" cy="3672144"/>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altLang="zh-CN" sz="2200" b="1"/>
              <a:t>Email: slruan.2021@phdcs.smu.edu.sg</a:t>
            </a:r>
          </a:p>
          <a:p>
            <a:pPr indent="-228600">
              <a:lnSpc>
                <a:spcPct val="90000"/>
              </a:lnSpc>
              <a:spcAft>
                <a:spcPts val="600"/>
              </a:spcAft>
              <a:buFont typeface="Arial" panose="020B0604020202020204" pitchFamily="34" charset="0"/>
              <a:buChar char="•"/>
            </a:pPr>
            <a:r>
              <a:rPr lang="en-US" altLang="zh-CN" sz="2200" b="1"/>
              <a:t>My homepage: https://shaolun-ruan.com/</a:t>
            </a:r>
          </a:p>
        </p:txBody>
      </p:sp>
      <p:pic>
        <p:nvPicPr>
          <p:cNvPr id="49" name="Graphic 48">
            <a:extLst>
              <a:ext uri="{FF2B5EF4-FFF2-40B4-BE49-F238E27FC236}">
                <a16:creationId xmlns:a16="http://schemas.microsoft.com/office/drawing/2014/main" id="{FA85D053-2452-48AA-AAAA-07B8DC5027D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01180" y="2310086"/>
            <a:ext cx="1890220" cy="1890220"/>
          </a:xfrm>
          <a:prstGeom prst="rect">
            <a:avLst/>
          </a:prstGeom>
        </p:spPr>
      </p:pic>
      <p:pic>
        <p:nvPicPr>
          <p:cNvPr id="2" name="Picture 1">
            <a:extLst>
              <a:ext uri="{FF2B5EF4-FFF2-40B4-BE49-F238E27FC236}">
                <a16:creationId xmlns:a16="http://schemas.microsoft.com/office/drawing/2014/main" id="{6A4A7150-1DF5-9051-5FD8-3D262B66B6A3}"/>
              </a:ext>
            </a:extLst>
          </p:cNvPr>
          <p:cNvPicPr>
            <a:picLocks noChangeAspect="1"/>
          </p:cNvPicPr>
          <p:nvPr/>
        </p:nvPicPr>
        <p:blipFill rotWithShape="1">
          <a:blip r:embed="rId6"/>
          <a:srcRect t="-1" b="-8644"/>
          <a:stretch/>
        </p:blipFill>
        <p:spPr>
          <a:xfrm>
            <a:off x="896442" y="3674022"/>
            <a:ext cx="6497540" cy="2329551"/>
          </a:xfrm>
          <a:prstGeom prst="rect">
            <a:avLst/>
          </a:prstGeom>
        </p:spPr>
      </p:pic>
      <p:sp>
        <p:nvSpPr>
          <p:cNvPr id="4" name="Slide Number Placeholder 3"/>
          <p:cNvSpPr>
            <a:spLocks noGrp="1"/>
          </p:cNvSpPr>
          <p:nvPr>
            <p:ph type="sldNum" sz="quarter" idx="4"/>
          </p:nvPr>
        </p:nvSpPr>
        <p:spPr>
          <a:xfrm>
            <a:off x="8610600" y="6356350"/>
            <a:ext cx="2743200" cy="365125"/>
          </a:xfrm>
        </p:spPr>
        <p:txBody>
          <a:bodyPr vert="horz" lIns="91440" tIns="45720" rIns="91440" bIns="45720" rtlCol="0" anchor="ctr">
            <a:normAutofit/>
          </a:bodyPr>
          <a:lstStyle/>
          <a:p>
            <a:pPr>
              <a:spcAft>
                <a:spcPts val="600"/>
              </a:spcAft>
            </a:pPr>
            <a:fld id="{86F43AA9-BAD7-46FA-B2F4-C528A8411352}" type="slidenum">
              <a:rPr lang="en-US" sz="1200" smtClean="0">
                <a:solidFill>
                  <a:schemeClr val="tx1">
                    <a:tint val="75000"/>
                  </a:schemeClr>
                </a:solidFill>
              </a:rPr>
              <a:pPr>
                <a:spcAft>
                  <a:spcPts val="600"/>
                </a:spcAft>
              </a:pPr>
              <a:t>26</a:t>
            </a:fld>
            <a:endParaRPr lang="en-US" sz="1200">
              <a:solidFill>
                <a:schemeClr val="tx1">
                  <a:tint val="75000"/>
                </a:schemeClr>
              </a:solidFill>
            </a:endParaRPr>
          </a:p>
        </p:txBody>
      </p:sp>
    </p:spTree>
    <p:extLst>
      <p:ext uri="{BB962C8B-B14F-4D97-AF65-F5344CB8AC3E}">
        <p14:creationId xmlns:p14="http://schemas.microsoft.com/office/powerpoint/2010/main" val="27371905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86F43AA9-BAD7-46FA-B2F4-C528A8411352}" type="slidenum">
              <a:rPr lang="de-CH" smtClean="0"/>
              <a:pPr/>
              <a:t>27</a:t>
            </a:fld>
            <a:endParaRPr lang="de-CH" dirty="0"/>
          </a:p>
        </p:txBody>
      </p:sp>
      <p:sp>
        <p:nvSpPr>
          <p:cNvPr id="21" name="文本框 6">
            <a:extLst>
              <a:ext uri="{FF2B5EF4-FFF2-40B4-BE49-F238E27FC236}">
                <a16:creationId xmlns:a16="http://schemas.microsoft.com/office/drawing/2014/main" id="{EED4CA69-9AF3-4522-5EE2-B5B67A024CC2}"/>
              </a:ext>
            </a:extLst>
          </p:cNvPr>
          <p:cNvSpPr txBox="1"/>
          <p:nvPr/>
        </p:nvSpPr>
        <p:spPr>
          <a:xfrm>
            <a:off x="538052" y="417604"/>
            <a:ext cx="9707530" cy="892552"/>
          </a:xfrm>
          <a:prstGeom prst="rect">
            <a:avLst/>
          </a:prstGeom>
          <a:noFill/>
        </p:spPr>
        <p:txBody>
          <a:bodyPr wrap="square" rtlCol="0">
            <a:spAutoFit/>
          </a:bodyPr>
          <a:lstStyle/>
          <a:p>
            <a:r>
              <a:rPr lang="en-US" altLang="zh-CN" sz="3200" b="1" dirty="0">
                <a:solidFill>
                  <a:schemeClr val="bg1"/>
                </a:solidFill>
                <a:latin typeface="Avenir Next LT Pro Demi" panose="020B0704020202020204" pitchFamily="34" charset="0"/>
                <a:cs typeface="Calibri" panose="020F0502020204030204" pitchFamily="34" charset="0"/>
              </a:rPr>
              <a:t>Existing work</a:t>
            </a:r>
          </a:p>
          <a:p>
            <a:r>
              <a:rPr lang="en-US" altLang="zh-CN" sz="2000" b="1" dirty="0">
                <a:solidFill>
                  <a:schemeClr val="accent1">
                    <a:lumMod val="40000"/>
                    <a:lumOff val="60000"/>
                  </a:schemeClr>
                </a:solidFill>
                <a:latin typeface="Avenir Next LT Pro Demi" panose="020B0704020202020204" pitchFamily="34" charset="0"/>
                <a:cs typeface="Calibri" panose="020F0502020204030204" pitchFamily="34" charset="0"/>
              </a:rPr>
              <a:t>For measured probability visualization</a:t>
            </a:r>
            <a:endParaRPr lang="en-US" altLang="zh-CN" sz="2400" b="1" dirty="0">
              <a:solidFill>
                <a:schemeClr val="accent1">
                  <a:lumMod val="40000"/>
                  <a:lumOff val="60000"/>
                </a:schemeClr>
              </a:solidFill>
              <a:latin typeface="Avenir Next LT Pro Demi" panose="020B0704020202020204" pitchFamily="34" charset="0"/>
              <a:cs typeface="Calibri" panose="020F0502020204030204" pitchFamily="34" charset="0"/>
            </a:endParaRPr>
          </a:p>
        </p:txBody>
      </p:sp>
      <p:sp>
        <p:nvSpPr>
          <p:cNvPr id="32" name="TextBox 31">
            <a:extLst>
              <a:ext uri="{FF2B5EF4-FFF2-40B4-BE49-F238E27FC236}">
                <a16:creationId xmlns:a16="http://schemas.microsoft.com/office/drawing/2014/main" id="{FD57F1B1-4954-0A6C-4322-C51F48C9BA78}"/>
              </a:ext>
            </a:extLst>
          </p:cNvPr>
          <p:cNvSpPr txBox="1"/>
          <p:nvPr/>
        </p:nvSpPr>
        <p:spPr>
          <a:xfrm>
            <a:off x="404908" y="5662738"/>
            <a:ext cx="10535291" cy="276999"/>
          </a:xfrm>
          <a:prstGeom prst="rect">
            <a:avLst/>
          </a:prstGeom>
          <a:noFill/>
        </p:spPr>
        <p:txBody>
          <a:bodyPr wrap="square" rtlCol="0">
            <a:spAutoFit/>
          </a:bodyPr>
          <a:lstStyle/>
          <a:p>
            <a:r>
              <a:rPr lang="en-US" altLang="zh-CN" sz="1200" dirty="0">
                <a:solidFill>
                  <a:srgbClr val="000000"/>
                </a:solidFill>
                <a:latin typeface="Times New Roman" panose="02020603050405020304" pitchFamily="18" charset="0"/>
                <a:cs typeface="Times New Roman" panose="02020603050405020304" pitchFamily="18" charset="0"/>
              </a:rPr>
              <a:t>[1] Bloch, Felix. "Nuclear induction." Physical review 70.7-8 (1946): 460.</a:t>
            </a:r>
            <a:endParaRPr lang="zh-CN" altLang="en-US" sz="1200" dirty="0">
              <a:solidFill>
                <a:srgbClr val="000000"/>
              </a:solidFill>
              <a:latin typeface="Times New Roman" panose="02020603050405020304" pitchFamily="18" charset="0"/>
              <a:cs typeface="Times New Roman" panose="02020603050405020304" pitchFamily="18" charset="0"/>
            </a:endParaRPr>
          </a:p>
        </p:txBody>
      </p:sp>
      <p:pic>
        <p:nvPicPr>
          <p:cNvPr id="1026" name="Picture 2" descr="upload.wikimedia.org/wikipedia/commons/thumb/f/...">
            <a:extLst>
              <a:ext uri="{FF2B5EF4-FFF2-40B4-BE49-F238E27FC236}">
                <a16:creationId xmlns:a16="http://schemas.microsoft.com/office/drawing/2014/main" id="{8D8905A1-1864-E217-30FB-F109CFAF329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92877" y="1587824"/>
            <a:ext cx="3717415" cy="421945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2B9FC9A-7971-7E06-8491-D84B2EE665B7}"/>
              </a:ext>
            </a:extLst>
          </p:cNvPr>
          <p:cNvSpPr/>
          <p:nvPr/>
        </p:nvSpPr>
        <p:spPr>
          <a:xfrm>
            <a:off x="0" y="2768752"/>
            <a:ext cx="12192000" cy="1660125"/>
          </a:xfrm>
          <a:prstGeom prst="rect">
            <a:avLst/>
          </a:prstGeom>
          <a:solidFill>
            <a:srgbClr val="000000">
              <a:alpha val="67059"/>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700" dirty="0"/>
          </a:p>
        </p:txBody>
      </p:sp>
      <p:sp>
        <p:nvSpPr>
          <p:cNvPr id="5" name="TextBox 4">
            <a:extLst>
              <a:ext uri="{FF2B5EF4-FFF2-40B4-BE49-F238E27FC236}">
                <a16:creationId xmlns:a16="http://schemas.microsoft.com/office/drawing/2014/main" id="{DF41F9C8-FF73-6F56-4231-3D91DECBDA34}"/>
              </a:ext>
            </a:extLst>
          </p:cNvPr>
          <p:cNvSpPr txBox="1"/>
          <p:nvPr/>
        </p:nvSpPr>
        <p:spPr>
          <a:xfrm>
            <a:off x="4149582" y="2768388"/>
            <a:ext cx="6096000" cy="769441"/>
          </a:xfrm>
          <a:prstGeom prst="rect">
            <a:avLst/>
          </a:prstGeom>
          <a:noFill/>
        </p:spPr>
        <p:txBody>
          <a:bodyPr wrap="square">
            <a:spAutoFit/>
          </a:bodyPr>
          <a:lstStyle/>
          <a:p>
            <a:r>
              <a:rPr lang="en-US" altLang="zh-CN" sz="4400" dirty="0">
                <a:solidFill>
                  <a:schemeClr val="accent6">
                    <a:lumMod val="60000"/>
                    <a:lumOff val="40000"/>
                  </a:schemeClr>
                </a:solidFill>
                <a:latin typeface="Avenir Next LT Pro Demi" panose="020B0704020202020204" pitchFamily="34" charset="0"/>
                <a:ea typeface="Roboto" panose="02000000000000000000" pitchFamily="2" charset="0"/>
                <a:cs typeface="Roboto" panose="02000000000000000000" pitchFamily="2" charset="0"/>
              </a:rPr>
              <a:t>Bloch Sphere </a:t>
            </a:r>
            <a:r>
              <a:rPr lang="en-US" altLang="zh-CN" dirty="0">
                <a:solidFill>
                  <a:schemeClr val="bg1"/>
                </a:solidFill>
                <a:latin typeface="Avenir Next LT Pro Demi" panose="020B0704020202020204" pitchFamily="34" charset="0"/>
                <a:ea typeface="Roboto" panose="02000000000000000000" pitchFamily="2" charset="0"/>
                <a:cs typeface="Roboto" panose="02000000000000000000" pitchFamily="2" charset="0"/>
              </a:rPr>
              <a:t>[1] </a:t>
            </a:r>
            <a:endParaRPr lang="en-US" sz="4400" dirty="0">
              <a:solidFill>
                <a:schemeClr val="bg1"/>
              </a:solidFill>
            </a:endParaRPr>
          </a:p>
        </p:txBody>
      </p:sp>
      <p:sp>
        <p:nvSpPr>
          <p:cNvPr id="6" name="TextBox 5">
            <a:extLst>
              <a:ext uri="{FF2B5EF4-FFF2-40B4-BE49-F238E27FC236}">
                <a16:creationId xmlns:a16="http://schemas.microsoft.com/office/drawing/2014/main" id="{563596B9-C9D4-31B6-DB89-6421F979076B}"/>
              </a:ext>
            </a:extLst>
          </p:cNvPr>
          <p:cNvSpPr txBox="1"/>
          <p:nvPr/>
        </p:nvSpPr>
        <p:spPr>
          <a:xfrm>
            <a:off x="1245223" y="3677431"/>
            <a:ext cx="9912173" cy="523220"/>
          </a:xfrm>
          <a:prstGeom prst="rect">
            <a:avLst/>
          </a:prstGeom>
          <a:noFill/>
        </p:spPr>
        <p:txBody>
          <a:bodyPr wrap="square" rtlCol="0">
            <a:spAutoFit/>
          </a:bodyPr>
          <a:lstStyle/>
          <a:p>
            <a:r>
              <a:rPr lang="en-US" altLang="zh-CN" sz="2800" dirty="0">
                <a:solidFill>
                  <a:schemeClr val="bg1"/>
                </a:solidFill>
                <a:latin typeface="Avenir Next LT Pro Demi" panose="020B0704020202020204" pitchFamily="34" charset="0"/>
                <a:ea typeface="Roboto" panose="02000000000000000000" pitchFamily="2" charset="0"/>
                <a:cs typeface="Roboto" panose="02000000000000000000" pitchFamily="2" charset="0"/>
              </a:rPr>
              <a:t>A widely-used approach to visualize quantum states today</a:t>
            </a:r>
          </a:p>
        </p:txBody>
      </p:sp>
      <p:sp>
        <p:nvSpPr>
          <p:cNvPr id="27" name="Rectangle 26">
            <a:extLst>
              <a:ext uri="{FF2B5EF4-FFF2-40B4-BE49-F238E27FC236}">
                <a16:creationId xmlns:a16="http://schemas.microsoft.com/office/drawing/2014/main" id="{040D0BC3-3F08-48AC-9482-34AE2706C060}"/>
              </a:ext>
            </a:extLst>
          </p:cNvPr>
          <p:cNvSpPr/>
          <p:nvPr/>
        </p:nvSpPr>
        <p:spPr>
          <a:xfrm rot="10800000" flipH="1">
            <a:off x="5151381" y="6380954"/>
            <a:ext cx="1689581" cy="981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Oval 27">
            <a:extLst>
              <a:ext uri="{FF2B5EF4-FFF2-40B4-BE49-F238E27FC236}">
                <a16:creationId xmlns:a16="http://schemas.microsoft.com/office/drawing/2014/main" id="{F7DD6630-698C-5112-2A9C-B7A0E750B121}"/>
              </a:ext>
            </a:extLst>
          </p:cNvPr>
          <p:cNvSpPr/>
          <p:nvPr/>
        </p:nvSpPr>
        <p:spPr>
          <a:xfrm rot="10800000" flipH="1">
            <a:off x="6642267" y="6265709"/>
            <a:ext cx="337248" cy="33724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Oval 28">
            <a:extLst>
              <a:ext uri="{FF2B5EF4-FFF2-40B4-BE49-F238E27FC236}">
                <a16:creationId xmlns:a16="http://schemas.microsoft.com/office/drawing/2014/main" id="{0AA0C6A0-8F7C-D62B-EFE9-9F6831EB624B}"/>
              </a:ext>
            </a:extLst>
          </p:cNvPr>
          <p:cNvSpPr/>
          <p:nvPr/>
        </p:nvSpPr>
        <p:spPr>
          <a:xfrm rot="10800000" flipH="1">
            <a:off x="6735304" y="6361692"/>
            <a:ext cx="151172" cy="151172"/>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Oval 29">
            <a:extLst>
              <a:ext uri="{FF2B5EF4-FFF2-40B4-BE49-F238E27FC236}">
                <a16:creationId xmlns:a16="http://schemas.microsoft.com/office/drawing/2014/main" id="{FAD4E5D8-DE2E-AFBD-50E1-25B9B8756EC0}"/>
              </a:ext>
            </a:extLst>
          </p:cNvPr>
          <p:cNvSpPr/>
          <p:nvPr/>
        </p:nvSpPr>
        <p:spPr>
          <a:xfrm rot="10800000" flipH="1">
            <a:off x="4825655" y="6191493"/>
            <a:ext cx="459662" cy="459662"/>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Oval 30">
            <a:extLst>
              <a:ext uri="{FF2B5EF4-FFF2-40B4-BE49-F238E27FC236}">
                <a16:creationId xmlns:a16="http://schemas.microsoft.com/office/drawing/2014/main" id="{E1CA3EE8-B693-47FB-EF23-A91B79F084DB}"/>
              </a:ext>
            </a:extLst>
          </p:cNvPr>
          <p:cNvSpPr/>
          <p:nvPr/>
        </p:nvSpPr>
        <p:spPr>
          <a:xfrm rot="10800000" flipH="1">
            <a:off x="4952464" y="6321248"/>
            <a:ext cx="206044" cy="20604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TextBox 33">
            <a:extLst>
              <a:ext uri="{FF2B5EF4-FFF2-40B4-BE49-F238E27FC236}">
                <a16:creationId xmlns:a16="http://schemas.microsoft.com/office/drawing/2014/main" id="{ED8B9850-A089-89D0-CC8B-F9D5A554B6B7}"/>
              </a:ext>
            </a:extLst>
          </p:cNvPr>
          <p:cNvSpPr txBox="1"/>
          <p:nvPr/>
        </p:nvSpPr>
        <p:spPr>
          <a:xfrm>
            <a:off x="3621097" y="6618196"/>
            <a:ext cx="2868776" cy="276999"/>
          </a:xfrm>
          <a:prstGeom prst="rect">
            <a:avLst/>
          </a:prstGeom>
          <a:noFill/>
        </p:spPr>
        <p:txBody>
          <a:bodyPr wrap="square" rtlCol="0">
            <a:spAutoFit/>
          </a:bodyPr>
          <a:lstStyle/>
          <a:p>
            <a:pPr algn="ctr"/>
            <a:r>
              <a:rPr lang="en-US" altLang="zh-CN" sz="1200" dirty="0">
                <a:solidFill>
                  <a:schemeClr val="accent1"/>
                </a:solidFill>
                <a:latin typeface="Arial" panose="020B0604020202020204" pitchFamily="34" charset="0"/>
                <a:cs typeface="Arial" panose="020B0604020202020204" pitchFamily="34" charset="0"/>
              </a:rPr>
              <a:t>Quantum superposition</a:t>
            </a:r>
            <a:endParaRPr lang="zh-CN" altLang="en-US" sz="120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9833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450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grpId="0" nodeType="withEffect">
                                  <p:stCondLst>
                                    <p:cond delay="460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par>
                                <p:cTn id="11" presetID="10" presetClass="exit" presetSubtype="0" fill="hold" grpId="0" nodeType="withEffect">
                                  <p:stCondLst>
                                    <p:cond delay="450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2" presetClass="path" presetSubtype="0" accel="50000" decel="50000" fill="hold" nodeType="clickEffect">
                                  <p:stCondLst>
                                    <p:cond delay="0"/>
                                  </p:stCondLst>
                                  <p:childTnLst>
                                    <p:animMotion origin="layout" path="M 2.70833E-6 -3.7037E-7 L 0.24414 -0.01829 " pathEditMode="relative" rAng="0" ptsTypes="AA">
                                      <p:cBhvr>
                                        <p:cTn id="17" dur="2000" fill="hold"/>
                                        <p:tgtEl>
                                          <p:spTgt spid="1026"/>
                                        </p:tgtEl>
                                        <p:attrNameLst>
                                          <p:attrName>ppt_x</p:attrName>
                                          <p:attrName>ppt_y</p:attrName>
                                        </p:attrNameLst>
                                      </p:cBhvr>
                                      <p:rCtr x="12201" y="-92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86F43AA9-BAD7-46FA-B2F4-C528A8411352}" type="slidenum">
              <a:rPr lang="de-CH" smtClean="0"/>
              <a:pPr/>
              <a:t>28</a:t>
            </a:fld>
            <a:endParaRPr lang="de-CH" dirty="0"/>
          </a:p>
        </p:txBody>
      </p:sp>
      <p:sp>
        <p:nvSpPr>
          <p:cNvPr id="22" name="TextBox 21">
            <a:extLst>
              <a:ext uri="{FF2B5EF4-FFF2-40B4-BE49-F238E27FC236}">
                <a16:creationId xmlns:a16="http://schemas.microsoft.com/office/drawing/2014/main" id="{AF554C35-CACA-8F61-13B3-88A77601EAA6}"/>
              </a:ext>
            </a:extLst>
          </p:cNvPr>
          <p:cNvSpPr txBox="1"/>
          <p:nvPr/>
        </p:nvSpPr>
        <p:spPr>
          <a:xfrm>
            <a:off x="1448682" y="2311900"/>
            <a:ext cx="5738441" cy="707886"/>
          </a:xfrm>
          <a:prstGeom prst="rect">
            <a:avLst/>
          </a:prstGeom>
          <a:noFill/>
        </p:spPr>
        <p:txBody>
          <a:bodyPr wrap="square" rtlCol="0">
            <a:spAutoFit/>
          </a:bodyPr>
          <a:lstStyle/>
          <a:p>
            <a:r>
              <a:rPr lang="en-US" altLang="zh-CN" sz="2000" dirty="0">
                <a:latin typeface="Avenir Next LT Pro Demi" panose="020B0704020202020204" pitchFamily="34" charset="0"/>
                <a:ea typeface="Roboto" panose="02000000000000000000" pitchFamily="2" charset="0"/>
                <a:cs typeface="Roboto" panose="02000000000000000000" pitchFamily="2" charset="0"/>
              </a:rPr>
              <a:t>Bloch Sphere </a:t>
            </a:r>
            <a:r>
              <a:rPr lang="en-US" altLang="zh-CN" sz="2000" dirty="0">
                <a:solidFill>
                  <a:srgbClr val="FF0000"/>
                </a:solidFill>
                <a:latin typeface="Avenir Next LT Pro Demi" panose="020B0704020202020204" pitchFamily="34" charset="0"/>
                <a:ea typeface="Roboto" panose="02000000000000000000" pitchFamily="2" charset="0"/>
                <a:cs typeface="Roboto" panose="02000000000000000000" pitchFamily="2" charset="0"/>
              </a:rPr>
              <a:t>cannot</a:t>
            </a:r>
            <a:r>
              <a:rPr lang="en-US" altLang="zh-CN" sz="2000" dirty="0">
                <a:latin typeface="Avenir Next LT Pro Demi" panose="020B0704020202020204" pitchFamily="34" charset="0"/>
                <a:ea typeface="Roboto" panose="02000000000000000000" pitchFamily="2" charset="0"/>
                <a:cs typeface="Roboto" panose="02000000000000000000" pitchFamily="2" charset="0"/>
              </a:rPr>
              <a:t> visualize and explain the</a:t>
            </a:r>
          </a:p>
          <a:p>
            <a:r>
              <a:rPr lang="en-US" altLang="zh-CN" sz="2000" dirty="0">
                <a:solidFill>
                  <a:srgbClr val="248ACA"/>
                </a:solidFill>
                <a:latin typeface="Avenir Next LT Pro Demi" panose="020B0704020202020204" pitchFamily="34" charset="0"/>
                <a:ea typeface="Roboto" panose="02000000000000000000" pitchFamily="2" charset="0"/>
                <a:cs typeface="Roboto" panose="02000000000000000000" pitchFamily="2" charset="0"/>
              </a:rPr>
              <a:t>measured probability</a:t>
            </a:r>
          </a:p>
        </p:txBody>
      </p:sp>
      <p:pic>
        <p:nvPicPr>
          <p:cNvPr id="14" name="Picture 13" descr="A red square with a white exclamation mark&#10;&#10;Description automatically generated">
            <a:extLst>
              <a:ext uri="{FF2B5EF4-FFF2-40B4-BE49-F238E27FC236}">
                <a16:creationId xmlns:a16="http://schemas.microsoft.com/office/drawing/2014/main" id="{AD118FE3-7145-8D8D-5932-BCF50F84A7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7025" y="2204801"/>
            <a:ext cx="636214" cy="636214"/>
          </a:xfrm>
          <a:prstGeom prst="rect">
            <a:avLst/>
          </a:prstGeom>
        </p:spPr>
      </p:pic>
      <p:pic>
        <p:nvPicPr>
          <p:cNvPr id="13" name="Picture 2" descr="upload.wikimedia.org/wikipedia/commons/thumb/f/...">
            <a:extLst>
              <a:ext uri="{FF2B5EF4-FFF2-40B4-BE49-F238E27FC236}">
                <a16:creationId xmlns:a16="http://schemas.microsoft.com/office/drawing/2014/main" id="{030E192C-E984-43F2-104D-0CEB7ED515D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82567" y="1482018"/>
            <a:ext cx="3717415" cy="421945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CC8364F-BE54-936A-D1A3-AA29A1AAAD7C}"/>
              </a:ext>
            </a:extLst>
          </p:cNvPr>
          <p:cNvPicPr>
            <a:picLocks noChangeAspect="1"/>
          </p:cNvPicPr>
          <p:nvPr/>
        </p:nvPicPr>
        <p:blipFill>
          <a:blip r:embed="rId5"/>
          <a:stretch>
            <a:fillRect/>
          </a:stretch>
        </p:blipFill>
        <p:spPr>
          <a:xfrm>
            <a:off x="1192018" y="3857327"/>
            <a:ext cx="5155271" cy="643422"/>
          </a:xfrm>
          <a:prstGeom prst="rect">
            <a:avLst/>
          </a:prstGeom>
        </p:spPr>
      </p:pic>
      <p:sp>
        <p:nvSpPr>
          <p:cNvPr id="11" name="文本框 6">
            <a:extLst>
              <a:ext uri="{FF2B5EF4-FFF2-40B4-BE49-F238E27FC236}">
                <a16:creationId xmlns:a16="http://schemas.microsoft.com/office/drawing/2014/main" id="{DA1BA6CE-4F4A-98B4-33DD-279C998099A8}"/>
              </a:ext>
            </a:extLst>
          </p:cNvPr>
          <p:cNvSpPr txBox="1"/>
          <p:nvPr/>
        </p:nvSpPr>
        <p:spPr>
          <a:xfrm>
            <a:off x="538052" y="417604"/>
            <a:ext cx="9707530" cy="892552"/>
          </a:xfrm>
          <a:prstGeom prst="rect">
            <a:avLst/>
          </a:prstGeom>
          <a:noFill/>
        </p:spPr>
        <p:txBody>
          <a:bodyPr wrap="square" rtlCol="0">
            <a:spAutoFit/>
          </a:bodyPr>
          <a:lstStyle/>
          <a:p>
            <a:r>
              <a:rPr lang="en-US" altLang="zh-CN" sz="3200" b="1" dirty="0">
                <a:solidFill>
                  <a:schemeClr val="bg1"/>
                </a:solidFill>
                <a:latin typeface="Avenir Next LT Pro Demi" panose="020B0704020202020204" pitchFamily="34" charset="0"/>
                <a:cs typeface="Calibri" panose="020F0502020204030204" pitchFamily="34" charset="0"/>
              </a:rPr>
              <a:t>Existing work</a:t>
            </a:r>
          </a:p>
          <a:p>
            <a:r>
              <a:rPr lang="en-US" altLang="zh-CN" sz="2000" b="1" dirty="0">
                <a:solidFill>
                  <a:schemeClr val="accent1">
                    <a:lumMod val="40000"/>
                    <a:lumOff val="60000"/>
                  </a:schemeClr>
                </a:solidFill>
                <a:latin typeface="Avenir Next LT Pro Demi" panose="020B0704020202020204" pitchFamily="34" charset="0"/>
                <a:cs typeface="Calibri" panose="020F0502020204030204" pitchFamily="34" charset="0"/>
              </a:rPr>
              <a:t>For measured probability visualization</a:t>
            </a:r>
            <a:endParaRPr lang="en-US" altLang="zh-CN" sz="2400" b="1" dirty="0">
              <a:solidFill>
                <a:schemeClr val="accent1">
                  <a:lumMod val="40000"/>
                  <a:lumOff val="60000"/>
                </a:schemeClr>
              </a:solidFill>
              <a:latin typeface="Avenir Next LT Pro Demi" panose="020B070402020202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EBD9E393-1128-DBE0-ACE6-AC461EF74FE3}"/>
              </a:ext>
            </a:extLst>
          </p:cNvPr>
          <p:cNvSpPr/>
          <p:nvPr/>
        </p:nvSpPr>
        <p:spPr>
          <a:xfrm rot="10800000" flipH="1">
            <a:off x="5151381" y="6360634"/>
            <a:ext cx="1689581" cy="981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Oval 11">
            <a:extLst>
              <a:ext uri="{FF2B5EF4-FFF2-40B4-BE49-F238E27FC236}">
                <a16:creationId xmlns:a16="http://schemas.microsoft.com/office/drawing/2014/main" id="{B207266F-DE0B-9327-C7B2-30DDEE21ACC0}"/>
              </a:ext>
            </a:extLst>
          </p:cNvPr>
          <p:cNvSpPr/>
          <p:nvPr/>
        </p:nvSpPr>
        <p:spPr>
          <a:xfrm rot="10800000" flipH="1">
            <a:off x="6642267" y="6245389"/>
            <a:ext cx="337248" cy="33724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Oval 14">
            <a:extLst>
              <a:ext uri="{FF2B5EF4-FFF2-40B4-BE49-F238E27FC236}">
                <a16:creationId xmlns:a16="http://schemas.microsoft.com/office/drawing/2014/main" id="{A2CFF5BF-3CBF-FD00-E4A4-0A509FED708D}"/>
              </a:ext>
            </a:extLst>
          </p:cNvPr>
          <p:cNvSpPr/>
          <p:nvPr/>
        </p:nvSpPr>
        <p:spPr>
          <a:xfrm rot="10800000" flipH="1">
            <a:off x="6735304" y="6341372"/>
            <a:ext cx="151172" cy="151172"/>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Oval 15">
            <a:extLst>
              <a:ext uri="{FF2B5EF4-FFF2-40B4-BE49-F238E27FC236}">
                <a16:creationId xmlns:a16="http://schemas.microsoft.com/office/drawing/2014/main" id="{401B66C5-0DE9-1317-06BD-7570D23C43BC}"/>
              </a:ext>
            </a:extLst>
          </p:cNvPr>
          <p:cNvSpPr/>
          <p:nvPr/>
        </p:nvSpPr>
        <p:spPr>
          <a:xfrm rot="10800000" flipH="1">
            <a:off x="4825655" y="6171173"/>
            <a:ext cx="459662" cy="459662"/>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Oval 16">
            <a:extLst>
              <a:ext uri="{FF2B5EF4-FFF2-40B4-BE49-F238E27FC236}">
                <a16:creationId xmlns:a16="http://schemas.microsoft.com/office/drawing/2014/main" id="{38283674-6E09-C990-2E7A-1DD90011AE84}"/>
              </a:ext>
            </a:extLst>
          </p:cNvPr>
          <p:cNvSpPr/>
          <p:nvPr/>
        </p:nvSpPr>
        <p:spPr>
          <a:xfrm rot="10800000" flipH="1">
            <a:off x="4952464" y="6300928"/>
            <a:ext cx="206044" cy="20604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TextBox 18">
            <a:extLst>
              <a:ext uri="{FF2B5EF4-FFF2-40B4-BE49-F238E27FC236}">
                <a16:creationId xmlns:a16="http://schemas.microsoft.com/office/drawing/2014/main" id="{66757E94-A929-4AE2-819D-529E3AA64E00}"/>
              </a:ext>
            </a:extLst>
          </p:cNvPr>
          <p:cNvSpPr txBox="1"/>
          <p:nvPr/>
        </p:nvSpPr>
        <p:spPr>
          <a:xfrm>
            <a:off x="3621097" y="6618196"/>
            <a:ext cx="2868776" cy="276999"/>
          </a:xfrm>
          <a:prstGeom prst="rect">
            <a:avLst/>
          </a:prstGeom>
          <a:noFill/>
        </p:spPr>
        <p:txBody>
          <a:bodyPr wrap="square" rtlCol="0">
            <a:spAutoFit/>
          </a:bodyPr>
          <a:lstStyle/>
          <a:p>
            <a:pPr algn="ctr"/>
            <a:r>
              <a:rPr lang="en-US" altLang="zh-CN" sz="1200" dirty="0">
                <a:solidFill>
                  <a:schemeClr val="accent1"/>
                </a:solidFill>
                <a:latin typeface="Arial" panose="020B0604020202020204" pitchFamily="34" charset="0"/>
                <a:cs typeface="Arial" panose="020B0604020202020204" pitchFamily="34" charset="0"/>
              </a:rPr>
              <a:t>Quantum superposition</a:t>
            </a:r>
            <a:endParaRPr lang="zh-CN" altLang="en-US" sz="120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3054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10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86F43AA9-BAD7-46FA-B2F4-C528A8411352}" type="slidenum">
              <a:rPr lang="de-CH" smtClean="0"/>
              <a:pPr/>
              <a:t>29</a:t>
            </a:fld>
            <a:endParaRPr lang="de-CH" dirty="0"/>
          </a:p>
        </p:txBody>
      </p:sp>
      <p:sp>
        <p:nvSpPr>
          <p:cNvPr id="21" name="文本框 6">
            <a:extLst>
              <a:ext uri="{FF2B5EF4-FFF2-40B4-BE49-F238E27FC236}">
                <a16:creationId xmlns:a16="http://schemas.microsoft.com/office/drawing/2014/main" id="{EED4CA69-9AF3-4522-5EE2-B5B67A024CC2}"/>
              </a:ext>
            </a:extLst>
          </p:cNvPr>
          <p:cNvSpPr txBox="1"/>
          <p:nvPr/>
        </p:nvSpPr>
        <p:spPr>
          <a:xfrm>
            <a:off x="538052" y="417604"/>
            <a:ext cx="9707530" cy="892552"/>
          </a:xfrm>
          <a:prstGeom prst="rect">
            <a:avLst/>
          </a:prstGeom>
          <a:noFill/>
        </p:spPr>
        <p:txBody>
          <a:bodyPr wrap="square" rtlCol="0">
            <a:spAutoFit/>
          </a:bodyPr>
          <a:lstStyle/>
          <a:p>
            <a:r>
              <a:rPr lang="en-US" altLang="zh-CN" sz="3200" b="1" dirty="0">
                <a:solidFill>
                  <a:schemeClr val="bg1"/>
                </a:solidFill>
                <a:latin typeface="Avenir Next LT Pro Demi" panose="020B0704020202020204" pitchFamily="34" charset="0"/>
                <a:cs typeface="Calibri" panose="020F0502020204030204" pitchFamily="34" charset="0"/>
              </a:rPr>
              <a:t>Existing work</a:t>
            </a:r>
          </a:p>
          <a:p>
            <a:r>
              <a:rPr lang="en-US" altLang="zh-CN" sz="2000" b="1" dirty="0">
                <a:solidFill>
                  <a:schemeClr val="accent1">
                    <a:lumMod val="40000"/>
                    <a:lumOff val="60000"/>
                  </a:schemeClr>
                </a:solidFill>
                <a:latin typeface="Avenir Next LT Pro Demi" panose="020B0704020202020204" pitchFamily="34" charset="0"/>
                <a:cs typeface="Calibri" panose="020F0502020204030204" pitchFamily="34" charset="0"/>
              </a:rPr>
              <a:t>Bloch Sphere’s</a:t>
            </a:r>
            <a:r>
              <a:rPr lang="zh-CN" altLang="en-US" sz="2000" b="1" dirty="0">
                <a:solidFill>
                  <a:schemeClr val="accent1">
                    <a:lumMod val="40000"/>
                    <a:lumOff val="60000"/>
                  </a:schemeClr>
                </a:solidFill>
                <a:latin typeface="Avenir Next LT Pro Demi" panose="020B0704020202020204" pitchFamily="34" charset="0"/>
                <a:cs typeface="Calibri" panose="020F0502020204030204" pitchFamily="34" charset="0"/>
              </a:rPr>
              <a:t> </a:t>
            </a:r>
            <a:r>
              <a:rPr lang="en-US" altLang="zh-CN" sz="2000" b="1" dirty="0">
                <a:solidFill>
                  <a:schemeClr val="accent1">
                    <a:lumMod val="40000"/>
                    <a:lumOff val="60000"/>
                  </a:schemeClr>
                </a:solidFill>
                <a:latin typeface="Avenir Next LT Pro Demi" panose="020B0704020202020204" pitchFamily="34" charset="0"/>
                <a:cs typeface="Calibri" panose="020F0502020204030204" pitchFamily="34" charset="0"/>
              </a:rPr>
              <a:t>issues</a:t>
            </a:r>
            <a:endParaRPr lang="en-US" altLang="zh-CN" sz="2400" b="1" dirty="0">
              <a:solidFill>
                <a:schemeClr val="accent1">
                  <a:lumMod val="40000"/>
                  <a:lumOff val="60000"/>
                </a:schemeClr>
              </a:solidFill>
              <a:latin typeface="Avenir Next LT Pro Demi" panose="020B070402020202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AF554C35-CACA-8F61-13B3-88A77601EAA6}"/>
              </a:ext>
            </a:extLst>
          </p:cNvPr>
          <p:cNvSpPr txBox="1"/>
          <p:nvPr/>
        </p:nvSpPr>
        <p:spPr>
          <a:xfrm>
            <a:off x="1353239" y="2921168"/>
            <a:ext cx="5738441" cy="2246769"/>
          </a:xfrm>
          <a:prstGeom prst="rect">
            <a:avLst/>
          </a:prstGeom>
          <a:noFill/>
        </p:spPr>
        <p:txBody>
          <a:bodyPr wrap="square" rtlCol="0">
            <a:spAutoFit/>
          </a:bodyPr>
          <a:lstStyle/>
          <a:p>
            <a:r>
              <a:rPr lang="en-US" altLang="zh-CN" sz="2000" dirty="0">
                <a:latin typeface="Avenir Next LT Pro Demi" panose="020B0704020202020204" pitchFamily="34" charset="0"/>
                <a:ea typeface="Roboto" panose="02000000000000000000" pitchFamily="2" charset="0"/>
                <a:cs typeface="Roboto" panose="02000000000000000000" pitchFamily="2" charset="0"/>
              </a:rPr>
              <a:t>For Motivation 2, </a:t>
            </a:r>
          </a:p>
          <a:p>
            <a:r>
              <a:rPr lang="en-US" altLang="zh-CN" sz="2000" dirty="0">
                <a:latin typeface="Avenir Next LT Pro Demi" panose="020B0704020202020204" pitchFamily="34" charset="0"/>
                <a:ea typeface="Roboto" panose="02000000000000000000" pitchFamily="2" charset="0"/>
                <a:cs typeface="Roboto" panose="02000000000000000000" pitchFamily="2" charset="0"/>
              </a:rPr>
              <a:t>Bloch Sphere cannot visualize for </a:t>
            </a:r>
          </a:p>
          <a:p>
            <a:r>
              <a:rPr lang="en-US" altLang="zh-CN" sz="2000" dirty="0">
                <a:solidFill>
                  <a:srgbClr val="248ACA"/>
                </a:solidFill>
                <a:latin typeface="Avenir Next LT Pro Demi" panose="020B0704020202020204" pitchFamily="34" charset="0"/>
                <a:ea typeface="Roboto" panose="02000000000000000000" pitchFamily="2" charset="0"/>
                <a:cs typeface="Roboto" panose="02000000000000000000" pitchFamily="2" charset="0"/>
              </a:rPr>
              <a:t>more than one qubit </a:t>
            </a:r>
            <a:r>
              <a:rPr lang="en-US" altLang="zh-CN" sz="2000" dirty="0">
                <a:latin typeface="Avenir Next LT Pro Demi" panose="020B0704020202020204" pitchFamily="34" charset="0"/>
                <a:ea typeface="Roboto" panose="02000000000000000000" pitchFamily="2" charset="0"/>
                <a:cs typeface="Roboto" panose="02000000000000000000" pitchFamily="2" charset="0"/>
              </a:rPr>
              <a:t>[2]</a:t>
            </a:r>
          </a:p>
          <a:p>
            <a:endParaRPr lang="en-US" altLang="zh-CN" sz="2000" dirty="0">
              <a:latin typeface="Avenir Next LT Pro Demi" panose="020B0704020202020204" pitchFamily="34" charset="0"/>
              <a:ea typeface="Roboto" panose="02000000000000000000" pitchFamily="2" charset="0"/>
              <a:cs typeface="Roboto" panose="02000000000000000000" pitchFamily="2" charset="0"/>
            </a:endParaRPr>
          </a:p>
          <a:p>
            <a:endParaRPr lang="en-US" altLang="zh-CN" sz="2000" dirty="0">
              <a:latin typeface="Avenir Next LT Pro Demi" panose="020B0704020202020204" pitchFamily="34" charset="0"/>
              <a:ea typeface="Roboto" panose="02000000000000000000" pitchFamily="2" charset="0"/>
              <a:cs typeface="Roboto" panose="02000000000000000000" pitchFamily="2" charset="0"/>
            </a:endParaRPr>
          </a:p>
          <a:p>
            <a:r>
              <a:rPr lang="en-US" altLang="zh-CN" sz="2000" dirty="0">
                <a:solidFill>
                  <a:schemeClr val="bg1">
                    <a:lumMod val="65000"/>
                  </a:schemeClr>
                </a:solidFill>
                <a:latin typeface="Avenir Next LT Pro Demi" panose="020B0704020202020204" pitchFamily="34" charset="0"/>
                <a:ea typeface="Roboto" panose="02000000000000000000" pitchFamily="2" charset="0"/>
                <a:cs typeface="Roboto" panose="02000000000000000000" pitchFamily="2" charset="0"/>
              </a:rPr>
              <a:t>Because Bloch Sphere only support </a:t>
            </a:r>
            <a:r>
              <a:rPr lang="en-US" altLang="zh-CN" sz="2000" dirty="0">
                <a:solidFill>
                  <a:schemeClr val="accent1">
                    <a:lumMod val="75000"/>
                  </a:schemeClr>
                </a:solidFill>
                <a:latin typeface="Avenir Next LT Pro Demi" panose="020B0704020202020204" pitchFamily="34" charset="0"/>
                <a:ea typeface="Roboto" panose="02000000000000000000" pitchFamily="2" charset="0"/>
                <a:cs typeface="Roboto" panose="02000000000000000000" pitchFamily="2" charset="0"/>
              </a:rPr>
              <a:t>pure single-qubit </a:t>
            </a:r>
            <a:r>
              <a:rPr lang="en-US" altLang="zh-CN" sz="2000" dirty="0">
                <a:solidFill>
                  <a:schemeClr val="bg1">
                    <a:lumMod val="65000"/>
                  </a:schemeClr>
                </a:solidFill>
                <a:latin typeface="Avenir Next LT Pro Demi" panose="020B0704020202020204" pitchFamily="34" charset="0"/>
                <a:ea typeface="Roboto" panose="02000000000000000000" pitchFamily="2" charset="0"/>
                <a:cs typeface="Roboto" panose="02000000000000000000" pitchFamily="2" charset="0"/>
              </a:rPr>
              <a:t>state</a:t>
            </a:r>
          </a:p>
        </p:txBody>
      </p:sp>
      <p:sp>
        <p:nvSpPr>
          <p:cNvPr id="32" name="TextBox 31">
            <a:extLst>
              <a:ext uri="{FF2B5EF4-FFF2-40B4-BE49-F238E27FC236}">
                <a16:creationId xmlns:a16="http://schemas.microsoft.com/office/drawing/2014/main" id="{FD57F1B1-4954-0A6C-4322-C51F48C9BA78}"/>
              </a:ext>
            </a:extLst>
          </p:cNvPr>
          <p:cNvSpPr txBox="1"/>
          <p:nvPr/>
        </p:nvSpPr>
        <p:spPr>
          <a:xfrm>
            <a:off x="527125" y="5911141"/>
            <a:ext cx="11217201" cy="461665"/>
          </a:xfrm>
          <a:prstGeom prst="rect">
            <a:avLst/>
          </a:prstGeom>
          <a:noFill/>
        </p:spPr>
        <p:txBody>
          <a:bodyPr wrap="square" rtlCol="0">
            <a:spAutoFit/>
          </a:bodyPr>
          <a:lstStyle/>
          <a:p>
            <a:r>
              <a:rPr lang="en-US" altLang="zh-CN" sz="1200" dirty="0">
                <a:solidFill>
                  <a:srgbClr val="000000"/>
                </a:solidFill>
                <a:latin typeface="Times New Roman" panose="02020603050405020304" pitchFamily="18" charset="0"/>
                <a:cs typeface="Times New Roman" panose="02020603050405020304" pitchFamily="18" charset="0"/>
              </a:rPr>
              <a:t>[2] Bardin, Joseph C., Daniel H. </a:t>
            </a:r>
            <a:r>
              <a:rPr lang="en-US" altLang="zh-CN" sz="1200" dirty="0" err="1">
                <a:solidFill>
                  <a:srgbClr val="000000"/>
                </a:solidFill>
                <a:latin typeface="Times New Roman" panose="02020603050405020304" pitchFamily="18" charset="0"/>
                <a:cs typeface="Times New Roman" panose="02020603050405020304" pitchFamily="18" charset="0"/>
              </a:rPr>
              <a:t>Slichter</a:t>
            </a:r>
            <a:r>
              <a:rPr lang="en-US" altLang="zh-CN" sz="1200" dirty="0">
                <a:solidFill>
                  <a:srgbClr val="000000"/>
                </a:solidFill>
                <a:latin typeface="Times New Roman" panose="02020603050405020304" pitchFamily="18" charset="0"/>
                <a:cs typeface="Times New Roman" panose="02020603050405020304" pitchFamily="18" charset="0"/>
              </a:rPr>
              <a:t>, and David J. Reilly. "Microwaves in quantum computing." IEEE journal of microwaves 1.1 (2021): 403-427.</a:t>
            </a:r>
          </a:p>
          <a:p>
            <a:endParaRPr lang="en-US" altLang="zh-CN" sz="1200" dirty="0">
              <a:solidFill>
                <a:srgbClr val="000000"/>
              </a:solidFill>
              <a:latin typeface="Times New Roman" panose="02020603050405020304" pitchFamily="18" charset="0"/>
              <a:cs typeface="Times New Roman" panose="02020603050405020304" pitchFamily="18" charset="0"/>
            </a:endParaRPr>
          </a:p>
        </p:txBody>
      </p:sp>
      <p:pic>
        <p:nvPicPr>
          <p:cNvPr id="14" name="Picture 13" descr="A red square with a white exclamation mark&#10;&#10;Description automatically generated">
            <a:extLst>
              <a:ext uri="{FF2B5EF4-FFF2-40B4-BE49-F238E27FC236}">
                <a16:creationId xmlns:a16="http://schemas.microsoft.com/office/drawing/2014/main" id="{AD118FE3-7145-8D8D-5932-BCF50F84A7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7025" y="2204801"/>
            <a:ext cx="636214" cy="636214"/>
          </a:xfrm>
          <a:prstGeom prst="rect">
            <a:avLst/>
          </a:prstGeom>
        </p:spPr>
      </p:pic>
      <p:pic>
        <p:nvPicPr>
          <p:cNvPr id="13" name="Picture 2" descr="upload.wikimedia.org/wikipedia/commons/thumb/f/...">
            <a:extLst>
              <a:ext uri="{FF2B5EF4-FFF2-40B4-BE49-F238E27FC236}">
                <a16:creationId xmlns:a16="http://schemas.microsoft.com/office/drawing/2014/main" id="{030E192C-E984-43F2-104D-0CEB7ED515D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82567" y="1482018"/>
            <a:ext cx="3717415" cy="42194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DF83D4E-B367-2682-E251-2F46CA7DE12A}"/>
              </a:ext>
            </a:extLst>
          </p:cNvPr>
          <p:cNvSpPr txBox="1"/>
          <p:nvPr/>
        </p:nvSpPr>
        <p:spPr>
          <a:xfrm>
            <a:off x="1353239" y="2292075"/>
            <a:ext cx="6096000" cy="461665"/>
          </a:xfrm>
          <a:prstGeom prst="rect">
            <a:avLst/>
          </a:prstGeom>
          <a:noFill/>
        </p:spPr>
        <p:txBody>
          <a:bodyPr wrap="square">
            <a:spAutoFit/>
          </a:bodyPr>
          <a:lstStyle/>
          <a:p>
            <a:r>
              <a:rPr lang="en-US" altLang="zh-CN" sz="2400" dirty="0">
                <a:solidFill>
                  <a:srgbClr val="D11523"/>
                </a:solidFill>
                <a:latin typeface="Avenir Next LT Pro Demi" panose="020B0704020202020204" pitchFamily="34" charset="0"/>
                <a:ea typeface="Roboto" panose="02000000000000000000" pitchFamily="2" charset="0"/>
                <a:cs typeface="Roboto" panose="02000000000000000000" pitchFamily="2" charset="0"/>
              </a:rPr>
              <a:t>Issue 2</a:t>
            </a:r>
            <a:endParaRPr lang="en-US" sz="2400" dirty="0">
              <a:solidFill>
                <a:srgbClr val="D11523"/>
              </a:solidFill>
            </a:endParaRPr>
          </a:p>
        </p:txBody>
      </p:sp>
      <p:grpSp>
        <p:nvGrpSpPr>
          <p:cNvPr id="2" name="Group 1">
            <a:extLst>
              <a:ext uri="{FF2B5EF4-FFF2-40B4-BE49-F238E27FC236}">
                <a16:creationId xmlns:a16="http://schemas.microsoft.com/office/drawing/2014/main" id="{34CE4F3B-5354-1E9C-EBDC-5477E03B9778}"/>
              </a:ext>
            </a:extLst>
          </p:cNvPr>
          <p:cNvGrpSpPr/>
          <p:nvPr/>
        </p:nvGrpSpPr>
        <p:grpSpPr>
          <a:xfrm flipH="1">
            <a:off x="4825655" y="6248247"/>
            <a:ext cx="2153860" cy="459662"/>
            <a:chOff x="4825655" y="6171173"/>
            <a:chExt cx="2153860" cy="459662"/>
          </a:xfrm>
        </p:grpSpPr>
        <p:sp>
          <p:nvSpPr>
            <p:cNvPr id="9" name="Rectangle 8">
              <a:extLst>
                <a:ext uri="{FF2B5EF4-FFF2-40B4-BE49-F238E27FC236}">
                  <a16:creationId xmlns:a16="http://schemas.microsoft.com/office/drawing/2014/main" id="{255A3734-988B-D2AB-4EB5-216A7A2463E0}"/>
                </a:ext>
              </a:extLst>
            </p:cNvPr>
            <p:cNvSpPr/>
            <p:nvPr/>
          </p:nvSpPr>
          <p:spPr>
            <a:xfrm rot="10800000" flipH="1">
              <a:off x="5151381" y="6360634"/>
              <a:ext cx="1689581" cy="981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Oval 10">
              <a:extLst>
                <a:ext uri="{FF2B5EF4-FFF2-40B4-BE49-F238E27FC236}">
                  <a16:creationId xmlns:a16="http://schemas.microsoft.com/office/drawing/2014/main" id="{0D080B6A-7CFF-7B0D-6A7A-CA82DD22C7E1}"/>
                </a:ext>
              </a:extLst>
            </p:cNvPr>
            <p:cNvSpPr/>
            <p:nvPr/>
          </p:nvSpPr>
          <p:spPr>
            <a:xfrm rot="10800000" flipH="1">
              <a:off x="6642267" y="6245389"/>
              <a:ext cx="337248" cy="33724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Oval 11">
              <a:extLst>
                <a:ext uri="{FF2B5EF4-FFF2-40B4-BE49-F238E27FC236}">
                  <a16:creationId xmlns:a16="http://schemas.microsoft.com/office/drawing/2014/main" id="{90437D01-81FE-417C-C270-603A253FC9E0}"/>
                </a:ext>
              </a:extLst>
            </p:cNvPr>
            <p:cNvSpPr/>
            <p:nvPr/>
          </p:nvSpPr>
          <p:spPr>
            <a:xfrm rot="10800000" flipH="1">
              <a:off x="6735304" y="6341372"/>
              <a:ext cx="151172" cy="151172"/>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Oval 14">
              <a:extLst>
                <a:ext uri="{FF2B5EF4-FFF2-40B4-BE49-F238E27FC236}">
                  <a16:creationId xmlns:a16="http://schemas.microsoft.com/office/drawing/2014/main" id="{6EFE1A41-9D89-3E19-374A-2EA9AE98371A}"/>
                </a:ext>
              </a:extLst>
            </p:cNvPr>
            <p:cNvSpPr/>
            <p:nvPr/>
          </p:nvSpPr>
          <p:spPr>
            <a:xfrm rot="10800000" flipH="1">
              <a:off x="4825655" y="6171173"/>
              <a:ext cx="459662" cy="459662"/>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Oval 15">
              <a:extLst>
                <a:ext uri="{FF2B5EF4-FFF2-40B4-BE49-F238E27FC236}">
                  <a16:creationId xmlns:a16="http://schemas.microsoft.com/office/drawing/2014/main" id="{4280D8FD-A051-EF7F-A47D-E16B09C21495}"/>
                </a:ext>
              </a:extLst>
            </p:cNvPr>
            <p:cNvSpPr/>
            <p:nvPr/>
          </p:nvSpPr>
          <p:spPr>
            <a:xfrm rot="10800000" flipH="1">
              <a:off x="4952464" y="6300928"/>
              <a:ext cx="206044" cy="20604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TextBox 16">
            <a:extLst>
              <a:ext uri="{FF2B5EF4-FFF2-40B4-BE49-F238E27FC236}">
                <a16:creationId xmlns:a16="http://schemas.microsoft.com/office/drawing/2014/main" id="{C4588658-0AF8-E26F-645D-55E763F5A888}"/>
              </a:ext>
            </a:extLst>
          </p:cNvPr>
          <p:cNvSpPr txBox="1"/>
          <p:nvPr/>
        </p:nvSpPr>
        <p:spPr>
          <a:xfrm>
            <a:off x="4162290" y="6633436"/>
            <a:ext cx="1786390" cy="276999"/>
          </a:xfrm>
          <a:prstGeom prst="rect">
            <a:avLst/>
          </a:prstGeom>
          <a:noFill/>
        </p:spPr>
        <p:txBody>
          <a:bodyPr wrap="square" rtlCol="0">
            <a:spAutoFit/>
          </a:bodyPr>
          <a:lstStyle/>
          <a:p>
            <a:pPr algn="ctr"/>
            <a:r>
              <a:rPr lang="en-US" altLang="zh-CN" sz="1200" dirty="0">
                <a:solidFill>
                  <a:schemeClr val="bg2">
                    <a:lumMod val="90000"/>
                  </a:schemeClr>
                </a:solidFill>
                <a:latin typeface="Arial" panose="020B0604020202020204" pitchFamily="34" charset="0"/>
                <a:cs typeface="Arial" panose="020B0604020202020204" pitchFamily="34" charset="0"/>
              </a:rPr>
              <a:t>Quantum superposition</a:t>
            </a:r>
            <a:endParaRPr lang="zh-CN" altLang="en-US" sz="1200" dirty="0">
              <a:solidFill>
                <a:schemeClr val="bg2">
                  <a:lumMod val="90000"/>
                </a:schemeClr>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33C4394F-B69A-775D-9E00-800C7CE75B69}"/>
              </a:ext>
            </a:extLst>
          </p:cNvPr>
          <p:cNvSpPr txBox="1"/>
          <p:nvPr/>
        </p:nvSpPr>
        <p:spPr>
          <a:xfrm>
            <a:off x="5846328" y="6633436"/>
            <a:ext cx="1786390" cy="276999"/>
          </a:xfrm>
          <a:prstGeom prst="rect">
            <a:avLst/>
          </a:prstGeom>
          <a:noFill/>
        </p:spPr>
        <p:txBody>
          <a:bodyPr wrap="square" rtlCol="0">
            <a:spAutoFit/>
          </a:bodyPr>
          <a:lstStyle/>
          <a:p>
            <a:pPr algn="ctr"/>
            <a:r>
              <a:rPr lang="en-US" altLang="zh-CN" sz="1200" dirty="0">
                <a:solidFill>
                  <a:schemeClr val="accent1"/>
                </a:solidFill>
                <a:latin typeface="Arial" panose="020B0604020202020204" pitchFamily="34" charset="0"/>
                <a:cs typeface="Arial" panose="020B0604020202020204" pitchFamily="34" charset="0"/>
              </a:rPr>
              <a:t>Quantum entanglement</a:t>
            </a:r>
            <a:endParaRPr lang="zh-CN" altLang="en-US" sz="120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7406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10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10005956" y="5878013"/>
            <a:ext cx="1332345" cy="391537"/>
          </a:xfrm>
        </p:spPr>
        <p:txBody>
          <a:bodyPr/>
          <a:lstStyle/>
          <a:p>
            <a:fld id="{86F43AA9-BAD7-46FA-B2F4-C528A8411352}" type="slidenum">
              <a:rPr lang="de-CH" smtClean="0"/>
              <a:pPr/>
              <a:t>3</a:t>
            </a:fld>
            <a:endParaRPr lang="de-CH" dirty="0"/>
          </a:p>
        </p:txBody>
      </p:sp>
      <p:sp>
        <p:nvSpPr>
          <p:cNvPr id="2" name="TextBox 1">
            <a:extLst>
              <a:ext uri="{FF2B5EF4-FFF2-40B4-BE49-F238E27FC236}">
                <a16:creationId xmlns:a16="http://schemas.microsoft.com/office/drawing/2014/main" id="{0F425271-5596-F769-FB73-B23A8709BFF7}"/>
              </a:ext>
            </a:extLst>
          </p:cNvPr>
          <p:cNvSpPr txBox="1"/>
          <p:nvPr/>
        </p:nvSpPr>
        <p:spPr>
          <a:xfrm>
            <a:off x="490538" y="2219101"/>
            <a:ext cx="9912173" cy="2862322"/>
          </a:xfrm>
          <a:prstGeom prst="rect">
            <a:avLst/>
          </a:prstGeom>
          <a:noFill/>
        </p:spPr>
        <p:txBody>
          <a:bodyPr wrap="square" rtlCol="0">
            <a:spAutoFit/>
          </a:bodyPr>
          <a:lstStyle/>
          <a:p>
            <a:r>
              <a:rPr lang="en-US" altLang="zh-CN" sz="2000" dirty="0">
                <a:latin typeface="Avenir Next LT Pro Demi" panose="020B0704020202020204" pitchFamily="34" charset="0"/>
                <a:ea typeface="Roboto" panose="02000000000000000000" pitchFamily="2" charset="0"/>
                <a:cs typeface="Roboto" panose="02000000000000000000" pitchFamily="2" charset="0"/>
              </a:rPr>
              <a:t>We propose </a:t>
            </a:r>
            <a:r>
              <a:rPr lang="en-US" altLang="zh-CN" sz="2000" dirty="0">
                <a:solidFill>
                  <a:srgbClr val="248ACA"/>
                </a:solidFill>
                <a:latin typeface="Avenir Next LT Pro Demi" panose="020B0704020202020204" pitchFamily="34" charset="0"/>
                <a:ea typeface="Roboto" panose="02000000000000000000" pitchFamily="2" charset="0"/>
                <a:cs typeface="Roboto" panose="02000000000000000000" pitchFamily="2" charset="0"/>
              </a:rPr>
              <a:t>VENUS</a:t>
            </a:r>
            <a:r>
              <a:rPr lang="en-US" altLang="zh-CN" sz="2000" dirty="0">
                <a:latin typeface="Avenir Next LT Pro Demi" panose="020B0704020202020204" pitchFamily="34" charset="0"/>
                <a:ea typeface="Roboto" panose="02000000000000000000" pitchFamily="2" charset="0"/>
                <a:cs typeface="Roboto" panose="02000000000000000000" pitchFamily="2" charset="0"/>
              </a:rPr>
              <a:t>, a geometrical visualization for </a:t>
            </a:r>
            <a:r>
              <a:rPr lang="en-US" altLang="zh-CN" sz="2000" dirty="0">
                <a:solidFill>
                  <a:srgbClr val="248ACA"/>
                </a:solidFill>
                <a:latin typeface="Avenir Next LT Pro Demi" panose="020B0704020202020204" pitchFamily="34" charset="0"/>
                <a:ea typeface="Roboto" panose="02000000000000000000" pitchFamily="2" charset="0"/>
                <a:cs typeface="Roboto" panose="02000000000000000000" pitchFamily="2" charset="0"/>
              </a:rPr>
              <a:t>quantum state visualization</a:t>
            </a:r>
          </a:p>
          <a:p>
            <a:endParaRPr lang="en-US" altLang="zh-CN" sz="2000" dirty="0">
              <a:latin typeface="Avenir Next LT Pro Demi" panose="020B0704020202020204" pitchFamily="34" charset="0"/>
              <a:ea typeface="Roboto" panose="02000000000000000000" pitchFamily="2" charset="0"/>
              <a:cs typeface="Roboto" panose="02000000000000000000" pitchFamily="2" charset="0"/>
            </a:endParaRPr>
          </a:p>
          <a:p>
            <a:r>
              <a:rPr lang="en-US" altLang="zh-CN" sz="2000" dirty="0">
                <a:solidFill>
                  <a:srgbClr val="248ACA"/>
                </a:solidFill>
                <a:latin typeface="Avenir Next LT Pro Demi" panose="020B0704020202020204" pitchFamily="34" charset="0"/>
                <a:ea typeface="Roboto" panose="02000000000000000000" pitchFamily="2" charset="0"/>
                <a:cs typeface="Roboto" panose="02000000000000000000" pitchFamily="2" charset="0"/>
              </a:rPr>
              <a:t>1. Probability visualization</a:t>
            </a:r>
          </a:p>
          <a:p>
            <a:r>
              <a:rPr lang="en-US" altLang="zh-CN" sz="2000" dirty="0">
                <a:latin typeface="Avenir Next LT Pro Demi" panose="020B0704020202020204" pitchFamily="34" charset="0"/>
                <a:ea typeface="Roboto" panose="02000000000000000000" pitchFamily="2" charset="0"/>
                <a:cs typeface="Roboto" panose="02000000000000000000" pitchFamily="2" charset="0"/>
              </a:rPr>
              <a:t>	It allows the explicit visualization and explanation of measured probability</a:t>
            </a:r>
          </a:p>
          <a:p>
            <a:endParaRPr lang="en-US" altLang="zh-CN" sz="2000" dirty="0">
              <a:latin typeface="Avenir Next LT Pro Demi" panose="020B0704020202020204" pitchFamily="34" charset="0"/>
              <a:ea typeface="Roboto" panose="02000000000000000000" pitchFamily="2" charset="0"/>
              <a:cs typeface="Roboto" panose="02000000000000000000" pitchFamily="2" charset="0"/>
            </a:endParaRPr>
          </a:p>
          <a:p>
            <a:endParaRPr lang="en-US" altLang="zh-CN" sz="2000" dirty="0">
              <a:latin typeface="Avenir Next LT Pro Demi" panose="020B0704020202020204" pitchFamily="34" charset="0"/>
              <a:ea typeface="Roboto" panose="02000000000000000000" pitchFamily="2" charset="0"/>
              <a:cs typeface="Roboto" panose="02000000000000000000" pitchFamily="2" charset="0"/>
            </a:endParaRPr>
          </a:p>
          <a:p>
            <a:r>
              <a:rPr lang="en-US" altLang="zh-CN" sz="2000" dirty="0">
                <a:solidFill>
                  <a:srgbClr val="248ACA"/>
                </a:solidFill>
                <a:latin typeface="Avenir Next LT Pro Demi" panose="020B0704020202020204" pitchFamily="34" charset="0"/>
                <a:ea typeface="Roboto" panose="02000000000000000000" pitchFamily="2" charset="0"/>
                <a:cs typeface="Roboto" panose="02000000000000000000" pitchFamily="2" charset="0"/>
              </a:rPr>
              <a:t>2. Two-qubit state visualization</a:t>
            </a:r>
          </a:p>
          <a:p>
            <a:r>
              <a:rPr lang="en-US" altLang="zh-CN" sz="2000" dirty="0">
                <a:latin typeface="Avenir Next LT Pro Demi" panose="020B0704020202020204" pitchFamily="34" charset="0"/>
                <a:ea typeface="Roboto" panose="02000000000000000000" pitchFamily="2" charset="0"/>
                <a:cs typeface="Roboto" panose="02000000000000000000" pitchFamily="2" charset="0"/>
              </a:rPr>
              <a:t>	It supports both single-qubit and two-qubit state visualization</a:t>
            </a:r>
          </a:p>
          <a:p>
            <a:endParaRPr lang="en-US" altLang="zh-CN" sz="2000" dirty="0">
              <a:latin typeface="Avenir Next LT Pro Demi" panose="020B0704020202020204" pitchFamily="34" charset="0"/>
              <a:ea typeface="Roboto" panose="02000000000000000000" pitchFamily="2" charset="0"/>
              <a:cs typeface="Roboto" panose="02000000000000000000" pitchFamily="2" charset="0"/>
            </a:endParaRPr>
          </a:p>
        </p:txBody>
      </p:sp>
      <p:sp>
        <p:nvSpPr>
          <p:cNvPr id="5" name="文本框 6">
            <a:extLst>
              <a:ext uri="{FF2B5EF4-FFF2-40B4-BE49-F238E27FC236}">
                <a16:creationId xmlns:a16="http://schemas.microsoft.com/office/drawing/2014/main" id="{614D9FF3-9CB4-30AA-E9B9-6C9F1B8835BB}"/>
              </a:ext>
            </a:extLst>
          </p:cNvPr>
          <p:cNvSpPr txBox="1"/>
          <p:nvPr/>
        </p:nvSpPr>
        <p:spPr>
          <a:xfrm>
            <a:off x="435313" y="320097"/>
            <a:ext cx="9707530" cy="830997"/>
          </a:xfrm>
          <a:prstGeom prst="rect">
            <a:avLst/>
          </a:prstGeom>
          <a:noFill/>
        </p:spPr>
        <p:txBody>
          <a:bodyPr wrap="square" rtlCol="0">
            <a:spAutoFit/>
          </a:bodyPr>
          <a:lstStyle/>
          <a:p>
            <a:r>
              <a:rPr lang="en-US" altLang="zh-CN" sz="2400" b="1" dirty="0">
                <a:solidFill>
                  <a:schemeClr val="bg1"/>
                </a:solidFill>
                <a:latin typeface="Avenir Next LT Pro Demi" panose="020B0704020202020204" pitchFamily="34" charset="0"/>
                <a:cs typeface="Calibri" panose="020F0502020204030204" pitchFamily="34" charset="0"/>
              </a:rPr>
              <a:t>VENUS: A Geometrical Representation for </a:t>
            </a:r>
          </a:p>
          <a:p>
            <a:r>
              <a:rPr lang="en-US" altLang="zh-CN" sz="2400" b="1" dirty="0">
                <a:solidFill>
                  <a:schemeClr val="bg1"/>
                </a:solidFill>
                <a:latin typeface="Avenir Next LT Pro Demi" panose="020B0704020202020204" pitchFamily="34" charset="0"/>
                <a:cs typeface="Calibri" panose="020F0502020204030204" pitchFamily="34" charset="0"/>
              </a:rPr>
              <a:t>Quantum State Visualization</a:t>
            </a:r>
          </a:p>
        </p:txBody>
      </p:sp>
    </p:spTree>
    <p:extLst>
      <p:ext uri="{BB962C8B-B14F-4D97-AF65-F5344CB8AC3E}">
        <p14:creationId xmlns:p14="http://schemas.microsoft.com/office/powerpoint/2010/main" val="3718973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86F43AA9-BAD7-46FA-B2F4-C528A8411352}" type="slidenum">
              <a:rPr lang="de-CH" smtClean="0"/>
              <a:pPr/>
              <a:t>30</a:t>
            </a:fld>
            <a:endParaRPr lang="de-CH" dirty="0"/>
          </a:p>
        </p:txBody>
      </p:sp>
      <p:sp>
        <p:nvSpPr>
          <p:cNvPr id="21" name="文本框 6">
            <a:extLst>
              <a:ext uri="{FF2B5EF4-FFF2-40B4-BE49-F238E27FC236}">
                <a16:creationId xmlns:a16="http://schemas.microsoft.com/office/drawing/2014/main" id="{EED4CA69-9AF3-4522-5EE2-B5B67A024CC2}"/>
              </a:ext>
            </a:extLst>
          </p:cNvPr>
          <p:cNvSpPr txBox="1"/>
          <p:nvPr/>
        </p:nvSpPr>
        <p:spPr>
          <a:xfrm>
            <a:off x="538052" y="417604"/>
            <a:ext cx="9707530" cy="892552"/>
          </a:xfrm>
          <a:prstGeom prst="rect">
            <a:avLst/>
          </a:prstGeom>
          <a:noFill/>
        </p:spPr>
        <p:txBody>
          <a:bodyPr wrap="square" rtlCol="0">
            <a:spAutoFit/>
          </a:bodyPr>
          <a:lstStyle/>
          <a:p>
            <a:r>
              <a:rPr lang="en-US" altLang="zh-CN" sz="3200" b="1" dirty="0">
                <a:solidFill>
                  <a:schemeClr val="bg1"/>
                </a:solidFill>
                <a:latin typeface="Avenir Next LT Pro Demi" panose="020B0704020202020204" pitchFamily="34" charset="0"/>
                <a:cs typeface="Calibri" panose="020F0502020204030204" pitchFamily="34" charset="0"/>
              </a:rPr>
              <a:t>VENUS</a:t>
            </a:r>
          </a:p>
          <a:p>
            <a:r>
              <a:rPr lang="en-US" altLang="zh-CN" sz="2000" b="1" dirty="0">
                <a:solidFill>
                  <a:schemeClr val="accent1">
                    <a:lumMod val="40000"/>
                    <a:lumOff val="60000"/>
                  </a:schemeClr>
                </a:solidFill>
                <a:latin typeface="Avenir Next LT Pro Demi" panose="020B0704020202020204" pitchFamily="34" charset="0"/>
                <a:cs typeface="Calibri" panose="020F0502020204030204" pitchFamily="34" charset="0"/>
              </a:rPr>
              <a:t>Visual design</a:t>
            </a:r>
          </a:p>
        </p:txBody>
      </p:sp>
      <p:pic>
        <p:nvPicPr>
          <p:cNvPr id="8" name="Picture 7">
            <a:extLst>
              <a:ext uri="{FF2B5EF4-FFF2-40B4-BE49-F238E27FC236}">
                <a16:creationId xmlns:a16="http://schemas.microsoft.com/office/drawing/2014/main" id="{8838A658-CA4B-B1CA-4DD3-3B1E3C553BB8}"/>
              </a:ext>
            </a:extLst>
          </p:cNvPr>
          <p:cNvPicPr>
            <a:picLocks noChangeAspect="1"/>
          </p:cNvPicPr>
          <p:nvPr/>
        </p:nvPicPr>
        <p:blipFill>
          <a:blip r:embed="rId3"/>
          <a:stretch>
            <a:fillRect/>
          </a:stretch>
        </p:blipFill>
        <p:spPr>
          <a:xfrm>
            <a:off x="2568923" y="5595165"/>
            <a:ext cx="1732340" cy="333067"/>
          </a:xfrm>
          <a:prstGeom prst="rect">
            <a:avLst/>
          </a:prstGeom>
        </p:spPr>
      </p:pic>
      <p:pic>
        <p:nvPicPr>
          <p:cNvPr id="5" name="Picture 4">
            <a:extLst>
              <a:ext uri="{FF2B5EF4-FFF2-40B4-BE49-F238E27FC236}">
                <a16:creationId xmlns:a16="http://schemas.microsoft.com/office/drawing/2014/main" id="{C7E81B1D-70F8-CE02-E27F-922EF4A8DCBD}"/>
              </a:ext>
            </a:extLst>
          </p:cNvPr>
          <p:cNvPicPr>
            <a:picLocks noChangeAspect="1"/>
          </p:cNvPicPr>
          <p:nvPr/>
        </p:nvPicPr>
        <p:blipFill>
          <a:blip r:embed="rId4"/>
          <a:stretch>
            <a:fillRect/>
          </a:stretch>
        </p:blipFill>
        <p:spPr>
          <a:xfrm>
            <a:off x="585788" y="2370647"/>
            <a:ext cx="7951850" cy="3066911"/>
          </a:xfrm>
          <a:prstGeom prst="rect">
            <a:avLst/>
          </a:prstGeom>
        </p:spPr>
      </p:pic>
      <p:sp>
        <p:nvSpPr>
          <p:cNvPr id="6" name="Rectangle 5">
            <a:extLst>
              <a:ext uri="{FF2B5EF4-FFF2-40B4-BE49-F238E27FC236}">
                <a16:creationId xmlns:a16="http://schemas.microsoft.com/office/drawing/2014/main" id="{9A53A1B8-7096-FF1E-00E4-04D0016D767E}"/>
              </a:ext>
            </a:extLst>
          </p:cNvPr>
          <p:cNvSpPr/>
          <p:nvPr/>
        </p:nvSpPr>
        <p:spPr>
          <a:xfrm>
            <a:off x="5894496" y="2465323"/>
            <a:ext cx="2554826" cy="1916119"/>
          </a:xfrm>
          <a:prstGeom prst="rect">
            <a:avLst/>
          </a:prstGeom>
          <a:solidFill>
            <a:srgbClr val="FFFFFF">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F7D6A923-0A8B-9C74-B8F0-9C94A68585E3}"/>
              </a:ext>
            </a:extLst>
          </p:cNvPr>
          <p:cNvCxnSpPr/>
          <p:nvPr/>
        </p:nvCxnSpPr>
        <p:spPr>
          <a:xfrm>
            <a:off x="1624013" y="5219700"/>
            <a:ext cx="3552825" cy="0"/>
          </a:xfrm>
          <a:prstGeom prst="line">
            <a:avLst/>
          </a:prstGeom>
          <a:ln w="38100">
            <a:solidFill>
              <a:schemeClr val="bg1"/>
            </a:solidFill>
          </a:ln>
          <a:effectLst>
            <a:glow rad="1397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AD804D0-1E44-7433-1E9E-D54153CB9325}"/>
              </a:ext>
            </a:extLst>
          </p:cNvPr>
          <p:cNvSpPr txBox="1"/>
          <p:nvPr/>
        </p:nvSpPr>
        <p:spPr>
          <a:xfrm>
            <a:off x="1019293" y="1548186"/>
            <a:ext cx="9912173" cy="461665"/>
          </a:xfrm>
          <a:prstGeom prst="rect">
            <a:avLst/>
          </a:prstGeom>
          <a:noFill/>
        </p:spPr>
        <p:txBody>
          <a:bodyPr wrap="square" rtlCol="0">
            <a:spAutoFit/>
          </a:bodyPr>
          <a:lstStyle/>
          <a:p>
            <a:r>
              <a:rPr lang="en-US" altLang="zh-CN" sz="2400" dirty="0">
                <a:latin typeface="Avenir Next LT Pro Demi" panose="020B0704020202020204" pitchFamily="34" charset="0"/>
                <a:ea typeface="Roboto" panose="02000000000000000000" pitchFamily="2" charset="0"/>
                <a:cs typeface="Roboto" panose="02000000000000000000" pitchFamily="2" charset="0"/>
              </a:rPr>
              <a:t>Link the two amplitudes using the </a:t>
            </a:r>
            <a:r>
              <a:rPr lang="en-US" altLang="zh-CN" sz="2400" dirty="0">
                <a:solidFill>
                  <a:srgbClr val="248ACA"/>
                </a:solidFill>
                <a:latin typeface="Avenir Next LT Pro Demi" panose="020B0704020202020204" pitchFamily="34" charset="0"/>
                <a:ea typeface="Roboto" panose="02000000000000000000" pitchFamily="2" charset="0"/>
                <a:cs typeface="Roboto" panose="02000000000000000000" pitchFamily="2" charset="0"/>
              </a:rPr>
              <a:t>normalization</a:t>
            </a:r>
            <a:r>
              <a:rPr lang="en-US" altLang="zh-CN" sz="2400" dirty="0">
                <a:latin typeface="Avenir Next LT Pro Demi" panose="020B0704020202020204" pitchFamily="34" charset="0"/>
                <a:ea typeface="Roboto" panose="02000000000000000000" pitchFamily="2" charset="0"/>
                <a:cs typeface="Roboto" panose="02000000000000000000" pitchFamily="2" charset="0"/>
              </a:rPr>
              <a:t> constraint</a:t>
            </a:r>
            <a:endParaRPr lang="en-US" altLang="zh-CN" sz="2400" dirty="0">
              <a:solidFill>
                <a:srgbClr val="248ACA"/>
              </a:solidFill>
              <a:latin typeface="Avenir Next LT Pro Demi" panose="020B0704020202020204" pitchFamily="34" charset="0"/>
              <a:ea typeface="Roboto" panose="02000000000000000000" pitchFamily="2" charset="0"/>
              <a:cs typeface="Roboto" panose="02000000000000000000" pitchFamily="2" charset="0"/>
            </a:endParaRPr>
          </a:p>
        </p:txBody>
      </p:sp>
      <p:grpSp>
        <p:nvGrpSpPr>
          <p:cNvPr id="19" name="Group 18">
            <a:extLst>
              <a:ext uri="{FF2B5EF4-FFF2-40B4-BE49-F238E27FC236}">
                <a16:creationId xmlns:a16="http://schemas.microsoft.com/office/drawing/2014/main" id="{6186C6F6-D1AB-9082-3AF8-4A9FD7ADEDE5}"/>
              </a:ext>
            </a:extLst>
          </p:cNvPr>
          <p:cNvGrpSpPr/>
          <p:nvPr/>
        </p:nvGrpSpPr>
        <p:grpSpPr>
          <a:xfrm flipH="1">
            <a:off x="4825655" y="6202527"/>
            <a:ext cx="2153860" cy="459662"/>
            <a:chOff x="4825655" y="6171173"/>
            <a:chExt cx="2153860" cy="459662"/>
          </a:xfrm>
        </p:grpSpPr>
        <p:sp>
          <p:nvSpPr>
            <p:cNvPr id="20" name="Rectangle 19">
              <a:extLst>
                <a:ext uri="{FF2B5EF4-FFF2-40B4-BE49-F238E27FC236}">
                  <a16:creationId xmlns:a16="http://schemas.microsoft.com/office/drawing/2014/main" id="{CC7B5D9C-3F9E-520E-7255-C528C8532489}"/>
                </a:ext>
              </a:extLst>
            </p:cNvPr>
            <p:cNvSpPr/>
            <p:nvPr/>
          </p:nvSpPr>
          <p:spPr>
            <a:xfrm rot="10800000" flipH="1">
              <a:off x="5151381" y="6360634"/>
              <a:ext cx="1689581" cy="981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Oval 21">
              <a:extLst>
                <a:ext uri="{FF2B5EF4-FFF2-40B4-BE49-F238E27FC236}">
                  <a16:creationId xmlns:a16="http://schemas.microsoft.com/office/drawing/2014/main" id="{8592EA63-B948-255A-28A0-5921B2EB8A2F}"/>
                </a:ext>
              </a:extLst>
            </p:cNvPr>
            <p:cNvSpPr/>
            <p:nvPr/>
          </p:nvSpPr>
          <p:spPr>
            <a:xfrm rot="10800000" flipH="1">
              <a:off x="6642267" y="6245389"/>
              <a:ext cx="337248" cy="33724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Oval 26">
              <a:extLst>
                <a:ext uri="{FF2B5EF4-FFF2-40B4-BE49-F238E27FC236}">
                  <a16:creationId xmlns:a16="http://schemas.microsoft.com/office/drawing/2014/main" id="{826D3BE0-ADF0-EA50-149C-0D048BAD0814}"/>
                </a:ext>
              </a:extLst>
            </p:cNvPr>
            <p:cNvSpPr/>
            <p:nvPr/>
          </p:nvSpPr>
          <p:spPr>
            <a:xfrm rot="10800000" flipH="1">
              <a:off x="6735304" y="6341372"/>
              <a:ext cx="151172" cy="151172"/>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Oval 27">
              <a:extLst>
                <a:ext uri="{FF2B5EF4-FFF2-40B4-BE49-F238E27FC236}">
                  <a16:creationId xmlns:a16="http://schemas.microsoft.com/office/drawing/2014/main" id="{0281BEFB-01FD-9318-E931-52D634D1B61B}"/>
                </a:ext>
              </a:extLst>
            </p:cNvPr>
            <p:cNvSpPr/>
            <p:nvPr/>
          </p:nvSpPr>
          <p:spPr>
            <a:xfrm rot="10800000" flipH="1">
              <a:off x="4825655" y="6171173"/>
              <a:ext cx="459662" cy="459662"/>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Oval 28">
              <a:extLst>
                <a:ext uri="{FF2B5EF4-FFF2-40B4-BE49-F238E27FC236}">
                  <a16:creationId xmlns:a16="http://schemas.microsoft.com/office/drawing/2014/main" id="{D51004B5-5AAA-FC31-7788-6D5C3C65DBDA}"/>
                </a:ext>
              </a:extLst>
            </p:cNvPr>
            <p:cNvSpPr/>
            <p:nvPr/>
          </p:nvSpPr>
          <p:spPr>
            <a:xfrm rot="10800000" flipH="1">
              <a:off x="4952464" y="6300928"/>
              <a:ext cx="206044" cy="20604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0" name="TextBox 29">
            <a:extLst>
              <a:ext uri="{FF2B5EF4-FFF2-40B4-BE49-F238E27FC236}">
                <a16:creationId xmlns:a16="http://schemas.microsoft.com/office/drawing/2014/main" id="{0748A889-9326-E9F8-6538-83A9A1DAEC87}"/>
              </a:ext>
            </a:extLst>
          </p:cNvPr>
          <p:cNvSpPr txBox="1"/>
          <p:nvPr/>
        </p:nvSpPr>
        <p:spPr>
          <a:xfrm>
            <a:off x="4162290" y="6608036"/>
            <a:ext cx="1786390" cy="276999"/>
          </a:xfrm>
          <a:prstGeom prst="rect">
            <a:avLst/>
          </a:prstGeom>
          <a:noFill/>
        </p:spPr>
        <p:txBody>
          <a:bodyPr wrap="square" rtlCol="0">
            <a:spAutoFit/>
          </a:bodyPr>
          <a:lstStyle/>
          <a:p>
            <a:pPr algn="ctr"/>
            <a:r>
              <a:rPr lang="en-US" altLang="zh-CN" sz="1200" dirty="0">
                <a:solidFill>
                  <a:schemeClr val="bg2">
                    <a:lumMod val="90000"/>
                  </a:schemeClr>
                </a:solidFill>
                <a:latin typeface="Arial" panose="020B0604020202020204" pitchFamily="34" charset="0"/>
                <a:cs typeface="Arial" panose="020B0604020202020204" pitchFamily="34" charset="0"/>
              </a:rPr>
              <a:t>Quantum superposition</a:t>
            </a:r>
            <a:endParaRPr lang="zh-CN" altLang="en-US" sz="1200" dirty="0">
              <a:solidFill>
                <a:schemeClr val="bg2">
                  <a:lumMod val="90000"/>
                </a:schemeClr>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3CB0EB5B-3360-D6D0-A569-9C720A5F86CE}"/>
              </a:ext>
            </a:extLst>
          </p:cNvPr>
          <p:cNvSpPr txBox="1"/>
          <p:nvPr/>
        </p:nvSpPr>
        <p:spPr>
          <a:xfrm>
            <a:off x="5846328" y="6608036"/>
            <a:ext cx="1786390" cy="276999"/>
          </a:xfrm>
          <a:prstGeom prst="rect">
            <a:avLst/>
          </a:prstGeom>
          <a:noFill/>
        </p:spPr>
        <p:txBody>
          <a:bodyPr wrap="square" rtlCol="0">
            <a:spAutoFit/>
          </a:bodyPr>
          <a:lstStyle/>
          <a:p>
            <a:pPr algn="ctr"/>
            <a:r>
              <a:rPr lang="en-US" altLang="zh-CN" sz="1200" dirty="0">
                <a:solidFill>
                  <a:schemeClr val="accent1"/>
                </a:solidFill>
                <a:latin typeface="Arial" panose="020B0604020202020204" pitchFamily="34" charset="0"/>
                <a:cs typeface="Arial" panose="020B0604020202020204" pitchFamily="34" charset="0"/>
              </a:rPr>
              <a:t>Quantum entanglement</a:t>
            </a:r>
            <a:endParaRPr lang="zh-CN" altLang="en-US" sz="120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8261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xit" presetSubtype="0" fill="hold" nodeType="afterEffect">
                                  <p:stCondLst>
                                    <p:cond delay="750"/>
                                  </p:stCondLst>
                                  <p:childTnLst>
                                    <p:animEffect transition="out" filter="fade">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86F43AA9-BAD7-46FA-B2F4-C528A8411352}" type="slidenum">
              <a:rPr lang="de-CH" smtClean="0"/>
              <a:pPr/>
              <a:t>31</a:t>
            </a:fld>
            <a:endParaRPr lang="de-CH" dirty="0"/>
          </a:p>
        </p:txBody>
      </p:sp>
      <p:sp>
        <p:nvSpPr>
          <p:cNvPr id="21" name="文本框 6">
            <a:extLst>
              <a:ext uri="{FF2B5EF4-FFF2-40B4-BE49-F238E27FC236}">
                <a16:creationId xmlns:a16="http://schemas.microsoft.com/office/drawing/2014/main" id="{EED4CA69-9AF3-4522-5EE2-B5B67A024CC2}"/>
              </a:ext>
            </a:extLst>
          </p:cNvPr>
          <p:cNvSpPr txBox="1"/>
          <p:nvPr/>
        </p:nvSpPr>
        <p:spPr>
          <a:xfrm>
            <a:off x="538052" y="417604"/>
            <a:ext cx="9707530" cy="892552"/>
          </a:xfrm>
          <a:prstGeom prst="rect">
            <a:avLst/>
          </a:prstGeom>
          <a:noFill/>
        </p:spPr>
        <p:txBody>
          <a:bodyPr wrap="square" rtlCol="0">
            <a:spAutoFit/>
          </a:bodyPr>
          <a:lstStyle/>
          <a:p>
            <a:r>
              <a:rPr lang="en-US" altLang="zh-CN" sz="3200" b="1" dirty="0">
                <a:solidFill>
                  <a:schemeClr val="bg1"/>
                </a:solidFill>
                <a:latin typeface="Avenir Next LT Pro Demi" panose="020B0704020202020204" pitchFamily="34" charset="0"/>
                <a:cs typeface="Calibri" panose="020F0502020204030204" pitchFamily="34" charset="0"/>
              </a:rPr>
              <a:t>VENUS</a:t>
            </a:r>
          </a:p>
          <a:p>
            <a:r>
              <a:rPr lang="en-US" altLang="zh-CN" sz="2000" b="1" dirty="0">
                <a:solidFill>
                  <a:schemeClr val="accent1">
                    <a:lumMod val="40000"/>
                    <a:lumOff val="60000"/>
                  </a:schemeClr>
                </a:solidFill>
                <a:latin typeface="Avenir Next LT Pro Demi" panose="020B0704020202020204" pitchFamily="34" charset="0"/>
                <a:cs typeface="Calibri" panose="020F0502020204030204" pitchFamily="34" charset="0"/>
              </a:rPr>
              <a:t>Visual design</a:t>
            </a:r>
          </a:p>
        </p:txBody>
      </p:sp>
      <p:sp>
        <p:nvSpPr>
          <p:cNvPr id="6" name="Rectangle 5">
            <a:extLst>
              <a:ext uri="{FF2B5EF4-FFF2-40B4-BE49-F238E27FC236}">
                <a16:creationId xmlns:a16="http://schemas.microsoft.com/office/drawing/2014/main" id="{9A53A1B8-7096-FF1E-00E4-04D0016D767E}"/>
              </a:ext>
            </a:extLst>
          </p:cNvPr>
          <p:cNvSpPr/>
          <p:nvPr/>
        </p:nvSpPr>
        <p:spPr>
          <a:xfrm>
            <a:off x="5894496" y="2465323"/>
            <a:ext cx="2554826" cy="1916119"/>
          </a:xfrm>
          <a:prstGeom prst="rect">
            <a:avLst/>
          </a:prstGeom>
          <a:solidFill>
            <a:srgbClr val="FFFFFF">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F1DE13B8-80F5-9675-ADCE-C38A9F796152}"/>
              </a:ext>
            </a:extLst>
          </p:cNvPr>
          <p:cNvPicPr>
            <a:picLocks noChangeAspect="1"/>
          </p:cNvPicPr>
          <p:nvPr/>
        </p:nvPicPr>
        <p:blipFill>
          <a:blip r:embed="rId3"/>
          <a:stretch>
            <a:fillRect/>
          </a:stretch>
        </p:blipFill>
        <p:spPr>
          <a:xfrm>
            <a:off x="1611668" y="2458844"/>
            <a:ext cx="8476968" cy="3049536"/>
          </a:xfrm>
          <a:prstGeom prst="rect">
            <a:avLst/>
          </a:prstGeom>
        </p:spPr>
      </p:pic>
      <p:pic>
        <p:nvPicPr>
          <p:cNvPr id="9" name="Picture 8">
            <a:extLst>
              <a:ext uri="{FF2B5EF4-FFF2-40B4-BE49-F238E27FC236}">
                <a16:creationId xmlns:a16="http://schemas.microsoft.com/office/drawing/2014/main" id="{172B3B55-2B14-0F7F-1183-5BA366D20AFF}"/>
              </a:ext>
            </a:extLst>
          </p:cNvPr>
          <p:cNvPicPr>
            <a:picLocks noChangeAspect="1"/>
          </p:cNvPicPr>
          <p:nvPr/>
        </p:nvPicPr>
        <p:blipFill>
          <a:blip r:embed="rId4"/>
          <a:stretch>
            <a:fillRect/>
          </a:stretch>
        </p:blipFill>
        <p:spPr>
          <a:xfrm>
            <a:off x="6060029" y="5655871"/>
            <a:ext cx="3106867" cy="275816"/>
          </a:xfrm>
          <a:prstGeom prst="rect">
            <a:avLst/>
          </a:prstGeom>
        </p:spPr>
      </p:pic>
      <p:sp>
        <p:nvSpPr>
          <p:cNvPr id="3" name="TextBox 2">
            <a:extLst>
              <a:ext uri="{FF2B5EF4-FFF2-40B4-BE49-F238E27FC236}">
                <a16:creationId xmlns:a16="http://schemas.microsoft.com/office/drawing/2014/main" id="{AD29FD4C-B28B-D609-FB65-BD9DECE7E0BA}"/>
              </a:ext>
            </a:extLst>
          </p:cNvPr>
          <p:cNvSpPr txBox="1"/>
          <p:nvPr/>
        </p:nvSpPr>
        <p:spPr>
          <a:xfrm>
            <a:off x="894065" y="1623541"/>
            <a:ext cx="9912173" cy="584775"/>
          </a:xfrm>
          <a:prstGeom prst="rect">
            <a:avLst/>
          </a:prstGeom>
          <a:noFill/>
        </p:spPr>
        <p:txBody>
          <a:bodyPr wrap="square" rtlCol="0">
            <a:spAutoFit/>
          </a:bodyPr>
          <a:lstStyle/>
          <a:p>
            <a:pPr algn="ctr"/>
            <a:r>
              <a:rPr lang="en-US" altLang="zh-CN" sz="2400" dirty="0">
                <a:latin typeface="Avenir Next LT Pro Demi" panose="020B0704020202020204" pitchFamily="34" charset="0"/>
                <a:ea typeface="Roboto" panose="02000000000000000000" pitchFamily="2" charset="0"/>
                <a:cs typeface="Roboto" panose="02000000000000000000" pitchFamily="2" charset="0"/>
              </a:rPr>
              <a:t>Extend single-qubit version to the </a:t>
            </a:r>
            <a:r>
              <a:rPr lang="en-US" altLang="zh-CN" sz="3200" dirty="0">
                <a:solidFill>
                  <a:srgbClr val="248ACA"/>
                </a:solidFill>
                <a:latin typeface="Avenir Next LT Pro Demi" panose="020B0704020202020204" pitchFamily="34" charset="0"/>
                <a:ea typeface="Roboto" panose="02000000000000000000" pitchFamily="2" charset="0"/>
                <a:cs typeface="Roboto" panose="02000000000000000000" pitchFamily="2" charset="0"/>
              </a:rPr>
              <a:t>two-qubit state</a:t>
            </a:r>
            <a:endParaRPr lang="en-US" altLang="zh-CN" sz="2400" dirty="0">
              <a:solidFill>
                <a:srgbClr val="248ACA"/>
              </a:solidFill>
              <a:latin typeface="Avenir Next LT Pro Demi" panose="020B0704020202020204" pitchFamily="34" charset="0"/>
              <a:ea typeface="Roboto" panose="02000000000000000000" pitchFamily="2" charset="0"/>
              <a:cs typeface="Roboto" panose="02000000000000000000" pitchFamily="2" charset="0"/>
            </a:endParaRPr>
          </a:p>
        </p:txBody>
      </p:sp>
      <p:sp>
        <p:nvSpPr>
          <p:cNvPr id="5" name="Block Arc 4">
            <a:extLst>
              <a:ext uri="{FF2B5EF4-FFF2-40B4-BE49-F238E27FC236}">
                <a16:creationId xmlns:a16="http://schemas.microsoft.com/office/drawing/2014/main" id="{CF64BB52-8664-4D65-043C-C50351A3BFAA}"/>
              </a:ext>
            </a:extLst>
          </p:cNvPr>
          <p:cNvSpPr/>
          <p:nvPr/>
        </p:nvSpPr>
        <p:spPr>
          <a:xfrm rot="14258004">
            <a:off x="5317617" y="4601615"/>
            <a:ext cx="827844" cy="813013"/>
          </a:xfrm>
          <a:prstGeom prst="blockArc">
            <a:avLst>
              <a:gd name="adj1" fmla="val 10725451"/>
              <a:gd name="adj2" fmla="val 85583"/>
              <a:gd name="adj3" fmla="val 48390"/>
            </a:avLst>
          </a:prstGeom>
          <a:solidFill>
            <a:srgbClr val="FFFFFF">
              <a:alpha val="38824"/>
            </a:srgbClr>
          </a:solidFill>
          <a:ln w="38100">
            <a:solidFill>
              <a:srgbClr val="FEFEFE"/>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Block Arc 7">
            <a:extLst>
              <a:ext uri="{FF2B5EF4-FFF2-40B4-BE49-F238E27FC236}">
                <a16:creationId xmlns:a16="http://schemas.microsoft.com/office/drawing/2014/main" id="{821C0888-8BF5-EAC0-EA94-69603EAB02EC}"/>
              </a:ext>
            </a:extLst>
          </p:cNvPr>
          <p:cNvSpPr/>
          <p:nvPr/>
        </p:nvSpPr>
        <p:spPr>
          <a:xfrm rot="19792239">
            <a:off x="5404620" y="3740096"/>
            <a:ext cx="1172964" cy="1151950"/>
          </a:xfrm>
          <a:prstGeom prst="blockArc">
            <a:avLst>
              <a:gd name="adj1" fmla="val 10725451"/>
              <a:gd name="adj2" fmla="val 85583"/>
              <a:gd name="adj3" fmla="val 48390"/>
            </a:avLst>
          </a:prstGeom>
          <a:solidFill>
            <a:srgbClr val="FFFFFF">
              <a:alpha val="38824"/>
            </a:srgbClr>
          </a:solidFill>
          <a:ln w="38100">
            <a:solidFill>
              <a:srgbClr val="FEFEFE"/>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Block Arc 9">
            <a:extLst>
              <a:ext uri="{FF2B5EF4-FFF2-40B4-BE49-F238E27FC236}">
                <a16:creationId xmlns:a16="http://schemas.microsoft.com/office/drawing/2014/main" id="{89F3C9C8-6681-CF09-3D8D-F0914D769547}"/>
              </a:ext>
            </a:extLst>
          </p:cNvPr>
          <p:cNvSpPr/>
          <p:nvPr/>
        </p:nvSpPr>
        <p:spPr>
          <a:xfrm rot="19792239">
            <a:off x="6411739" y="2681617"/>
            <a:ext cx="1764620" cy="1733006"/>
          </a:xfrm>
          <a:prstGeom prst="blockArc">
            <a:avLst>
              <a:gd name="adj1" fmla="val 10725451"/>
              <a:gd name="adj2" fmla="val 85583"/>
              <a:gd name="adj3" fmla="val 48390"/>
            </a:avLst>
          </a:prstGeom>
          <a:solidFill>
            <a:srgbClr val="FFFFFF">
              <a:alpha val="38824"/>
            </a:srgbClr>
          </a:solidFill>
          <a:ln w="38100">
            <a:solidFill>
              <a:srgbClr val="FEFEFE"/>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Block Arc 10">
            <a:extLst>
              <a:ext uri="{FF2B5EF4-FFF2-40B4-BE49-F238E27FC236}">
                <a16:creationId xmlns:a16="http://schemas.microsoft.com/office/drawing/2014/main" id="{EEA54672-2BE7-6A7E-C886-6804B83F2E90}"/>
              </a:ext>
            </a:extLst>
          </p:cNvPr>
          <p:cNvSpPr/>
          <p:nvPr/>
        </p:nvSpPr>
        <p:spPr>
          <a:xfrm rot="3511086">
            <a:off x="7457375" y="2960174"/>
            <a:ext cx="2563652" cy="2517723"/>
          </a:xfrm>
          <a:prstGeom prst="blockArc">
            <a:avLst>
              <a:gd name="adj1" fmla="val 10725451"/>
              <a:gd name="adj2" fmla="val 85583"/>
              <a:gd name="adj3" fmla="val 48390"/>
            </a:avLst>
          </a:prstGeom>
          <a:solidFill>
            <a:srgbClr val="FFFFFF">
              <a:alpha val="38824"/>
            </a:srgbClr>
          </a:solidFill>
          <a:ln w="38100">
            <a:solidFill>
              <a:srgbClr val="FEFEFE"/>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2" name="Group 1">
            <a:extLst>
              <a:ext uri="{FF2B5EF4-FFF2-40B4-BE49-F238E27FC236}">
                <a16:creationId xmlns:a16="http://schemas.microsoft.com/office/drawing/2014/main" id="{40EA8FC5-AB5E-FEC3-307D-283758B9E4C6}"/>
              </a:ext>
            </a:extLst>
          </p:cNvPr>
          <p:cNvGrpSpPr/>
          <p:nvPr/>
        </p:nvGrpSpPr>
        <p:grpSpPr>
          <a:xfrm flipH="1">
            <a:off x="4825655" y="6202527"/>
            <a:ext cx="2153860" cy="459662"/>
            <a:chOff x="4825655" y="6171173"/>
            <a:chExt cx="2153860" cy="459662"/>
          </a:xfrm>
        </p:grpSpPr>
        <p:sp>
          <p:nvSpPr>
            <p:cNvPr id="13" name="Rectangle 12">
              <a:extLst>
                <a:ext uri="{FF2B5EF4-FFF2-40B4-BE49-F238E27FC236}">
                  <a16:creationId xmlns:a16="http://schemas.microsoft.com/office/drawing/2014/main" id="{C5FD5D68-FD2E-2A1D-0E13-8CD10259D00A}"/>
                </a:ext>
              </a:extLst>
            </p:cNvPr>
            <p:cNvSpPr/>
            <p:nvPr/>
          </p:nvSpPr>
          <p:spPr>
            <a:xfrm rot="10800000" flipH="1">
              <a:off x="5151381" y="6360634"/>
              <a:ext cx="1689581" cy="981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Oval 13">
              <a:extLst>
                <a:ext uri="{FF2B5EF4-FFF2-40B4-BE49-F238E27FC236}">
                  <a16:creationId xmlns:a16="http://schemas.microsoft.com/office/drawing/2014/main" id="{3EB45890-BCDF-DE41-695F-5A3BA92B9063}"/>
                </a:ext>
              </a:extLst>
            </p:cNvPr>
            <p:cNvSpPr/>
            <p:nvPr/>
          </p:nvSpPr>
          <p:spPr>
            <a:xfrm rot="10800000" flipH="1">
              <a:off x="6642267" y="6245389"/>
              <a:ext cx="337248" cy="33724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Oval 14">
              <a:extLst>
                <a:ext uri="{FF2B5EF4-FFF2-40B4-BE49-F238E27FC236}">
                  <a16:creationId xmlns:a16="http://schemas.microsoft.com/office/drawing/2014/main" id="{CB5BC5FD-294E-0C3E-74AE-8A8C31B34BAC}"/>
                </a:ext>
              </a:extLst>
            </p:cNvPr>
            <p:cNvSpPr/>
            <p:nvPr/>
          </p:nvSpPr>
          <p:spPr>
            <a:xfrm rot="10800000" flipH="1">
              <a:off x="6735304" y="6341372"/>
              <a:ext cx="151172" cy="151172"/>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Oval 15">
              <a:extLst>
                <a:ext uri="{FF2B5EF4-FFF2-40B4-BE49-F238E27FC236}">
                  <a16:creationId xmlns:a16="http://schemas.microsoft.com/office/drawing/2014/main" id="{A47AA180-0F88-6C46-240F-D5A0F14D6624}"/>
                </a:ext>
              </a:extLst>
            </p:cNvPr>
            <p:cNvSpPr/>
            <p:nvPr/>
          </p:nvSpPr>
          <p:spPr>
            <a:xfrm rot="10800000" flipH="1">
              <a:off x="4825655" y="6171173"/>
              <a:ext cx="459662" cy="459662"/>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Oval 26">
              <a:extLst>
                <a:ext uri="{FF2B5EF4-FFF2-40B4-BE49-F238E27FC236}">
                  <a16:creationId xmlns:a16="http://schemas.microsoft.com/office/drawing/2014/main" id="{FA575F95-FA1C-52FF-3DF0-25BC5B48044D}"/>
                </a:ext>
              </a:extLst>
            </p:cNvPr>
            <p:cNvSpPr/>
            <p:nvPr/>
          </p:nvSpPr>
          <p:spPr>
            <a:xfrm rot="10800000" flipH="1">
              <a:off x="4952464" y="6300928"/>
              <a:ext cx="206044" cy="20604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8" name="TextBox 27">
            <a:extLst>
              <a:ext uri="{FF2B5EF4-FFF2-40B4-BE49-F238E27FC236}">
                <a16:creationId xmlns:a16="http://schemas.microsoft.com/office/drawing/2014/main" id="{DFC17145-4806-47B6-AE3F-6C88DC8AE70B}"/>
              </a:ext>
            </a:extLst>
          </p:cNvPr>
          <p:cNvSpPr txBox="1"/>
          <p:nvPr/>
        </p:nvSpPr>
        <p:spPr>
          <a:xfrm>
            <a:off x="4162290" y="6608036"/>
            <a:ext cx="1786390" cy="276999"/>
          </a:xfrm>
          <a:prstGeom prst="rect">
            <a:avLst/>
          </a:prstGeom>
          <a:noFill/>
        </p:spPr>
        <p:txBody>
          <a:bodyPr wrap="square" rtlCol="0">
            <a:spAutoFit/>
          </a:bodyPr>
          <a:lstStyle/>
          <a:p>
            <a:pPr algn="ctr"/>
            <a:r>
              <a:rPr lang="en-US" altLang="zh-CN" sz="1200" dirty="0">
                <a:solidFill>
                  <a:schemeClr val="bg2">
                    <a:lumMod val="90000"/>
                  </a:schemeClr>
                </a:solidFill>
                <a:latin typeface="Arial" panose="020B0604020202020204" pitchFamily="34" charset="0"/>
                <a:cs typeface="Arial" panose="020B0604020202020204" pitchFamily="34" charset="0"/>
              </a:rPr>
              <a:t>Quantum superposition</a:t>
            </a:r>
            <a:endParaRPr lang="zh-CN" altLang="en-US" sz="1200" dirty="0">
              <a:solidFill>
                <a:schemeClr val="bg2">
                  <a:lumMod val="90000"/>
                </a:schemeClr>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52561F4F-F8BB-DA9E-73E1-001EA50D2F7B}"/>
              </a:ext>
            </a:extLst>
          </p:cNvPr>
          <p:cNvSpPr txBox="1"/>
          <p:nvPr/>
        </p:nvSpPr>
        <p:spPr>
          <a:xfrm>
            <a:off x="5846328" y="6608036"/>
            <a:ext cx="1786390" cy="276999"/>
          </a:xfrm>
          <a:prstGeom prst="rect">
            <a:avLst/>
          </a:prstGeom>
          <a:noFill/>
        </p:spPr>
        <p:txBody>
          <a:bodyPr wrap="square" rtlCol="0">
            <a:spAutoFit/>
          </a:bodyPr>
          <a:lstStyle/>
          <a:p>
            <a:pPr algn="ctr"/>
            <a:r>
              <a:rPr lang="en-US" altLang="zh-CN" sz="1200" dirty="0">
                <a:solidFill>
                  <a:schemeClr val="accent1"/>
                </a:solidFill>
                <a:latin typeface="Arial" panose="020B0604020202020204" pitchFamily="34" charset="0"/>
                <a:cs typeface="Arial" panose="020B0604020202020204" pitchFamily="34" charset="0"/>
              </a:rPr>
              <a:t>Quantum entanglement</a:t>
            </a:r>
            <a:endParaRPr lang="zh-CN" altLang="en-US" sz="120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858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par>
                          <p:cTn id="17" fill="hold">
                            <p:stCondLst>
                              <p:cond delay="500"/>
                            </p:stCondLst>
                            <p:childTnLst>
                              <p:par>
                                <p:cTn id="18" presetID="10" presetClass="exit" presetSubtype="0" fill="hold" grpId="1" nodeType="afterEffect">
                                  <p:stCondLst>
                                    <p:cond delay="750"/>
                                  </p:stCondLst>
                                  <p:childTnLst>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par>
                                <p:cTn id="21" presetID="10" presetClass="exit" presetSubtype="0" fill="hold" grpId="1" nodeType="withEffect">
                                  <p:stCondLst>
                                    <p:cond delay="750"/>
                                  </p:stCondLst>
                                  <p:childTnLst>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par>
                                <p:cTn id="24" presetID="10" presetClass="exit" presetSubtype="0" fill="hold" grpId="1" nodeType="withEffect">
                                  <p:stCondLst>
                                    <p:cond delay="750"/>
                                  </p:stCondLst>
                                  <p:childTnLst>
                                    <p:animEffect transition="out" filter="fade">
                                      <p:cBhvr>
                                        <p:cTn id="25" dur="500"/>
                                        <p:tgtEl>
                                          <p:spTgt spid="10"/>
                                        </p:tgtEl>
                                      </p:cBhvr>
                                    </p:animEffect>
                                    <p:set>
                                      <p:cBhvr>
                                        <p:cTn id="26" dur="1" fill="hold">
                                          <p:stCondLst>
                                            <p:cond delay="499"/>
                                          </p:stCondLst>
                                        </p:cTn>
                                        <p:tgtEl>
                                          <p:spTgt spid="10"/>
                                        </p:tgtEl>
                                        <p:attrNameLst>
                                          <p:attrName>style.visibility</p:attrName>
                                        </p:attrNameLst>
                                      </p:cBhvr>
                                      <p:to>
                                        <p:strVal val="hidden"/>
                                      </p:to>
                                    </p:set>
                                  </p:childTnLst>
                                </p:cTn>
                              </p:par>
                              <p:par>
                                <p:cTn id="27" presetID="10" presetClass="exit" presetSubtype="0" fill="hold" grpId="1" nodeType="withEffect">
                                  <p:stCondLst>
                                    <p:cond delay="750"/>
                                  </p:stCondLst>
                                  <p:childTnLst>
                                    <p:animEffect transition="out" filter="fade">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8" grpId="0" animBg="1"/>
      <p:bldP spid="8" grpId="1" animBg="1"/>
      <p:bldP spid="10" grpId="0" animBg="1"/>
      <p:bldP spid="10" grpId="1" animBg="1"/>
      <p:bldP spid="11" grpId="0" animBg="1"/>
      <p:bldP spid="11"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How Quantum Computing Will Define Our Future">
            <a:extLst>
              <a:ext uri="{FF2B5EF4-FFF2-40B4-BE49-F238E27FC236}">
                <a16:creationId xmlns:a16="http://schemas.microsoft.com/office/drawing/2014/main" id="{84A4AD21-3698-6851-B39C-2C88770B3573}"/>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t="4810" r="-1" b="13214"/>
          <a:stretch/>
        </p:blipFill>
        <p:spPr bwMode="auto">
          <a:xfrm>
            <a:off x="4547937" y="-5"/>
            <a:ext cx="7644062" cy="368140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n the Future, Everyone Might Use Quantum Computers">
            <a:extLst>
              <a:ext uri="{FF2B5EF4-FFF2-40B4-BE49-F238E27FC236}">
                <a16:creationId xmlns:a16="http://schemas.microsoft.com/office/drawing/2014/main" id="{75DDFD61-6226-0940-9F08-705097D3C69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163" r="-1" b="9161"/>
          <a:stretch/>
        </p:blipFill>
        <p:spPr bwMode="auto">
          <a:xfrm>
            <a:off x="4547938" y="3681409"/>
            <a:ext cx="7644062" cy="317659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文本框 6">
            <a:extLst>
              <a:ext uri="{FF2B5EF4-FFF2-40B4-BE49-F238E27FC236}">
                <a16:creationId xmlns:a16="http://schemas.microsoft.com/office/drawing/2014/main" id="{614D9FF3-9CB4-30AA-E9B9-6C9F1B8835BB}"/>
              </a:ext>
            </a:extLst>
          </p:cNvPr>
          <p:cNvSpPr txBox="1"/>
          <p:nvPr/>
        </p:nvSpPr>
        <p:spPr>
          <a:xfrm>
            <a:off x="838200" y="1115219"/>
            <a:ext cx="5395912"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altLang="zh-CN" sz="5000" b="1" kern="1200">
                <a:solidFill>
                  <a:schemeClr val="bg1"/>
                </a:solidFill>
                <a:latin typeface="+mj-lt"/>
                <a:ea typeface="+mj-ea"/>
                <a:cs typeface="+mj-cs"/>
              </a:rPr>
              <a:t>Motivation</a:t>
            </a:r>
          </a:p>
        </p:txBody>
      </p:sp>
      <p:cxnSp>
        <p:nvCxnSpPr>
          <p:cNvPr id="15" name="Straight Connector 14">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4"/>
          </p:nvPr>
        </p:nvSpPr>
        <p:spPr>
          <a:xfrm>
            <a:off x="8610600" y="6356350"/>
            <a:ext cx="2743200" cy="365125"/>
          </a:xfrm>
        </p:spPr>
        <p:txBody>
          <a:bodyPr vert="horz" lIns="91440" tIns="45720" rIns="91440" bIns="45720" rtlCol="0" anchor="ctr">
            <a:normAutofit/>
          </a:bodyPr>
          <a:lstStyle/>
          <a:p>
            <a:pPr>
              <a:spcAft>
                <a:spcPts val="600"/>
              </a:spcAft>
            </a:pPr>
            <a:fld id="{86F43AA9-BAD7-46FA-B2F4-C528A8411352}" type="slidenum">
              <a:rPr lang="en-US" sz="1200">
                <a:solidFill>
                  <a:srgbClr val="FFFFFF"/>
                </a:solidFill>
              </a:rPr>
              <a:pPr>
                <a:spcAft>
                  <a:spcPts val="600"/>
                </a:spcAft>
              </a:pPr>
              <a:t>4</a:t>
            </a:fld>
            <a:endParaRPr lang="en-US" sz="1200">
              <a:solidFill>
                <a:srgbClr val="FFFFFF"/>
              </a:solidFill>
            </a:endParaRPr>
          </a:p>
        </p:txBody>
      </p:sp>
      <p:sp>
        <p:nvSpPr>
          <p:cNvPr id="7" name="TextBox 6">
            <a:extLst>
              <a:ext uri="{FF2B5EF4-FFF2-40B4-BE49-F238E27FC236}">
                <a16:creationId xmlns:a16="http://schemas.microsoft.com/office/drawing/2014/main" id="{E4FA1D10-E07B-A592-B192-A55EAF771144}"/>
              </a:ext>
            </a:extLst>
          </p:cNvPr>
          <p:cNvSpPr txBox="1"/>
          <p:nvPr/>
        </p:nvSpPr>
        <p:spPr>
          <a:xfrm>
            <a:off x="6894463" y="406302"/>
            <a:ext cx="7138988" cy="1200329"/>
          </a:xfrm>
          <a:prstGeom prst="rect">
            <a:avLst/>
          </a:prstGeom>
          <a:noFill/>
        </p:spPr>
        <p:txBody>
          <a:bodyPr wrap="square" rtlCol="0">
            <a:spAutoFit/>
          </a:bodyPr>
          <a:lstStyle/>
          <a:p>
            <a:r>
              <a:rPr lang="en-US" altLang="zh-CN" sz="3600" dirty="0">
                <a:solidFill>
                  <a:schemeClr val="bg1"/>
                </a:solidFill>
                <a:latin typeface="Avenir Next LT Pro Demi" panose="020B0704020202020204" pitchFamily="34" charset="0"/>
                <a:ea typeface="Roboto" panose="02000000000000000000" pitchFamily="2" charset="0"/>
                <a:cs typeface="Roboto" panose="02000000000000000000" pitchFamily="2" charset="0"/>
              </a:rPr>
              <a:t>Quantum Superposition</a:t>
            </a:r>
          </a:p>
          <a:p>
            <a:pPr marL="285750" indent="-285750">
              <a:buFont typeface="Arial" panose="020B0604020202020204" pitchFamily="34" charset="0"/>
              <a:buChar char="•"/>
            </a:pPr>
            <a:endParaRPr lang="en-US" altLang="zh-CN" sz="3600" dirty="0">
              <a:solidFill>
                <a:schemeClr val="bg1"/>
              </a:solidFill>
              <a:latin typeface="Avenir Next LT Pro Demi" panose="020B0704020202020204" pitchFamily="34" charset="0"/>
              <a:ea typeface="Roboto" panose="02000000000000000000" pitchFamily="2" charset="0"/>
              <a:cs typeface="Roboto" panose="02000000000000000000" pitchFamily="2" charset="0"/>
            </a:endParaRPr>
          </a:p>
        </p:txBody>
      </p:sp>
      <p:sp>
        <p:nvSpPr>
          <p:cNvPr id="8" name="TextBox 7">
            <a:extLst>
              <a:ext uri="{FF2B5EF4-FFF2-40B4-BE49-F238E27FC236}">
                <a16:creationId xmlns:a16="http://schemas.microsoft.com/office/drawing/2014/main" id="{518B3780-BAEC-BD93-31B2-A58B3E4268B2}"/>
              </a:ext>
            </a:extLst>
          </p:cNvPr>
          <p:cNvSpPr txBox="1"/>
          <p:nvPr/>
        </p:nvSpPr>
        <p:spPr>
          <a:xfrm>
            <a:off x="6234112" y="3706119"/>
            <a:ext cx="6140740" cy="923330"/>
          </a:xfrm>
          <a:prstGeom prst="rect">
            <a:avLst/>
          </a:prstGeom>
          <a:noFill/>
        </p:spPr>
        <p:txBody>
          <a:bodyPr wrap="square">
            <a:spAutoFit/>
          </a:bodyPr>
          <a:lstStyle/>
          <a:p>
            <a:pPr marL="285750" indent="-285750">
              <a:buFont typeface="Arial" panose="020B0604020202020204" pitchFamily="34" charset="0"/>
              <a:buChar char="•"/>
            </a:pPr>
            <a:endParaRPr lang="en-US" altLang="zh-CN" sz="1800" dirty="0">
              <a:solidFill>
                <a:schemeClr val="bg1"/>
              </a:solidFill>
              <a:latin typeface="Avenir Next LT Pro Demi" panose="020B0704020202020204" pitchFamily="34" charset="0"/>
              <a:ea typeface="Roboto" panose="02000000000000000000" pitchFamily="2" charset="0"/>
              <a:cs typeface="Roboto" panose="02000000000000000000" pitchFamily="2" charset="0"/>
            </a:endParaRPr>
          </a:p>
          <a:p>
            <a:r>
              <a:rPr lang="en-US" altLang="zh-CN" sz="3600" dirty="0">
                <a:solidFill>
                  <a:schemeClr val="bg1"/>
                </a:solidFill>
                <a:latin typeface="Avenir Next LT Pro Demi" panose="020B0704020202020204" pitchFamily="34" charset="0"/>
                <a:ea typeface="Roboto" panose="02000000000000000000" pitchFamily="2" charset="0"/>
                <a:cs typeface="Roboto" panose="02000000000000000000" pitchFamily="2" charset="0"/>
              </a:rPr>
              <a:t>Quantum Entanglement</a:t>
            </a:r>
          </a:p>
        </p:txBody>
      </p:sp>
    </p:spTree>
    <p:extLst>
      <p:ext uri="{BB962C8B-B14F-4D97-AF65-F5344CB8AC3E}">
        <p14:creationId xmlns:p14="http://schemas.microsoft.com/office/powerpoint/2010/main" val="11443939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How Quantum Computing Will Define Our Future">
            <a:extLst>
              <a:ext uri="{FF2B5EF4-FFF2-40B4-BE49-F238E27FC236}">
                <a16:creationId xmlns:a16="http://schemas.microsoft.com/office/drawing/2014/main" id="{84A4AD21-3698-6851-B39C-2C88770B3573}"/>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t="4810" r="-1" b="13214"/>
          <a:stretch/>
        </p:blipFill>
        <p:spPr bwMode="auto">
          <a:xfrm>
            <a:off x="4547937" y="-5"/>
            <a:ext cx="7644062" cy="368140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n the Future, Everyone Might Use Quantum Computers">
            <a:extLst>
              <a:ext uri="{FF2B5EF4-FFF2-40B4-BE49-F238E27FC236}">
                <a16:creationId xmlns:a16="http://schemas.microsoft.com/office/drawing/2014/main" id="{75DDFD61-6226-0940-9F08-705097D3C69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163" r="-1" b="9161"/>
          <a:stretch/>
        </p:blipFill>
        <p:spPr bwMode="auto">
          <a:xfrm>
            <a:off x="4547938" y="3681409"/>
            <a:ext cx="7644062" cy="317659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4"/>
          </p:nvPr>
        </p:nvSpPr>
        <p:spPr>
          <a:xfrm>
            <a:off x="8610600" y="6356350"/>
            <a:ext cx="2743200" cy="365125"/>
          </a:xfrm>
        </p:spPr>
        <p:txBody>
          <a:bodyPr vert="horz" lIns="91440" tIns="45720" rIns="91440" bIns="45720" rtlCol="0" anchor="ctr">
            <a:normAutofit/>
          </a:bodyPr>
          <a:lstStyle/>
          <a:p>
            <a:pPr>
              <a:spcAft>
                <a:spcPts val="600"/>
              </a:spcAft>
            </a:pPr>
            <a:fld id="{86F43AA9-BAD7-46FA-B2F4-C528A8411352}" type="slidenum">
              <a:rPr lang="en-US" sz="1200">
                <a:solidFill>
                  <a:srgbClr val="FFFFFF"/>
                </a:solidFill>
              </a:rPr>
              <a:pPr>
                <a:spcAft>
                  <a:spcPts val="600"/>
                </a:spcAft>
              </a:pPr>
              <a:t>5</a:t>
            </a:fld>
            <a:endParaRPr lang="en-US" sz="1200">
              <a:solidFill>
                <a:srgbClr val="FFFFFF"/>
              </a:solidFill>
            </a:endParaRPr>
          </a:p>
        </p:txBody>
      </p:sp>
      <p:sp>
        <p:nvSpPr>
          <p:cNvPr id="2" name="TextBox 1">
            <a:extLst>
              <a:ext uri="{FF2B5EF4-FFF2-40B4-BE49-F238E27FC236}">
                <a16:creationId xmlns:a16="http://schemas.microsoft.com/office/drawing/2014/main" id="{D943C216-C9D2-E073-D26C-5B989DA82032}"/>
              </a:ext>
            </a:extLst>
          </p:cNvPr>
          <p:cNvSpPr txBox="1"/>
          <p:nvPr/>
        </p:nvSpPr>
        <p:spPr>
          <a:xfrm>
            <a:off x="709657" y="2221444"/>
            <a:ext cx="10304757" cy="1323439"/>
          </a:xfrm>
          <a:prstGeom prst="rect">
            <a:avLst/>
          </a:prstGeom>
          <a:noFill/>
        </p:spPr>
        <p:txBody>
          <a:bodyPr wrap="square">
            <a:spAutoFit/>
          </a:bodyPr>
          <a:lstStyle/>
          <a:p>
            <a:r>
              <a:rPr lang="en-US" altLang="zh-CN" sz="3600" dirty="0">
                <a:solidFill>
                  <a:schemeClr val="bg1"/>
                </a:solidFill>
                <a:latin typeface="Avenir Next LT Pro Demi" panose="020B0704020202020204" pitchFamily="34" charset="0"/>
                <a:ea typeface="Roboto" panose="02000000000000000000" pitchFamily="2" charset="0"/>
                <a:cs typeface="Roboto" panose="02000000000000000000" pitchFamily="2" charset="0"/>
              </a:rPr>
              <a:t>The  visualization for the two fundamental properties are still  </a:t>
            </a:r>
            <a:r>
              <a:rPr lang="en-US" altLang="zh-CN" sz="4400" dirty="0">
                <a:solidFill>
                  <a:schemeClr val="accent1">
                    <a:lumMod val="60000"/>
                    <a:lumOff val="40000"/>
                  </a:schemeClr>
                </a:solidFill>
                <a:latin typeface="Avenir Next LT Pro Demi" panose="020B0704020202020204" pitchFamily="34" charset="0"/>
                <a:ea typeface="Roboto" panose="02000000000000000000" pitchFamily="2" charset="0"/>
                <a:cs typeface="Roboto" panose="02000000000000000000" pitchFamily="2" charset="0"/>
              </a:rPr>
              <a:t>complex</a:t>
            </a:r>
            <a:r>
              <a:rPr lang="en-US" altLang="zh-CN" sz="2400" dirty="0">
                <a:latin typeface="Avenir Next LT Pro Demi" panose="020B0704020202020204" pitchFamily="34" charset="0"/>
                <a:ea typeface="Roboto" panose="02000000000000000000" pitchFamily="2" charset="0"/>
                <a:cs typeface="Roboto" panose="02000000000000000000" pitchFamily="2" charset="0"/>
              </a:rPr>
              <a:t>.</a:t>
            </a:r>
            <a:endParaRPr lang="zh-CN" altLang="en-US" sz="2400" dirty="0"/>
          </a:p>
        </p:txBody>
      </p:sp>
    </p:spTree>
    <p:extLst>
      <p:ext uri="{BB962C8B-B14F-4D97-AF65-F5344CB8AC3E}">
        <p14:creationId xmlns:p14="http://schemas.microsoft.com/office/powerpoint/2010/main" val="4323512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86F43AA9-BAD7-46FA-B2F4-C528A8411352}" type="slidenum">
              <a:rPr lang="de-CH" smtClean="0"/>
              <a:pPr/>
              <a:t>6</a:t>
            </a:fld>
            <a:endParaRPr lang="de-CH" dirty="0"/>
          </a:p>
        </p:txBody>
      </p:sp>
      <p:sp>
        <p:nvSpPr>
          <p:cNvPr id="21" name="文本框 6">
            <a:extLst>
              <a:ext uri="{FF2B5EF4-FFF2-40B4-BE49-F238E27FC236}">
                <a16:creationId xmlns:a16="http://schemas.microsoft.com/office/drawing/2014/main" id="{EED4CA69-9AF3-4522-5EE2-B5B67A024CC2}"/>
              </a:ext>
            </a:extLst>
          </p:cNvPr>
          <p:cNvSpPr txBox="1"/>
          <p:nvPr/>
        </p:nvSpPr>
        <p:spPr>
          <a:xfrm>
            <a:off x="538052" y="417604"/>
            <a:ext cx="9707530" cy="892552"/>
          </a:xfrm>
          <a:prstGeom prst="rect">
            <a:avLst/>
          </a:prstGeom>
          <a:noFill/>
        </p:spPr>
        <p:txBody>
          <a:bodyPr wrap="square" rtlCol="0">
            <a:spAutoFit/>
          </a:bodyPr>
          <a:lstStyle/>
          <a:p>
            <a:r>
              <a:rPr lang="en-US" altLang="zh-CN" sz="3200" b="1" dirty="0">
                <a:solidFill>
                  <a:schemeClr val="bg1"/>
                </a:solidFill>
                <a:latin typeface="Avenir Next LT Pro Demi" panose="020B0704020202020204" pitchFamily="34" charset="0"/>
                <a:cs typeface="Calibri" panose="020F0502020204030204" pitchFamily="34" charset="0"/>
              </a:rPr>
              <a:t>Background</a:t>
            </a:r>
          </a:p>
          <a:p>
            <a:r>
              <a:rPr lang="en-US" altLang="zh-CN" sz="2000" b="1" dirty="0">
                <a:solidFill>
                  <a:schemeClr val="accent1">
                    <a:lumMod val="40000"/>
                    <a:lumOff val="60000"/>
                  </a:schemeClr>
                </a:solidFill>
                <a:latin typeface="Avenir Next LT Pro Demi" panose="020B0704020202020204" pitchFamily="34" charset="0"/>
                <a:cs typeface="Calibri" panose="020F0502020204030204" pitchFamily="34" charset="0"/>
              </a:rPr>
              <a:t>Quantum superposition</a:t>
            </a:r>
          </a:p>
        </p:txBody>
      </p:sp>
      <p:grpSp>
        <p:nvGrpSpPr>
          <p:cNvPr id="23" name="Group 22">
            <a:extLst>
              <a:ext uri="{FF2B5EF4-FFF2-40B4-BE49-F238E27FC236}">
                <a16:creationId xmlns:a16="http://schemas.microsoft.com/office/drawing/2014/main" id="{67C135A6-54D5-DF51-93BA-10B3D902AA5B}"/>
              </a:ext>
            </a:extLst>
          </p:cNvPr>
          <p:cNvGrpSpPr/>
          <p:nvPr/>
        </p:nvGrpSpPr>
        <p:grpSpPr>
          <a:xfrm>
            <a:off x="395288" y="6665549"/>
            <a:ext cx="11349038" cy="53114"/>
            <a:chOff x="395288" y="6665549"/>
            <a:chExt cx="11349038" cy="53114"/>
          </a:xfrm>
        </p:grpSpPr>
        <p:sp>
          <p:nvSpPr>
            <p:cNvPr id="24" name="Flowchart: Process 23">
              <a:extLst>
                <a:ext uri="{FF2B5EF4-FFF2-40B4-BE49-F238E27FC236}">
                  <a16:creationId xmlns:a16="http://schemas.microsoft.com/office/drawing/2014/main" id="{AE00B66A-D4B0-47F0-FCFB-805461C25792}"/>
                </a:ext>
              </a:extLst>
            </p:cNvPr>
            <p:cNvSpPr/>
            <p:nvPr/>
          </p:nvSpPr>
          <p:spPr>
            <a:xfrm>
              <a:off x="552995" y="6665913"/>
              <a:ext cx="11148172" cy="52750"/>
            </a:xfrm>
            <a:prstGeom prst="flowChartProcess">
              <a:avLst/>
            </a:prstGeom>
            <a:solidFill>
              <a:srgbClr val="D6D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 name="Flowchart: Terminator 24">
              <a:extLst>
                <a:ext uri="{FF2B5EF4-FFF2-40B4-BE49-F238E27FC236}">
                  <a16:creationId xmlns:a16="http://schemas.microsoft.com/office/drawing/2014/main" id="{8DEE78E7-F63F-0759-D4A5-752414A3B79F}"/>
                </a:ext>
              </a:extLst>
            </p:cNvPr>
            <p:cNvSpPr/>
            <p:nvPr/>
          </p:nvSpPr>
          <p:spPr>
            <a:xfrm>
              <a:off x="395288" y="6665550"/>
              <a:ext cx="190500" cy="52750"/>
            </a:xfrm>
            <a:prstGeom prst="flowChartTerminator">
              <a:avLst/>
            </a:prstGeom>
            <a:solidFill>
              <a:srgbClr val="D6D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Flowchart: Terminator 25">
              <a:extLst>
                <a:ext uri="{FF2B5EF4-FFF2-40B4-BE49-F238E27FC236}">
                  <a16:creationId xmlns:a16="http://schemas.microsoft.com/office/drawing/2014/main" id="{30DB06F2-194C-BC0F-337E-F8BA2AAAA8DD}"/>
                </a:ext>
              </a:extLst>
            </p:cNvPr>
            <p:cNvSpPr/>
            <p:nvPr/>
          </p:nvSpPr>
          <p:spPr>
            <a:xfrm flipV="1">
              <a:off x="11587163" y="6665549"/>
              <a:ext cx="157163" cy="52750"/>
            </a:xfrm>
            <a:prstGeom prst="flowChartTerminator">
              <a:avLst/>
            </a:prstGeom>
            <a:solidFill>
              <a:srgbClr val="D6D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2" name="Group 1">
            <a:extLst>
              <a:ext uri="{FF2B5EF4-FFF2-40B4-BE49-F238E27FC236}">
                <a16:creationId xmlns:a16="http://schemas.microsoft.com/office/drawing/2014/main" id="{C99BF139-4EB2-416A-7563-0F50E58EEB98}"/>
              </a:ext>
            </a:extLst>
          </p:cNvPr>
          <p:cNvGrpSpPr/>
          <p:nvPr/>
        </p:nvGrpSpPr>
        <p:grpSpPr>
          <a:xfrm>
            <a:off x="395288" y="6665549"/>
            <a:ext cx="1371519" cy="50180"/>
            <a:chOff x="474413" y="6219962"/>
            <a:chExt cx="2661746" cy="52750"/>
          </a:xfrm>
          <a:solidFill>
            <a:schemeClr val="tx1">
              <a:lumMod val="85000"/>
              <a:lumOff val="15000"/>
            </a:schemeClr>
          </a:solidFill>
        </p:grpSpPr>
        <p:sp>
          <p:nvSpPr>
            <p:cNvPr id="3" name="Flowchart: Terminator 2">
              <a:extLst>
                <a:ext uri="{FF2B5EF4-FFF2-40B4-BE49-F238E27FC236}">
                  <a16:creationId xmlns:a16="http://schemas.microsoft.com/office/drawing/2014/main" id="{F9499CC3-6A4B-3320-CA6C-2A575D468F7D}"/>
                </a:ext>
              </a:extLst>
            </p:cNvPr>
            <p:cNvSpPr/>
            <p:nvPr/>
          </p:nvSpPr>
          <p:spPr>
            <a:xfrm>
              <a:off x="474413" y="6219962"/>
              <a:ext cx="157163" cy="52750"/>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lumMod val="25000"/>
                  </a:schemeClr>
                </a:solidFill>
              </a:endParaRPr>
            </a:p>
          </p:txBody>
        </p:sp>
        <p:sp>
          <p:nvSpPr>
            <p:cNvPr id="5" name="Flowchart: Terminator 4">
              <a:extLst>
                <a:ext uri="{FF2B5EF4-FFF2-40B4-BE49-F238E27FC236}">
                  <a16:creationId xmlns:a16="http://schemas.microsoft.com/office/drawing/2014/main" id="{4097371E-D3D6-A7AE-EBF5-CE82BC6FC13A}"/>
                </a:ext>
              </a:extLst>
            </p:cNvPr>
            <p:cNvSpPr/>
            <p:nvPr/>
          </p:nvSpPr>
          <p:spPr>
            <a:xfrm>
              <a:off x="2978996" y="6219962"/>
              <a:ext cx="157163" cy="52750"/>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lumMod val="25000"/>
                  </a:schemeClr>
                </a:solidFill>
              </a:endParaRPr>
            </a:p>
          </p:txBody>
        </p:sp>
        <p:sp>
          <p:nvSpPr>
            <p:cNvPr id="6" name="Flowchart: Process 5">
              <a:extLst>
                <a:ext uri="{FF2B5EF4-FFF2-40B4-BE49-F238E27FC236}">
                  <a16:creationId xmlns:a16="http://schemas.microsoft.com/office/drawing/2014/main" id="{C63E29F5-3BE6-759E-F5E8-03AFF64224B6}"/>
                </a:ext>
              </a:extLst>
            </p:cNvPr>
            <p:cNvSpPr/>
            <p:nvPr/>
          </p:nvSpPr>
          <p:spPr>
            <a:xfrm>
              <a:off x="507999" y="6219962"/>
              <a:ext cx="2536825" cy="52750"/>
            </a:xfrm>
            <a:prstGeom prst="flowChartProcess">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lumMod val="25000"/>
                  </a:schemeClr>
                </a:solidFill>
              </a:endParaRPr>
            </a:p>
          </p:txBody>
        </p:sp>
      </p:grpSp>
      <p:sp>
        <p:nvSpPr>
          <p:cNvPr id="7" name="TextBox 6">
            <a:extLst>
              <a:ext uri="{FF2B5EF4-FFF2-40B4-BE49-F238E27FC236}">
                <a16:creationId xmlns:a16="http://schemas.microsoft.com/office/drawing/2014/main" id="{B3C91D1B-7C9E-2B8D-3615-660C6380467D}"/>
              </a:ext>
            </a:extLst>
          </p:cNvPr>
          <p:cNvSpPr txBox="1"/>
          <p:nvPr/>
        </p:nvSpPr>
        <p:spPr>
          <a:xfrm>
            <a:off x="72654" y="6370236"/>
            <a:ext cx="1987029" cy="307777"/>
          </a:xfrm>
          <a:prstGeom prst="rect">
            <a:avLst/>
          </a:prstGeom>
          <a:noFill/>
        </p:spPr>
        <p:txBody>
          <a:bodyPr wrap="square" rtlCol="0">
            <a:spAutoFit/>
          </a:bodyPr>
          <a:lstStyle/>
          <a:p>
            <a:pPr algn="ctr"/>
            <a:r>
              <a:rPr lang="en-US" altLang="zh-CN" sz="1400" dirty="0">
                <a:solidFill>
                  <a:schemeClr val="bg2">
                    <a:lumMod val="25000"/>
                  </a:schemeClr>
                </a:solidFill>
                <a:latin typeface="Roboto" panose="02000000000000000000" pitchFamily="2" charset="0"/>
                <a:ea typeface="Roboto" panose="02000000000000000000" pitchFamily="2" charset="0"/>
                <a:cs typeface="Roboto" panose="02000000000000000000" pitchFamily="2" charset="0"/>
              </a:rPr>
              <a:t>Background</a:t>
            </a:r>
            <a:endParaRPr lang="zh-CN" altLang="en-US" sz="1600" dirty="0">
              <a:solidFill>
                <a:schemeClr val="bg2">
                  <a:lumMod val="25000"/>
                </a:schemeClr>
              </a:solidFill>
              <a:latin typeface="Roboto" panose="02000000000000000000" pitchFamily="2" charset="0"/>
              <a:cs typeface="Roboto" panose="02000000000000000000" pitchFamily="2" charset="0"/>
            </a:endParaRPr>
          </a:p>
        </p:txBody>
      </p:sp>
      <p:pic>
        <p:nvPicPr>
          <p:cNvPr id="8" name="(26) The Insane Mechanism of a Quantum Computer_ - YouTube - Google Chrome 2023-05-31 21-18-22">
            <a:hlinkClick r:id="" action="ppaction://media"/>
            <a:extLst>
              <a:ext uri="{FF2B5EF4-FFF2-40B4-BE49-F238E27FC236}">
                <a16:creationId xmlns:a16="http://schemas.microsoft.com/office/drawing/2014/main" id="{59CB5284-8D46-A0C1-EB73-EEF1CB7B1A8F}"/>
              </a:ext>
            </a:extLst>
          </p:cNvPr>
          <p:cNvPicPr>
            <a:picLocks noChangeAspect="1"/>
          </p:cNvPicPr>
          <p:nvPr>
            <a:videoFile r:link="rId1"/>
            <p:extLst>
              <p:ext uri="{DAA4B4D4-6D71-4841-9C94-3DE7FCFB9230}">
                <p14:media xmlns:p14="http://schemas.microsoft.com/office/powerpoint/2010/main" r:embed="rId2">
                  <p14:trim st="5343" end="0.9666"/>
                </p14:media>
              </p:ext>
            </p:extLst>
          </p:nvPr>
        </p:nvPicPr>
        <p:blipFill>
          <a:blip r:embed="rId5"/>
          <a:stretch>
            <a:fillRect/>
          </a:stretch>
        </p:blipFill>
        <p:spPr>
          <a:xfrm>
            <a:off x="0" y="-383797"/>
            <a:ext cx="12200951" cy="7625594"/>
          </a:xfrm>
          <a:prstGeom prst="rect">
            <a:avLst/>
          </a:prstGeom>
        </p:spPr>
      </p:pic>
      <p:sp>
        <p:nvSpPr>
          <p:cNvPr id="12" name="Rectangle 11">
            <a:extLst>
              <a:ext uri="{FF2B5EF4-FFF2-40B4-BE49-F238E27FC236}">
                <a16:creationId xmlns:a16="http://schemas.microsoft.com/office/drawing/2014/main" id="{24E373F5-3DD8-6C26-B6E7-E674C2277F47}"/>
              </a:ext>
            </a:extLst>
          </p:cNvPr>
          <p:cNvSpPr/>
          <p:nvPr/>
        </p:nvSpPr>
        <p:spPr>
          <a:xfrm>
            <a:off x="15976" y="-570483"/>
            <a:ext cx="12222210" cy="8282149"/>
          </a:xfrm>
          <a:prstGeom prst="rect">
            <a:avLst/>
          </a:prstGeom>
          <a:solidFill>
            <a:srgbClr val="000000">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Rectangle 13">
            <a:extLst>
              <a:ext uri="{FF2B5EF4-FFF2-40B4-BE49-F238E27FC236}">
                <a16:creationId xmlns:a16="http://schemas.microsoft.com/office/drawing/2014/main" id="{A8D8324E-C457-04A7-BB24-A0D92B289EBA}"/>
              </a:ext>
            </a:extLst>
          </p:cNvPr>
          <p:cNvSpPr/>
          <p:nvPr/>
        </p:nvSpPr>
        <p:spPr>
          <a:xfrm>
            <a:off x="15976" y="2528830"/>
            <a:ext cx="12222210" cy="1662098"/>
          </a:xfrm>
          <a:prstGeom prst="rect">
            <a:avLst/>
          </a:prstGeom>
          <a:solidFill>
            <a:srgbClr val="000000">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TextBox 14">
            <a:extLst>
              <a:ext uri="{FF2B5EF4-FFF2-40B4-BE49-F238E27FC236}">
                <a16:creationId xmlns:a16="http://schemas.microsoft.com/office/drawing/2014/main" id="{17A567F3-C29B-AC26-AB37-A77B37240F7A}"/>
              </a:ext>
            </a:extLst>
          </p:cNvPr>
          <p:cNvSpPr txBox="1"/>
          <p:nvPr/>
        </p:nvSpPr>
        <p:spPr>
          <a:xfrm>
            <a:off x="719031" y="2895575"/>
            <a:ext cx="10276860" cy="1073820"/>
          </a:xfrm>
          <a:prstGeom prst="rect">
            <a:avLst/>
          </a:prstGeom>
          <a:noFill/>
        </p:spPr>
        <p:txBody>
          <a:bodyPr wrap="square" rtlCol="0">
            <a:spAutoFit/>
          </a:bodyPr>
          <a:lstStyle/>
          <a:p>
            <a:pPr algn="ctr">
              <a:lnSpc>
                <a:spcPts val="2500"/>
              </a:lnSpc>
            </a:pPr>
            <a:r>
              <a:rPr lang="en-US" altLang="zh-CN" sz="3600" dirty="0">
                <a:solidFill>
                  <a:schemeClr val="accent6">
                    <a:lumMod val="60000"/>
                    <a:lumOff val="40000"/>
                  </a:schemeClr>
                </a:solidFill>
                <a:latin typeface="Avenir Next LT Pro Demi" panose="020B0704020202020204" pitchFamily="34" charset="0"/>
                <a:ea typeface="Roboto" panose="02000000000000000000" pitchFamily="2" charset="0"/>
                <a:cs typeface="Roboto" panose="02000000000000000000" pitchFamily="2" charset="0"/>
              </a:rPr>
              <a:t>Quantum Superposition</a:t>
            </a:r>
          </a:p>
          <a:p>
            <a:pPr>
              <a:lnSpc>
                <a:spcPts val="2500"/>
              </a:lnSpc>
            </a:pPr>
            <a:endParaRPr lang="en-US" altLang="zh-CN" dirty="0">
              <a:solidFill>
                <a:srgbClr val="000000"/>
              </a:solidFill>
              <a:latin typeface="Avenir Next LT Pro Demi" panose="020B0704020202020204" pitchFamily="34" charset="0"/>
              <a:ea typeface="Roboto" panose="02000000000000000000" pitchFamily="2" charset="0"/>
              <a:cs typeface="Roboto" panose="02000000000000000000" pitchFamily="2" charset="0"/>
            </a:endParaRPr>
          </a:p>
          <a:p>
            <a:pPr algn="ctr">
              <a:lnSpc>
                <a:spcPts val="2500"/>
              </a:lnSpc>
            </a:pPr>
            <a:r>
              <a:rPr lang="en-US" altLang="zh-CN" sz="3200" dirty="0">
                <a:solidFill>
                  <a:schemeClr val="bg1"/>
                </a:solidFill>
                <a:latin typeface="Avenir Next LT Pro Demi" panose="020B0704020202020204" pitchFamily="34" charset="0"/>
                <a:ea typeface="Roboto" panose="02000000000000000000" pitchFamily="2" charset="0"/>
                <a:cs typeface="Roboto" panose="02000000000000000000" pitchFamily="2" charset="0"/>
              </a:rPr>
              <a:t>A qubit can be in the state |0⟩ or |1⟩ simultaneously</a:t>
            </a:r>
            <a:endParaRPr lang="en-US" altLang="zh-CN" dirty="0">
              <a:solidFill>
                <a:schemeClr val="bg1"/>
              </a:solidFill>
              <a:latin typeface="Avenir Next LT Pro Demi" panose="020B0704020202020204" pitchFamily="34" charset="0"/>
              <a:ea typeface="Roboto" panose="02000000000000000000" pitchFamily="2" charset="0"/>
              <a:cs typeface="Roboto" panose="02000000000000000000" pitchFamily="2" charset="0"/>
            </a:endParaRPr>
          </a:p>
        </p:txBody>
      </p:sp>
      <p:sp>
        <p:nvSpPr>
          <p:cNvPr id="9" name="Slide Number Placeholder 3">
            <a:extLst>
              <a:ext uri="{FF2B5EF4-FFF2-40B4-BE49-F238E27FC236}">
                <a16:creationId xmlns:a16="http://schemas.microsoft.com/office/drawing/2014/main" id="{8757539B-52FF-7E25-6075-557AB7025BFE}"/>
              </a:ext>
            </a:extLst>
          </p:cNvPr>
          <p:cNvSpPr txBox="1">
            <a:spLocks/>
          </p:cNvSpPr>
          <p:nvPr/>
        </p:nvSpPr>
        <p:spPr>
          <a:xfrm>
            <a:off x="10173854" y="6494172"/>
            <a:ext cx="1332345" cy="391537"/>
          </a:xfrm>
          <a:prstGeom prst="rect">
            <a:avLst/>
          </a:prstGeom>
        </p:spPr>
        <p:txBody>
          <a:bodyPr/>
          <a:lstStyle>
            <a:defPPr>
              <a:defRPr lang="de-DE"/>
            </a:defPPr>
            <a:lvl1pPr marL="0" algn="r" defTabSz="914400" rtl="0" eaLnBrk="1" latinLnBrk="0" hangingPunct="1">
              <a:defRPr sz="18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F43AA9-BAD7-46FA-B2F4-C528A8411352}" type="slidenum">
              <a:rPr lang="de-CH" smtClean="0">
                <a:solidFill>
                  <a:schemeClr val="bg1">
                    <a:lumMod val="95000"/>
                  </a:schemeClr>
                </a:solidFill>
              </a:rPr>
              <a:pPr/>
              <a:t>6</a:t>
            </a:fld>
            <a:endParaRPr lang="de-CH" dirty="0">
              <a:solidFill>
                <a:schemeClr val="bg1">
                  <a:lumMod val="95000"/>
                </a:schemeClr>
              </a:solidFill>
            </a:endParaRPr>
          </a:p>
        </p:txBody>
      </p:sp>
    </p:spTree>
    <p:extLst>
      <p:ext uri="{BB962C8B-B14F-4D97-AF65-F5344CB8AC3E}">
        <p14:creationId xmlns:p14="http://schemas.microsoft.com/office/powerpoint/2010/main" val="147803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22" fill="hold"/>
                                        <p:tgtEl>
                                          <p:spTgt spid="8"/>
                                        </p:tgtEl>
                                      </p:cBhvr>
                                    </p:cmd>
                                  </p:childTnLst>
                                </p:cTn>
                              </p:par>
                              <p:par>
                                <p:cTn id="7" presetID="10" presetClass="entr" presetSubtype="0" fill="hold" grpId="0" nodeType="withEffect">
                                  <p:stCondLst>
                                    <p:cond delay="1400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800"/>
                                        <p:tgtEl>
                                          <p:spTgt spid="12"/>
                                        </p:tgtEl>
                                      </p:cBhvr>
                                    </p:animEffect>
                                  </p:childTnLst>
                                </p:cTn>
                              </p:par>
                              <p:par>
                                <p:cTn id="10" presetID="10" presetClass="entr" presetSubtype="0" fill="hold" grpId="0" nodeType="withEffect">
                                  <p:stCondLst>
                                    <p:cond delay="1400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1400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6" repeatCount="indefinite" fill="hold" display="0">
                  <p:stCondLst>
                    <p:cond delay="indefinite"/>
                  </p:stCondLst>
                </p:cTn>
                <p:tgtEl>
                  <p:spTgt spid="8"/>
                </p:tgtEl>
              </p:cMediaNode>
            </p:video>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8"/>
                                        </p:tgtEl>
                                      </p:cBhvr>
                                    </p:cmd>
                                  </p:childTnLst>
                                </p:cTn>
                              </p:par>
                            </p:childTnLst>
                          </p:cTn>
                        </p:par>
                      </p:childTnLst>
                    </p:cTn>
                  </p:par>
                </p:childTnLst>
              </p:cTn>
              <p:nextCondLst>
                <p:cond evt="onClick" delay="0">
                  <p:tgtEl>
                    <p:spTgt spid="8"/>
                  </p:tgtEl>
                </p:cond>
              </p:nextCondLst>
            </p:seq>
          </p:childTnLst>
        </p:cTn>
      </p:par>
    </p:tnLst>
    <p:bldLst>
      <p:bldP spid="12" grpId="0" animBg="1"/>
      <p:bldP spid="14" grpId="0" animBg="1"/>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6">
            <a:extLst>
              <a:ext uri="{FF2B5EF4-FFF2-40B4-BE49-F238E27FC236}">
                <a16:creationId xmlns:a16="http://schemas.microsoft.com/office/drawing/2014/main" id="{EED4CA69-9AF3-4522-5EE2-B5B67A024CC2}"/>
              </a:ext>
            </a:extLst>
          </p:cNvPr>
          <p:cNvSpPr txBox="1"/>
          <p:nvPr/>
        </p:nvSpPr>
        <p:spPr>
          <a:xfrm>
            <a:off x="538052" y="417604"/>
            <a:ext cx="9707530" cy="892552"/>
          </a:xfrm>
          <a:prstGeom prst="rect">
            <a:avLst/>
          </a:prstGeom>
          <a:noFill/>
        </p:spPr>
        <p:txBody>
          <a:bodyPr wrap="square" rtlCol="0">
            <a:spAutoFit/>
          </a:bodyPr>
          <a:lstStyle/>
          <a:p>
            <a:r>
              <a:rPr lang="en-US" altLang="zh-CN" sz="3200" b="1" dirty="0">
                <a:solidFill>
                  <a:schemeClr val="bg1"/>
                </a:solidFill>
                <a:latin typeface="Avenir Next LT Pro Demi" panose="020B0704020202020204" pitchFamily="34" charset="0"/>
                <a:cs typeface="Calibri" panose="020F0502020204030204" pitchFamily="34" charset="0"/>
              </a:rPr>
              <a:t>Quantum Superposition</a:t>
            </a:r>
          </a:p>
          <a:p>
            <a:r>
              <a:rPr lang="en-US" altLang="zh-CN" sz="2000" b="1" dirty="0">
                <a:solidFill>
                  <a:schemeClr val="accent1">
                    <a:lumMod val="40000"/>
                    <a:lumOff val="60000"/>
                  </a:schemeClr>
                </a:solidFill>
                <a:latin typeface="Avenir Next LT Pro Demi" panose="020B0704020202020204" pitchFamily="34" charset="0"/>
                <a:cs typeface="Calibri" panose="020F0502020204030204" pitchFamily="34" charset="0"/>
              </a:rPr>
              <a:t>Visualization for explaining probability</a:t>
            </a:r>
          </a:p>
        </p:txBody>
      </p:sp>
      <p:sp>
        <p:nvSpPr>
          <p:cNvPr id="15" name="Slide Number Placeholder 3">
            <a:extLst>
              <a:ext uri="{FF2B5EF4-FFF2-40B4-BE49-F238E27FC236}">
                <a16:creationId xmlns:a16="http://schemas.microsoft.com/office/drawing/2014/main" id="{6D75CA60-5A19-78BE-8117-F29EA232418C}"/>
              </a:ext>
            </a:extLst>
          </p:cNvPr>
          <p:cNvSpPr>
            <a:spLocks noGrp="1"/>
          </p:cNvSpPr>
          <p:nvPr>
            <p:ph type="sldNum" sz="quarter" idx="4"/>
          </p:nvPr>
        </p:nvSpPr>
        <p:spPr>
          <a:xfrm>
            <a:off x="10021454" y="6341772"/>
            <a:ext cx="1332345" cy="391537"/>
          </a:xfrm>
        </p:spPr>
        <p:txBody>
          <a:bodyPr/>
          <a:lstStyle/>
          <a:p>
            <a:fld id="{86F43AA9-BAD7-46FA-B2F4-C528A8411352}" type="slidenum">
              <a:rPr lang="de-CH" smtClean="0"/>
              <a:pPr/>
              <a:t>7</a:t>
            </a:fld>
            <a:endParaRPr lang="de-CH" dirty="0"/>
          </a:p>
        </p:txBody>
      </p:sp>
      <p:sp>
        <p:nvSpPr>
          <p:cNvPr id="20" name="Rectangle 19">
            <a:extLst>
              <a:ext uri="{FF2B5EF4-FFF2-40B4-BE49-F238E27FC236}">
                <a16:creationId xmlns:a16="http://schemas.microsoft.com/office/drawing/2014/main" id="{09BB2BC0-81ED-4B5E-53F3-7793383E0DBF}"/>
              </a:ext>
            </a:extLst>
          </p:cNvPr>
          <p:cNvSpPr/>
          <p:nvPr/>
        </p:nvSpPr>
        <p:spPr>
          <a:xfrm rot="10800000" flipH="1">
            <a:off x="5151381" y="6335234"/>
            <a:ext cx="1689581" cy="981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Oval 22">
            <a:extLst>
              <a:ext uri="{FF2B5EF4-FFF2-40B4-BE49-F238E27FC236}">
                <a16:creationId xmlns:a16="http://schemas.microsoft.com/office/drawing/2014/main" id="{A792C691-B1FA-9074-DED0-EAF37C5F8ADC}"/>
              </a:ext>
            </a:extLst>
          </p:cNvPr>
          <p:cNvSpPr/>
          <p:nvPr/>
        </p:nvSpPr>
        <p:spPr>
          <a:xfrm rot="10800000" flipH="1">
            <a:off x="6642267" y="6219989"/>
            <a:ext cx="337248" cy="33724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Oval 23">
            <a:extLst>
              <a:ext uri="{FF2B5EF4-FFF2-40B4-BE49-F238E27FC236}">
                <a16:creationId xmlns:a16="http://schemas.microsoft.com/office/drawing/2014/main" id="{0926966A-B510-BE95-2A09-DFEBBF3E526D}"/>
              </a:ext>
            </a:extLst>
          </p:cNvPr>
          <p:cNvSpPr/>
          <p:nvPr/>
        </p:nvSpPr>
        <p:spPr>
          <a:xfrm rot="10800000" flipH="1">
            <a:off x="6735304" y="6315972"/>
            <a:ext cx="151172" cy="151172"/>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Oval 24">
            <a:extLst>
              <a:ext uri="{FF2B5EF4-FFF2-40B4-BE49-F238E27FC236}">
                <a16:creationId xmlns:a16="http://schemas.microsoft.com/office/drawing/2014/main" id="{6701EF40-5FF0-EDD0-998F-88042356C349}"/>
              </a:ext>
            </a:extLst>
          </p:cNvPr>
          <p:cNvSpPr/>
          <p:nvPr/>
        </p:nvSpPr>
        <p:spPr>
          <a:xfrm rot="10800000" flipH="1">
            <a:off x="4825655" y="6145773"/>
            <a:ext cx="459662" cy="459662"/>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Oval 25">
            <a:extLst>
              <a:ext uri="{FF2B5EF4-FFF2-40B4-BE49-F238E27FC236}">
                <a16:creationId xmlns:a16="http://schemas.microsoft.com/office/drawing/2014/main" id="{52F2E04C-C57D-CC30-3455-E382ACE74AA1}"/>
              </a:ext>
            </a:extLst>
          </p:cNvPr>
          <p:cNvSpPr/>
          <p:nvPr/>
        </p:nvSpPr>
        <p:spPr>
          <a:xfrm rot="10800000" flipH="1">
            <a:off x="4952464" y="6275528"/>
            <a:ext cx="206044" cy="20604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TextBox 30">
            <a:extLst>
              <a:ext uri="{FF2B5EF4-FFF2-40B4-BE49-F238E27FC236}">
                <a16:creationId xmlns:a16="http://schemas.microsoft.com/office/drawing/2014/main" id="{AB3992F5-3E27-36AF-0CAB-727B38C0D168}"/>
              </a:ext>
            </a:extLst>
          </p:cNvPr>
          <p:cNvSpPr txBox="1"/>
          <p:nvPr/>
        </p:nvSpPr>
        <p:spPr>
          <a:xfrm>
            <a:off x="3621097" y="6618196"/>
            <a:ext cx="2868776" cy="276999"/>
          </a:xfrm>
          <a:prstGeom prst="rect">
            <a:avLst/>
          </a:prstGeom>
          <a:noFill/>
        </p:spPr>
        <p:txBody>
          <a:bodyPr wrap="square" rtlCol="0">
            <a:spAutoFit/>
          </a:bodyPr>
          <a:lstStyle/>
          <a:p>
            <a:pPr algn="ctr"/>
            <a:r>
              <a:rPr lang="en-US" altLang="zh-CN" sz="1200" dirty="0">
                <a:solidFill>
                  <a:schemeClr val="accent1"/>
                </a:solidFill>
                <a:latin typeface="Arial" panose="020B0604020202020204" pitchFamily="34" charset="0"/>
                <a:cs typeface="Arial" panose="020B0604020202020204" pitchFamily="34" charset="0"/>
              </a:rPr>
              <a:t>Quantum superposition</a:t>
            </a:r>
            <a:endParaRPr lang="zh-CN" altLang="en-US" sz="1200" dirty="0">
              <a:solidFill>
                <a:schemeClr val="accent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FE5871BA-9147-0DDE-ADF6-E1845F323A2B}"/>
              </a:ext>
            </a:extLst>
          </p:cNvPr>
          <p:cNvSpPr txBox="1"/>
          <p:nvPr/>
        </p:nvSpPr>
        <p:spPr>
          <a:xfrm>
            <a:off x="1176024" y="4304627"/>
            <a:ext cx="3587463" cy="769441"/>
          </a:xfrm>
          <a:prstGeom prst="rect">
            <a:avLst/>
          </a:prstGeom>
          <a:noFill/>
        </p:spPr>
        <p:txBody>
          <a:bodyPr wrap="square">
            <a:spAutoFit/>
          </a:bodyPr>
          <a:lstStyle/>
          <a:p>
            <a:pPr algn="ctr"/>
            <a:r>
              <a:rPr lang="en-US" altLang="zh-CN" sz="4000" dirty="0">
                <a:latin typeface="Avenir Next LT Pro Demi" panose="020B0704020202020204" pitchFamily="34" charset="0"/>
                <a:ea typeface="Roboto" panose="02000000000000000000" pitchFamily="2" charset="0"/>
                <a:cs typeface="Roboto" panose="02000000000000000000" pitchFamily="2" charset="0"/>
              </a:rPr>
              <a:t>for State |0</a:t>
            </a:r>
            <a:r>
              <a:rPr lang="en-US" altLang="zh-CN" sz="4400" b="1" dirty="0">
                <a:latin typeface="Avenir Next LT Pro Demi" panose="020B0704020202020204" pitchFamily="34" charset="0"/>
                <a:ea typeface="Roboto" panose="02000000000000000000" pitchFamily="2" charset="0"/>
                <a:cs typeface="Roboto" panose="02000000000000000000" pitchFamily="2" charset="0"/>
              </a:rPr>
              <a:t>⟩</a:t>
            </a:r>
            <a:endParaRPr lang="zh-CN" altLang="en-US" sz="4000" b="1" dirty="0"/>
          </a:p>
        </p:txBody>
      </p:sp>
      <p:sp>
        <p:nvSpPr>
          <p:cNvPr id="9" name="TextBox 8">
            <a:extLst>
              <a:ext uri="{FF2B5EF4-FFF2-40B4-BE49-F238E27FC236}">
                <a16:creationId xmlns:a16="http://schemas.microsoft.com/office/drawing/2014/main" id="{22018686-E0B5-C98F-8575-EBF03984BF1E}"/>
              </a:ext>
            </a:extLst>
          </p:cNvPr>
          <p:cNvSpPr txBox="1"/>
          <p:nvPr/>
        </p:nvSpPr>
        <p:spPr>
          <a:xfrm>
            <a:off x="1043826" y="2117584"/>
            <a:ext cx="4011659" cy="2646878"/>
          </a:xfrm>
          <a:prstGeom prst="rect">
            <a:avLst/>
          </a:prstGeom>
          <a:noFill/>
        </p:spPr>
        <p:txBody>
          <a:bodyPr wrap="square">
            <a:spAutoFit/>
          </a:bodyPr>
          <a:lstStyle/>
          <a:p>
            <a:pPr algn="ctr"/>
            <a:r>
              <a:rPr lang="en-US" altLang="zh-CN" sz="16600" dirty="0">
                <a:solidFill>
                  <a:schemeClr val="bg1">
                    <a:lumMod val="65000"/>
                  </a:schemeClr>
                </a:solidFill>
              </a:rPr>
              <a:t>50%</a:t>
            </a:r>
            <a:endParaRPr lang="zh-CN" altLang="en-US" sz="16600" dirty="0">
              <a:solidFill>
                <a:schemeClr val="bg1">
                  <a:lumMod val="65000"/>
                </a:schemeClr>
              </a:solidFill>
            </a:endParaRPr>
          </a:p>
        </p:txBody>
      </p:sp>
      <p:sp>
        <p:nvSpPr>
          <p:cNvPr id="13" name="TextBox 12">
            <a:extLst>
              <a:ext uri="{FF2B5EF4-FFF2-40B4-BE49-F238E27FC236}">
                <a16:creationId xmlns:a16="http://schemas.microsoft.com/office/drawing/2014/main" id="{24E500E0-D688-E2BC-9C89-49588F5B4663}"/>
              </a:ext>
            </a:extLst>
          </p:cNvPr>
          <p:cNvSpPr txBox="1"/>
          <p:nvPr/>
        </p:nvSpPr>
        <p:spPr>
          <a:xfrm>
            <a:off x="6507629" y="4341664"/>
            <a:ext cx="3587463" cy="769441"/>
          </a:xfrm>
          <a:prstGeom prst="rect">
            <a:avLst/>
          </a:prstGeom>
          <a:noFill/>
        </p:spPr>
        <p:txBody>
          <a:bodyPr wrap="square">
            <a:spAutoFit/>
          </a:bodyPr>
          <a:lstStyle/>
          <a:p>
            <a:pPr algn="ctr"/>
            <a:r>
              <a:rPr lang="en-US" altLang="zh-CN" sz="4000" dirty="0">
                <a:latin typeface="Avenir Next LT Pro Demi" panose="020B0704020202020204" pitchFamily="34" charset="0"/>
                <a:ea typeface="Roboto" panose="02000000000000000000" pitchFamily="2" charset="0"/>
                <a:cs typeface="Roboto" panose="02000000000000000000" pitchFamily="2" charset="0"/>
              </a:rPr>
              <a:t>for State |1</a:t>
            </a:r>
            <a:r>
              <a:rPr lang="en-US" altLang="zh-CN" sz="4400" b="1" dirty="0">
                <a:latin typeface="Avenir Next LT Pro Demi" panose="020B0704020202020204" pitchFamily="34" charset="0"/>
                <a:ea typeface="Roboto" panose="02000000000000000000" pitchFamily="2" charset="0"/>
                <a:cs typeface="Roboto" panose="02000000000000000000" pitchFamily="2" charset="0"/>
              </a:rPr>
              <a:t>⟩</a:t>
            </a:r>
            <a:endParaRPr lang="zh-CN" altLang="en-US" sz="4000" b="1" dirty="0"/>
          </a:p>
        </p:txBody>
      </p:sp>
      <p:sp>
        <p:nvSpPr>
          <p:cNvPr id="14" name="TextBox 13">
            <a:extLst>
              <a:ext uri="{FF2B5EF4-FFF2-40B4-BE49-F238E27FC236}">
                <a16:creationId xmlns:a16="http://schemas.microsoft.com/office/drawing/2014/main" id="{58C3C9E4-4C07-719B-566F-E0A3AF386777}"/>
              </a:ext>
            </a:extLst>
          </p:cNvPr>
          <p:cNvSpPr txBox="1"/>
          <p:nvPr/>
        </p:nvSpPr>
        <p:spPr>
          <a:xfrm>
            <a:off x="6352673" y="2117584"/>
            <a:ext cx="4011659" cy="2646878"/>
          </a:xfrm>
          <a:prstGeom prst="rect">
            <a:avLst/>
          </a:prstGeom>
          <a:noFill/>
        </p:spPr>
        <p:txBody>
          <a:bodyPr wrap="square">
            <a:spAutoFit/>
          </a:bodyPr>
          <a:lstStyle/>
          <a:p>
            <a:pPr algn="ctr"/>
            <a:r>
              <a:rPr lang="en-US" altLang="zh-CN" sz="16600" dirty="0">
                <a:solidFill>
                  <a:schemeClr val="bg1">
                    <a:lumMod val="65000"/>
                  </a:schemeClr>
                </a:solidFill>
              </a:rPr>
              <a:t>50%</a:t>
            </a:r>
            <a:endParaRPr lang="zh-CN" altLang="en-US" sz="16600" dirty="0">
              <a:solidFill>
                <a:schemeClr val="bg1">
                  <a:lumMod val="65000"/>
                </a:schemeClr>
              </a:solidFill>
            </a:endParaRPr>
          </a:p>
        </p:txBody>
      </p:sp>
    </p:spTree>
    <p:extLst>
      <p:ext uri="{BB962C8B-B14F-4D97-AF65-F5344CB8AC3E}">
        <p14:creationId xmlns:p14="http://schemas.microsoft.com/office/powerpoint/2010/main" val="19883733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6">
            <a:extLst>
              <a:ext uri="{FF2B5EF4-FFF2-40B4-BE49-F238E27FC236}">
                <a16:creationId xmlns:a16="http://schemas.microsoft.com/office/drawing/2014/main" id="{EED4CA69-9AF3-4522-5EE2-B5B67A024CC2}"/>
              </a:ext>
            </a:extLst>
          </p:cNvPr>
          <p:cNvSpPr txBox="1"/>
          <p:nvPr/>
        </p:nvSpPr>
        <p:spPr>
          <a:xfrm>
            <a:off x="538052" y="417604"/>
            <a:ext cx="9707530" cy="892552"/>
          </a:xfrm>
          <a:prstGeom prst="rect">
            <a:avLst/>
          </a:prstGeom>
          <a:noFill/>
        </p:spPr>
        <p:txBody>
          <a:bodyPr wrap="square" rtlCol="0">
            <a:spAutoFit/>
          </a:bodyPr>
          <a:lstStyle/>
          <a:p>
            <a:r>
              <a:rPr lang="en-US" altLang="zh-CN" sz="3200" b="1" dirty="0">
                <a:solidFill>
                  <a:schemeClr val="bg1"/>
                </a:solidFill>
                <a:latin typeface="Avenir Next LT Pro Demi" panose="020B0704020202020204" pitchFamily="34" charset="0"/>
                <a:cs typeface="Calibri" panose="020F0502020204030204" pitchFamily="34" charset="0"/>
              </a:rPr>
              <a:t>Quantum Superposition</a:t>
            </a:r>
          </a:p>
          <a:p>
            <a:r>
              <a:rPr lang="en-US" altLang="zh-CN" sz="2000" b="1" dirty="0">
                <a:solidFill>
                  <a:schemeClr val="accent1">
                    <a:lumMod val="40000"/>
                    <a:lumOff val="60000"/>
                  </a:schemeClr>
                </a:solidFill>
                <a:latin typeface="Avenir Next LT Pro Demi" panose="020B0704020202020204" pitchFamily="34" charset="0"/>
                <a:cs typeface="Calibri" panose="020F0502020204030204" pitchFamily="34" charset="0"/>
              </a:rPr>
              <a:t>Visualization for explaining probability</a:t>
            </a:r>
          </a:p>
        </p:txBody>
      </p:sp>
      <p:pic>
        <p:nvPicPr>
          <p:cNvPr id="4098" name="Picture 2" descr="Quantum fluctuations Cut Out Stock Images &amp; Pictures - Alamy">
            <a:extLst>
              <a:ext uri="{FF2B5EF4-FFF2-40B4-BE49-F238E27FC236}">
                <a16:creationId xmlns:a16="http://schemas.microsoft.com/office/drawing/2014/main" id="{88F059B2-BAB8-04EA-5B53-665593BB401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7527"/>
          <a:stretch/>
        </p:blipFill>
        <p:spPr bwMode="auto">
          <a:xfrm>
            <a:off x="509836" y="1463964"/>
            <a:ext cx="6185534" cy="539403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493E455-17F6-1C9E-3149-99FC98EBD267}"/>
              </a:ext>
            </a:extLst>
          </p:cNvPr>
          <p:cNvSpPr/>
          <p:nvPr/>
        </p:nvSpPr>
        <p:spPr>
          <a:xfrm>
            <a:off x="5542059" y="1634297"/>
            <a:ext cx="6649941" cy="3128534"/>
          </a:xfrm>
          <a:prstGeom prst="rect">
            <a:avLst/>
          </a:prstGeom>
          <a:solidFill>
            <a:srgbClr val="000000">
              <a:alpha val="67059"/>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700" dirty="0"/>
          </a:p>
        </p:txBody>
      </p:sp>
      <p:sp>
        <p:nvSpPr>
          <p:cNvPr id="10" name="TextBox 9">
            <a:extLst>
              <a:ext uri="{FF2B5EF4-FFF2-40B4-BE49-F238E27FC236}">
                <a16:creationId xmlns:a16="http://schemas.microsoft.com/office/drawing/2014/main" id="{79291ECA-DF8A-0A32-8451-699AD30B7B28}"/>
              </a:ext>
            </a:extLst>
          </p:cNvPr>
          <p:cNvSpPr txBox="1"/>
          <p:nvPr/>
        </p:nvSpPr>
        <p:spPr>
          <a:xfrm>
            <a:off x="5772526" y="1947641"/>
            <a:ext cx="6040582" cy="2554545"/>
          </a:xfrm>
          <a:prstGeom prst="rect">
            <a:avLst/>
          </a:prstGeom>
          <a:noFill/>
        </p:spPr>
        <p:txBody>
          <a:bodyPr wrap="square" rtlCol="0">
            <a:spAutoFit/>
          </a:bodyPr>
          <a:lstStyle/>
          <a:p>
            <a:r>
              <a:rPr lang="en-US" altLang="zh-CN" sz="2400" dirty="0">
                <a:solidFill>
                  <a:schemeClr val="bg1"/>
                </a:solidFill>
                <a:latin typeface="Avenir Next LT Pro Demi" panose="020B0704020202020204" pitchFamily="34" charset="0"/>
                <a:ea typeface="Roboto" panose="02000000000000000000" pitchFamily="2" charset="0"/>
                <a:cs typeface="Roboto" panose="02000000000000000000" pitchFamily="2" charset="0"/>
              </a:rPr>
              <a:t>It is important to visualize and explain the </a:t>
            </a:r>
            <a:r>
              <a:rPr lang="en-US" altLang="zh-CN" sz="2800" dirty="0">
                <a:solidFill>
                  <a:schemeClr val="accent6">
                    <a:lumMod val="60000"/>
                    <a:lumOff val="40000"/>
                  </a:schemeClr>
                </a:solidFill>
                <a:latin typeface="Avenir Next LT Pro Demi" panose="020B0704020202020204" pitchFamily="34" charset="0"/>
                <a:ea typeface="Roboto" panose="02000000000000000000" pitchFamily="2" charset="0"/>
                <a:cs typeface="Roboto" panose="02000000000000000000" pitchFamily="2" charset="0"/>
              </a:rPr>
              <a:t>measured probability </a:t>
            </a:r>
            <a:r>
              <a:rPr lang="en-US" altLang="zh-CN" sz="2400" dirty="0">
                <a:solidFill>
                  <a:schemeClr val="bg1"/>
                </a:solidFill>
                <a:latin typeface="Avenir Next LT Pro Demi" panose="020B0704020202020204" pitchFamily="34" charset="0"/>
                <a:ea typeface="Roboto" panose="02000000000000000000" pitchFamily="2" charset="0"/>
                <a:cs typeface="Roboto" panose="02000000000000000000" pitchFamily="2" charset="0"/>
              </a:rPr>
              <a:t>of basis states</a:t>
            </a:r>
          </a:p>
          <a:p>
            <a:endParaRPr lang="en-US" altLang="zh-CN" sz="2400" dirty="0">
              <a:solidFill>
                <a:schemeClr val="bg1"/>
              </a:solidFill>
              <a:latin typeface="Avenir Next LT Pro Demi" panose="020B0704020202020204" pitchFamily="34" charset="0"/>
              <a:ea typeface="Roboto" panose="02000000000000000000" pitchFamily="2" charset="0"/>
              <a:cs typeface="Roboto" panose="02000000000000000000" pitchFamily="2" charset="0"/>
            </a:endParaRPr>
          </a:p>
          <a:p>
            <a:r>
              <a:rPr lang="en-US" altLang="zh-CN" sz="2800" dirty="0">
                <a:solidFill>
                  <a:schemeClr val="bg1"/>
                </a:solidFill>
                <a:latin typeface="Avenir Next LT Pro Demi" panose="020B0704020202020204" pitchFamily="34" charset="0"/>
                <a:ea typeface="Roboto" panose="02000000000000000000" pitchFamily="2" charset="0"/>
                <a:cs typeface="Roboto" panose="02000000000000000000" pitchFamily="2" charset="0"/>
              </a:rPr>
              <a:t>e.g., the probability of state |0⟩ is, say 0.5, </a:t>
            </a:r>
          </a:p>
          <a:p>
            <a:r>
              <a:rPr lang="en-US" altLang="zh-CN" sz="2800" dirty="0">
                <a:solidFill>
                  <a:schemeClr val="accent6">
                    <a:lumMod val="60000"/>
                    <a:lumOff val="40000"/>
                  </a:schemeClr>
                </a:solidFill>
                <a:latin typeface="Avenir Next LT Pro Demi" panose="020B0704020202020204" pitchFamily="34" charset="0"/>
                <a:ea typeface="Roboto" panose="02000000000000000000" pitchFamily="2" charset="0"/>
                <a:cs typeface="Roboto" panose="02000000000000000000" pitchFamily="2" charset="0"/>
              </a:rPr>
              <a:t>but why</a:t>
            </a:r>
            <a:r>
              <a:rPr lang="en-US" altLang="zh-CN" sz="2400" dirty="0">
                <a:solidFill>
                  <a:schemeClr val="bg1"/>
                </a:solidFill>
                <a:latin typeface="Avenir Next LT Pro Demi" panose="020B0704020202020204" pitchFamily="34" charset="0"/>
                <a:ea typeface="Roboto" panose="02000000000000000000" pitchFamily="2" charset="0"/>
                <a:cs typeface="Roboto" panose="02000000000000000000" pitchFamily="2" charset="0"/>
              </a:rPr>
              <a:t>? </a:t>
            </a:r>
          </a:p>
        </p:txBody>
      </p:sp>
      <p:sp>
        <p:nvSpPr>
          <p:cNvPr id="15" name="Slide Number Placeholder 3">
            <a:extLst>
              <a:ext uri="{FF2B5EF4-FFF2-40B4-BE49-F238E27FC236}">
                <a16:creationId xmlns:a16="http://schemas.microsoft.com/office/drawing/2014/main" id="{6D75CA60-5A19-78BE-8117-F29EA232418C}"/>
              </a:ext>
            </a:extLst>
          </p:cNvPr>
          <p:cNvSpPr>
            <a:spLocks noGrp="1"/>
          </p:cNvSpPr>
          <p:nvPr>
            <p:ph type="sldNum" sz="quarter" idx="4"/>
          </p:nvPr>
        </p:nvSpPr>
        <p:spPr>
          <a:xfrm>
            <a:off x="10021454" y="6341772"/>
            <a:ext cx="1332345" cy="391537"/>
          </a:xfrm>
        </p:spPr>
        <p:txBody>
          <a:bodyPr/>
          <a:lstStyle/>
          <a:p>
            <a:fld id="{86F43AA9-BAD7-46FA-B2F4-C528A8411352}" type="slidenum">
              <a:rPr lang="de-CH" smtClean="0"/>
              <a:pPr/>
              <a:t>8</a:t>
            </a:fld>
            <a:endParaRPr lang="de-CH" dirty="0"/>
          </a:p>
        </p:txBody>
      </p:sp>
      <p:sp>
        <p:nvSpPr>
          <p:cNvPr id="20" name="Rectangle 19">
            <a:extLst>
              <a:ext uri="{FF2B5EF4-FFF2-40B4-BE49-F238E27FC236}">
                <a16:creationId xmlns:a16="http://schemas.microsoft.com/office/drawing/2014/main" id="{09BB2BC0-81ED-4B5E-53F3-7793383E0DBF}"/>
              </a:ext>
            </a:extLst>
          </p:cNvPr>
          <p:cNvSpPr/>
          <p:nvPr/>
        </p:nvSpPr>
        <p:spPr>
          <a:xfrm rot="10800000" flipH="1">
            <a:off x="5151381" y="6335234"/>
            <a:ext cx="1689581" cy="981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Oval 22">
            <a:extLst>
              <a:ext uri="{FF2B5EF4-FFF2-40B4-BE49-F238E27FC236}">
                <a16:creationId xmlns:a16="http://schemas.microsoft.com/office/drawing/2014/main" id="{A792C691-B1FA-9074-DED0-EAF37C5F8ADC}"/>
              </a:ext>
            </a:extLst>
          </p:cNvPr>
          <p:cNvSpPr/>
          <p:nvPr/>
        </p:nvSpPr>
        <p:spPr>
          <a:xfrm rot="10800000" flipH="1">
            <a:off x="6642267" y="6219989"/>
            <a:ext cx="337248" cy="33724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Oval 23">
            <a:extLst>
              <a:ext uri="{FF2B5EF4-FFF2-40B4-BE49-F238E27FC236}">
                <a16:creationId xmlns:a16="http://schemas.microsoft.com/office/drawing/2014/main" id="{0926966A-B510-BE95-2A09-DFEBBF3E526D}"/>
              </a:ext>
            </a:extLst>
          </p:cNvPr>
          <p:cNvSpPr/>
          <p:nvPr/>
        </p:nvSpPr>
        <p:spPr>
          <a:xfrm rot="10800000" flipH="1">
            <a:off x="6735304" y="6315972"/>
            <a:ext cx="151172" cy="151172"/>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Oval 24">
            <a:extLst>
              <a:ext uri="{FF2B5EF4-FFF2-40B4-BE49-F238E27FC236}">
                <a16:creationId xmlns:a16="http://schemas.microsoft.com/office/drawing/2014/main" id="{6701EF40-5FF0-EDD0-998F-88042356C349}"/>
              </a:ext>
            </a:extLst>
          </p:cNvPr>
          <p:cNvSpPr/>
          <p:nvPr/>
        </p:nvSpPr>
        <p:spPr>
          <a:xfrm rot="10800000" flipH="1">
            <a:off x="4825655" y="6145773"/>
            <a:ext cx="459662" cy="459662"/>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Oval 25">
            <a:extLst>
              <a:ext uri="{FF2B5EF4-FFF2-40B4-BE49-F238E27FC236}">
                <a16:creationId xmlns:a16="http://schemas.microsoft.com/office/drawing/2014/main" id="{52F2E04C-C57D-CC30-3455-E382ACE74AA1}"/>
              </a:ext>
            </a:extLst>
          </p:cNvPr>
          <p:cNvSpPr/>
          <p:nvPr/>
        </p:nvSpPr>
        <p:spPr>
          <a:xfrm rot="10800000" flipH="1">
            <a:off x="4952464" y="6275528"/>
            <a:ext cx="206044" cy="20604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TextBox 30">
            <a:extLst>
              <a:ext uri="{FF2B5EF4-FFF2-40B4-BE49-F238E27FC236}">
                <a16:creationId xmlns:a16="http://schemas.microsoft.com/office/drawing/2014/main" id="{AB3992F5-3E27-36AF-0CAB-727B38C0D168}"/>
              </a:ext>
            </a:extLst>
          </p:cNvPr>
          <p:cNvSpPr txBox="1"/>
          <p:nvPr/>
        </p:nvSpPr>
        <p:spPr>
          <a:xfrm>
            <a:off x="3621097" y="6618196"/>
            <a:ext cx="2868776" cy="276999"/>
          </a:xfrm>
          <a:prstGeom prst="rect">
            <a:avLst/>
          </a:prstGeom>
          <a:noFill/>
        </p:spPr>
        <p:txBody>
          <a:bodyPr wrap="square" rtlCol="0">
            <a:spAutoFit/>
          </a:bodyPr>
          <a:lstStyle/>
          <a:p>
            <a:pPr algn="ctr"/>
            <a:r>
              <a:rPr lang="en-US" altLang="zh-CN" sz="1200" dirty="0">
                <a:solidFill>
                  <a:schemeClr val="accent1"/>
                </a:solidFill>
                <a:latin typeface="Arial" panose="020B0604020202020204" pitchFamily="34" charset="0"/>
                <a:cs typeface="Arial" panose="020B0604020202020204" pitchFamily="34" charset="0"/>
              </a:rPr>
              <a:t>Quantum superposition</a:t>
            </a:r>
            <a:endParaRPr lang="zh-CN" altLang="en-US" sz="120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47603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6">
            <a:extLst>
              <a:ext uri="{FF2B5EF4-FFF2-40B4-BE49-F238E27FC236}">
                <a16:creationId xmlns:a16="http://schemas.microsoft.com/office/drawing/2014/main" id="{EED4CA69-9AF3-4522-5EE2-B5B67A024CC2}"/>
              </a:ext>
            </a:extLst>
          </p:cNvPr>
          <p:cNvSpPr txBox="1"/>
          <p:nvPr/>
        </p:nvSpPr>
        <p:spPr>
          <a:xfrm>
            <a:off x="538052" y="417604"/>
            <a:ext cx="9707530" cy="892552"/>
          </a:xfrm>
          <a:prstGeom prst="rect">
            <a:avLst/>
          </a:prstGeom>
          <a:noFill/>
        </p:spPr>
        <p:txBody>
          <a:bodyPr wrap="square" rtlCol="0">
            <a:spAutoFit/>
          </a:bodyPr>
          <a:lstStyle/>
          <a:p>
            <a:r>
              <a:rPr lang="en-US" altLang="zh-CN" sz="3200" b="1" dirty="0">
                <a:solidFill>
                  <a:schemeClr val="bg1"/>
                </a:solidFill>
                <a:latin typeface="Avenir Next LT Pro Demi" panose="020B0704020202020204" pitchFamily="34" charset="0"/>
                <a:cs typeface="Calibri" panose="020F0502020204030204" pitchFamily="34" charset="0"/>
              </a:rPr>
              <a:t>VENUS</a:t>
            </a:r>
          </a:p>
          <a:p>
            <a:r>
              <a:rPr lang="en-US" altLang="zh-CN" sz="2000" b="1" dirty="0">
                <a:solidFill>
                  <a:schemeClr val="accent1">
                    <a:lumMod val="40000"/>
                    <a:lumOff val="60000"/>
                  </a:schemeClr>
                </a:solidFill>
                <a:latin typeface="Avenir Next LT Pro Demi" panose="020B0704020202020204" pitchFamily="34" charset="0"/>
                <a:cs typeface="Calibri" panose="020F0502020204030204" pitchFamily="34" charset="0"/>
              </a:rPr>
              <a:t>For measured probability visualization</a:t>
            </a:r>
            <a:endParaRPr lang="en-US" altLang="zh-CN" sz="2400" b="1" dirty="0">
              <a:solidFill>
                <a:schemeClr val="accent1">
                  <a:lumMod val="40000"/>
                  <a:lumOff val="60000"/>
                </a:schemeClr>
              </a:solidFill>
              <a:latin typeface="Avenir Next LT Pro Demi" panose="020B0704020202020204" pitchFamily="34" charset="0"/>
              <a:cs typeface="Calibri" panose="020F0502020204030204" pitchFamily="34" charset="0"/>
            </a:endParaRPr>
          </a:p>
        </p:txBody>
      </p:sp>
      <p:sp>
        <p:nvSpPr>
          <p:cNvPr id="10" name="Slide Number Placeholder 3">
            <a:extLst>
              <a:ext uri="{FF2B5EF4-FFF2-40B4-BE49-F238E27FC236}">
                <a16:creationId xmlns:a16="http://schemas.microsoft.com/office/drawing/2014/main" id="{85F19FA7-6C13-FDBA-B3F9-D356F5AF5B08}"/>
              </a:ext>
            </a:extLst>
          </p:cNvPr>
          <p:cNvSpPr txBox="1">
            <a:spLocks/>
          </p:cNvSpPr>
          <p:nvPr/>
        </p:nvSpPr>
        <p:spPr>
          <a:xfrm>
            <a:off x="10173854" y="6494172"/>
            <a:ext cx="1332345" cy="391537"/>
          </a:xfrm>
          <a:prstGeom prst="rect">
            <a:avLst/>
          </a:prstGeom>
        </p:spPr>
        <p:txBody>
          <a:bodyPr/>
          <a:lstStyle>
            <a:defPPr>
              <a:defRPr lang="de-DE"/>
            </a:defPPr>
            <a:lvl1pPr marL="0" algn="r" defTabSz="914400" rtl="0" eaLnBrk="1" latinLnBrk="0" hangingPunct="1">
              <a:defRPr sz="18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F43AA9-BAD7-46FA-B2F4-C528A8411352}" type="slidenum">
              <a:rPr lang="de-CH" smtClean="0">
                <a:solidFill>
                  <a:srgbClr val="080808"/>
                </a:solidFill>
              </a:rPr>
              <a:pPr/>
              <a:t>9</a:t>
            </a:fld>
            <a:endParaRPr lang="de-CH" dirty="0">
              <a:solidFill>
                <a:srgbClr val="080808"/>
              </a:solidFill>
            </a:endParaRPr>
          </a:p>
        </p:txBody>
      </p:sp>
      <p:sp>
        <p:nvSpPr>
          <p:cNvPr id="12" name="TextBox 11">
            <a:extLst>
              <a:ext uri="{FF2B5EF4-FFF2-40B4-BE49-F238E27FC236}">
                <a16:creationId xmlns:a16="http://schemas.microsoft.com/office/drawing/2014/main" id="{7BD50636-D128-DD4E-46A8-34A834F8652C}"/>
              </a:ext>
            </a:extLst>
          </p:cNvPr>
          <p:cNvSpPr txBox="1"/>
          <p:nvPr/>
        </p:nvSpPr>
        <p:spPr>
          <a:xfrm>
            <a:off x="1649906" y="5153828"/>
            <a:ext cx="3504672" cy="830997"/>
          </a:xfrm>
          <a:prstGeom prst="rect">
            <a:avLst/>
          </a:prstGeom>
          <a:noFill/>
        </p:spPr>
        <p:txBody>
          <a:bodyPr wrap="square" rtlCol="0">
            <a:spAutoFit/>
          </a:bodyPr>
          <a:lstStyle/>
          <a:p>
            <a:pPr algn="ctr"/>
            <a:r>
              <a:rPr lang="en-US" altLang="zh-CN" sz="2400" dirty="0">
                <a:solidFill>
                  <a:srgbClr val="248ACA"/>
                </a:solidFill>
                <a:latin typeface="Avenir Next LT Pro Demi" panose="020B0704020202020204" pitchFamily="34" charset="0"/>
                <a:ea typeface="Roboto" panose="02000000000000000000" pitchFamily="2" charset="0"/>
                <a:cs typeface="Roboto" panose="02000000000000000000" pitchFamily="2" charset="0"/>
              </a:rPr>
              <a:t>Visualization</a:t>
            </a:r>
            <a:r>
              <a:rPr lang="en-US" altLang="zh-CN" sz="2400" dirty="0">
                <a:latin typeface="Avenir Next LT Pro Demi" panose="020B0704020202020204" pitchFamily="34" charset="0"/>
                <a:ea typeface="Roboto" panose="02000000000000000000" pitchFamily="2" charset="0"/>
                <a:cs typeface="Roboto" panose="02000000000000000000" pitchFamily="2" charset="0"/>
              </a:rPr>
              <a:t> of measured probability</a:t>
            </a:r>
          </a:p>
        </p:txBody>
      </p:sp>
      <p:pic>
        <p:nvPicPr>
          <p:cNvPr id="13" name="Picture 12">
            <a:extLst>
              <a:ext uri="{FF2B5EF4-FFF2-40B4-BE49-F238E27FC236}">
                <a16:creationId xmlns:a16="http://schemas.microsoft.com/office/drawing/2014/main" id="{4E81F5F3-4DA4-9E3C-1DA1-B217673E5991}"/>
              </a:ext>
            </a:extLst>
          </p:cNvPr>
          <p:cNvPicPr>
            <a:picLocks noChangeAspect="1"/>
          </p:cNvPicPr>
          <p:nvPr/>
        </p:nvPicPr>
        <p:blipFill rotWithShape="1">
          <a:blip r:embed="rId3"/>
          <a:srcRect r="46728" b="11873"/>
          <a:stretch/>
        </p:blipFill>
        <p:spPr>
          <a:xfrm>
            <a:off x="1724767" y="3185352"/>
            <a:ext cx="3354950" cy="1796735"/>
          </a:xfrm>
          <a:prstGeom prst="rect">
            <a:avLst/>
          </a:prstGeom>
        </p:spPr>
      </p:pic>
      <p:sp>
        <p:nvSpPr>
          <p:cNvPr id="14" name="TextBox 13">
            <a:extLst>
              <a:ext uri="{FF2B5EF4-FFF2-40B4-BE49-F238E27FC236}">
                <a16:creationId xmlns:a16="http://schemas.microsoft.com/office/drawing/2014/main" id="{40A5318A-E086-C09A-E0FA-03494738FCDB}"/>
              </a:ext>
            </a:extLst>
          </p:cNvPr>
          <p:cNvSpPr txBox="1"/>
          <p:nvPr/>
        </p:nvSpPr>
        <p:spPr>
          <a:xfrm>
            <a:off x="1203216" y="1855793"/>
            <a:ext cx="9785567" cy="830997"/>
          </a:xfrm>
          <a:prstGeom prst="rect">
            <a:avLst/>
          </a:prstGeom>
          <a:noFill/>
        </p:spPr>
        <p:txBody>
          <a:bodyPr wrap="square" rtlCol="0">
            <a:spAutoFit/>
          </a:bodyPr>
          <a:lstStyle/>
          <a:p>
            <a:r>
              <a:rPr lang="en-US" altLang="zh-CN" sz="2400" dirty="0">
                <a:latin typeface="Avenir Next LT Pro Demi" panose="020B0704020202020204" pitchFamily="34" charset="0"/>
                <a:ea typeface="Roboto" panose="02000000000000000000" pitchFamily="2" charset="0"/>
                <a:cs typeface="Roboto" panose="02000000000000000000" pitchFamily="2" charset="0"/>
              </a:rPr>
              <a:t>VENUS supports the visualization and explanation of </a:t>
            </a:r>
            <a:r>
              <a:rPr lang="en-US" altLang="zh-CN" sz="2400" dirty="0">
                <a:solidFill>
                  <a:srgbClr val="248ACA"/>
                </a:solidFill>
                <a:latin typeface="Avenir Next LT Pro Demi" panose="020B0704020202020204" pitchFamily="34" charset="0"/>
                <a:ea typeface="Roboto" panose="02000000000000000000" pitchFamily="2" charset="0"/>
                <a:cs typeface="Roboto" panose="02000000000000000000" pitchFamily="2" charset="0"/>
              </a:rPr>
              <a:t>measured probability </a:t>
            </a:r>
            <a:r>
              <a:rPr lang="en-US" altLang="zh-CN" sz="2400" dirty="0">
                <a:latin typeface="Avenir Next LT Pro Demi" panose="020B0704020202020204" pitchFamily="34" charset="0"/>
                <a:ea typeface="Roboto" panose="02000000000000000000" pitchFamily="2" charset="0"/>
                <a:cs typeface="Roboto" panose="02000000000000000000" pitchFamily="2" charset="0"/>
              </a:rPr>
              <a:t>of each basis state </a:t>
            </a:r>
          </a:p>
        </p:txBody>
      </p:sp>
      <p:sp>
        <p:nvSpPr>
          <p:cNvPr id="16" name="TextBox 15">
            <a:extLst>
              <a:ext uri="{FF2B5EF4-FFF2-40B4-BE49-F238E27FC236}">
                <a16:creationId xmlns:a16="http://schemas.microsoft.com/office/drawing/2014/main" id="{E4942998-9E1E-F873-232C-3027806DC235}"/>
              </a:ext>
            </a:extLst>
          </p:cNvPr>
          <p:cNvSpPr txBox="1"/>
          <p:nvPr/>
        </p:nvSpPr>
        <p:spPr>
          <a:xfrm>
            <a:off x="6183578" y="5153828"/>
            <a:ext cx="3504672" cy="830997"/>
          </a:xfrm>
          <a:prstGeom prst="rect">
            <a:avLst/>
          </a:prstGeom>
          <a:noFill/>
        </p:spPr>
        <p:txBody>
          <a:bodyPr wrap="square" rtlCol="0">
            <a:spAutoFit/>
          </a:bodyPr>
          <a:lstStyle/>
          <a:p>
            <a:pPr algn="ctr"/>
            <a:r>
              <a:rPr lang="en-US" altLang="zh-CN" sz="2400" dirty="0">
                <a:solidFill>
                  <a:srgbClr val="248ACA"/>
                </a:solidFill>
                <a:latin typeface="Avenir Next LT Pro Demi" panose="020B0704020202020204" pitchFamily="34" charset="0"/>
                <a:ea typeface="Roboto" panose="02000000000000000000" pitchFamily="2" charset="0"/>
                <a:cs typeface="Roboto" panose="02000000000000000000" pitchFamily="2" charset="0"/>
              </a:rPr>
              <a:t>Explanation</a:t>
            </a:r>
            <a:r>
              <a:rPr lang="en-US" altLang="zh-CN" sz="2400" dirty="0">
                <a:latin typeface="Avenir Next LT Pro Demi" panose="020B0704020202020204" pitchFamily="34" charset="0"/>
                <a:ea typeface="Roboto" panose="02000000000000000000" pitchFamily="2" charset="0"/>
                <a:cs typeface="Roboto" panose="02000000000000000000" pitchFamily="2" charset="0"/>
              </a:rPr>
              <a:t> of measured probability</a:t>
            </a:r>
          </a:p>
        </p:txBody>
      </p:sp>
      <p:pic>
        <p:nvPicPr>
          <p:cNvPr id="17" name="Picture 16">
            <a:extLst>
              <a:ext uri="{FF2B5EF4-FFF2-40B4-BE49-F238E27FC236}">
                <a16:creationId xmlns:a16="http://schemas.microsoft.com/office/drawing/2014/main" id="{DF648642-B2E5-7A16-9DD7-79B78858AB63}"/>
              </a:ext>
            </a:extLst>
          </p:cNvPr>
          <p:cNvPicPr>
            <a:picLocks noChangeAspect="1"/>
          </p:cNvPicPr>
          <p:nvPr/>
        </p:nvPicPr>
        <p:blipFill rotWithShape="1">
          <a:blip r:embed="rId3"/>
          <a:srcRect r="46728" b="11873"/>
          <a:stretch/>
        </p:blipFill>
        <p:spPr>
          <a:xfrm>
            <a:off x="6258439" y="3185352"/>
            <a:ext cx="3354950" cy="1796735"/>
          </a:xfrm>
          <a:prstGeom prst="rect">
            <a:avLst/>
          </a:prstGeom>
        </p:spPr>
      </p:pic>
      <p:sp>
        <p:nvSpPr>
          <p:cNvPr id="18" name="Rectangle 17">
            <a:extLst>
              <a:ext uri="{FF2B5EF4-FFF2-40B4-BE49-F238E27FC236}">
                <a16:creationId xmlns:a16="http://schemas.microsoft.com/office/drawing/2014/main" id="{7AC9763E-5570-385F-2649-6691A845A6DE}"/>
              </a:ext>
            </a:extLst>
          </p:cNvPr>
          <p:cNvSpPr/>
          <p:nvPr/>
        </p:nvSpPr>
        <p:spPr>
          <a:xfrm>
            <a:off x="1515296" y="3051301"/>
            <a:ext cx="8506157" cy="1916119"/>
          </a:xfrm>
          <a:prstGeom prst="rect">
            <a:avLst/>
          </a:prstGeom>
          <a:solidFill>
            <a:srgbClr val="FFFFFF">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Block Arc 18">
            <a:extLst>
              <a:ext uri="{FF2B5EF4-FFF2-40B4-BE49-F238E27FC236}">
                <a16:creationId xmlns:a16="http://schemas.microsoft.com/office/drawing/2014/main" id="{A4A09010-893D-02D5-0C80-A9373CDA7E4C}"/>
              </a:ext>
            </a:extLst>
          </p:cNvPr>
          <p:cNvSpPr/>
          <p:nvPr/>
        </p:nvSpPr>
        <p:spPr>
          <a:xfrm rot="19608973">
            <a:off x="2160620" y="3475909"/>
            <a:ext cx="1846462" cy="1813382"/>
          </a:xfrm>
          <a:prstGeom prst="blockArc">
            <a:avLst>
              <a:gd name="adj1" fmla="val 10725451"/>
              <a:gd name="adj2" fmla="val 85583"/>
              <a:gd name="adj3" fmla="val 48390"/>
            </a:avLst>
          </a:prstGeom>
          <a:solidFill>
            <a:srgbClr val="B5EAEA"/>
          </a:solidFill>
          <a:ln w="9525">
            <a:no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2" name="Block Arc 21">
            <a:extLst>
              <a:ext uri="{FF2B5EF4-FFF2-40B4-BE49-F238E27FC236}">
                <a16:creationId xmlns:a16="http://schemas.microsoft.com/office/drawing/2014/main" id="{B5E3E149-9255-AEBE-90BB-42755D59B28C}"/>
              </a:ext>
            </a:extLst>
          </p:cNvPr>
          <p:cNvSpPr/>
          <p:nvPr/>
        </p:nvSpPr>
        <p:spPr>
          <a:xfrm rot="3403488">
            <a:off x="3620523" y="3811865"/>
            <a:ext cx="1151145" cy="1130522"/>
          </a:xfrm>
          <a:prstGeom prst="blockArc">
            <a:avLst>
              <a:gd name="adj1" fmla="val 10725451"/>
              <a:gd name="adj2" fmla="val 85583"/>
              <a:gd name="adj3" fmla="val 48390"/>
            </a:avLst>
          </a:prstGeom>
          <a:solidFill>
            <a:srgbClr val="FFBCBC"/>
          </a:solidFill>
          <a:ln w="9525">
            <a:no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27" name="Straight Connector 26">
            <a:extLst>
              <a:ext uri="{FF2B5EF4-FFF2-40B4-BE49-F238E27FC236}">
                <a16:creationId xmlns:a16="http://schemas.microsoft.com/office/drawing/2014/main" id="{FFC9E467-49DD-3ED8-6AD2-B5B1879FFEC9}"/>
              </a:ext>
            </a:extLst>
          </p:cNvPr>
          <p:cNvCxnSpPr>
            <a:cxnSpLocks/>
          </p:cNvCxnSpPr>
          <p:nvPr/>
        </p:nvCxnSpPr>
        <p:spPr>
          <a:xfrm flipV="1">
            <a:off x="6821640" y="3499077"/>
            <a:ext cx="909694" cy="1405521"/>
          </a:xfrm>
          <a:prstGeom prst="line">
            <a:avLst/>
          </a:prstGeom>
          <a:ln w="38100">
            <a:solidFill>
              <a:srgbClr val="424A4A"/>
            </a:solidFill>
          </a:ln>
          <a:effectLst>
            <a:glow rad="1397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2A48868-B3C2-0519-AF39-6B508BA8D093}"/>
              </a:ext>
            </a:extLst>
          </p:cNvPr>
          <p:cNvCxnSpPr>
            <a:cxnSpLocks/>
          </p:cNvCxnSpPr>
          <p:nvPr/>
        </p:nvCxnSpPr>
        <p:spPr>
          <a:xfrm>
            <a:off x="8382143" y="3885999"/>
            <a:ext cx="909694" cy="586741"/>
          </a:xfrm>
          <a:prstGeom prst="line">
            <a:avLst/>
          </a:prstGeom>
          <a:ln w="38100">
            <a:solidFill>
              <a:srgbClr val="424A4A"/>
            </a:solidFill>
          </a:ln>
          <a:effectLst>
            <a:glow rad="1397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81950CE-5390-3EC4-9D89-7C064161555E}"/>
              </a:ext>
            </a:extLst>
          </p:cNvPr>
          <p:cNvCxnSpPr>
            <a:cxnSpLocks/>
          </p:cNvCxnSpPr>
          <p:nvPr/>
        </p:nvCxnSpPr>
        <p:spPr>
          <a:xfrm>
            <a:off x="7731334" y="3503494"/>
            <a:ext cx="615623" cy="354205"/>
          </a:xfrm>
          <a:prstGeom prst="line">
            <a:avLst/>
          </a:prstGeom>
          <a:ln w="38100">
            <a:solidFill>
              <a:srgbClr val="969696"/>
            </a:solidFill>
          </a:ln>
          <a:effectLst>
            <a:glow rad="1397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940B2C3-ABE3-DC91-439C-E06D641EAA67}"/>
              </a:ext>
            </a:extLst>
          </p:cNvPr>
          <p:cNvCxnSpPr>
            <a:cxnSpLocks/>
          </p:cNvCxnSpPr>
          <p:nvPr/>
        </p:nvCxnSpPr>
        <p:spPr>
          <a:xfrm flipH="1">
            <a:off x="9058015" y="4472740"/>
            <a:ext cx="229969" cy="375644"/>
          </a:xfrm>
          <a:prstGeom prst="line">
            <a:avLst/>
          </a:prstGeom>
          <a:ln w="38100">
            <a:solidFill>
              <a:srgbClr val="969696"/>
            </a:solidFill>
          </a:ln>
          <a:effectLst>
            <a:glow rad="1397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EBD683A-6EBB-41B9-9342-27DB48F8CC94}"/>
              </a:ext>
            </a:extLst>
          </p:cNvPr>
          <p:cNvCxnSpPr>
            <a:cxnSpLocks/>
          </p:cNvCxnSpPr>
          <p:nvPr/>
        </p:nvCxnSpPr>
        <p:spPr>
          <a:xfrm flipV="1">
            <a:off x="2286441" y="3499077"/>
            <a:ext cx="909694" cy="1405521"/>
          </a:xfrm>
          <a:prstGeom prst="line">
            <a:avLst/>
          </a:prstGeom>
          <a:ln w="38100">
            <a:solidFill>
              <a:srgbClr val="000000">
                <a:alpha val="10196"/>
              </a:srgbClr>
            </a:solidFill>
          </a:ln>
          <a:effectLst/>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C21BD75-A2BB-F2E7-B54D-65497DCB36D4}"/>
              </a:ext>
            </a:extLst>
          </p:cNvPr>
          <p:cNvCxnSpPr>
            <a:cxnSpLocks/>
          </p:cNvCxnSpPr>
          <p:nvPr/>
        </p:nvCxnSpPr>
        <p:spPr>
          <a:xfrm>
            <a:off x="3846944" y="3885999"/>
            <a:ext cx="909694" cy="586741"/>
          </a:xfrm>
          <a:prstGeom prst="line">
            <a:avLst/>
          </a:prstGeom>
          <a:ln w="38100">
            <a:solidFill>
              <a:srgbClr val="000000">
                <a:alpha val="10196"/>
              </a:srgbClr>
            </a:solidFill>
          </a:ln>
          <a:effectLst/>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AB5325F-BE2E-FC78-23BF-491F70C6DD14}"/>
              </a:ext>
            </a:extLst>
          </p:cNvPr>
          <p:cNvCxnSpPr>
            <a:cxnSpLocks/>
          </p:cNvCxnSpPr>
          <p:nvPr/>
        </p:nvCxnSpPr>
        <p:spPr>
          <a:xfrm>
            <a:off x="3196135" y="3503494"/>
            <a:ext cx="615623" cy="354205"/>
          </a:xfrm>
          <a:prstGeom prst="line">
            <a:avLst/>
          </a:prstGeom>
          <a:ln w="38100">
            <a:solidFill>
              <a:srgbClr val="000000">
                <a:alpha val="10196"/>
              </a:srgbClr>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40831EF-FB44-EA29-E884-FDAB27EC3D46}"/>
              </a:ext>
            </a:extLst>
          </p:cNvPr>
          <p:cNvCxnSpPr>
            <a:cxnSpLocks/>
          </p:cNvCxnSpPr>
          <p:nvPr/>
        </p:nvCxnSpPr>
        <p:spPr>
          <a:xfrm flipH="1">
            <a:off x="4522816" y="4472740"/>
            <a:ext cx="229969" cy="375644"/>
          </a:xfrm>
          <a:prstGeom prst="line">
            <a:avLst/>
          </a:prstGeom>
          <a:ln w="38100">
            <a:solidFill>
              <a:srgbClr val="000000">
                <a:alpha val="10196"/>
              </a:srgbClr>
            </a:solidFill>
          </a:ln>
          <a:effectLst/>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B8C568B2-B483-EECF-93A9-115884A3C0F2}"/>
              </a:ext>
            </a:extLst>
          </p:cNvPr>
          <p:cNvSpPr/>
          <p:nvPr/>
        </p:nvSpPr>
        <p:spPr>
          <a:xfrm rot="10800000" flipH="1">
            <a:off x="5151381" y="6360634"/>
            <a:ext cx="1689581" cy="981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Oval 28">
            <a:extLst>
              <a:ext uri="{FF2B5EF4-FFF2-40B4-BE49-F238E27FC236}">
                <a16:creationId xmlns:a16="http://schemas.microsoft.com/office/drawing/2014/main" id="{F393A729-B845-87DC-DEE1-D5227C883F00}"/>
              </a:ext>
            </a:extLst>
          </p:cNvPr>
          <p:cNvSpPr/>
          <p:nvPr/>
        </p:nvSpPr>
        <p:spPr>
          <a:xfrm rot="10800000" flipH="1">
            <a:off x="6642267" y="6245389"/>
            <a:ext cx="337248" cy="33724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Oval 30">
            <a:extLst>
              <a:ext uri="{FF2B5EF4-FFF2-40B4-BE49-F238E27FC236}">
                <a16:creationId xmlns:a16="http://schemas.microsoft.com/office/drawing/2014/main" id="{20BF39F9-93A9-1181-EDCF-F8B7C9765ED2}"/>
              </a:ext>
            </a:extLst>
          </p:cNvPr>
          <p:cNvSpPr/>
          <p:nvPr/>
        </p:nvSpPr>
        <p:spPr>
          <a:xfrm rot="10800000" flipH="1">
            <a:off x="6735304" y="6341372"/>
            <a:ext cx="151172" cy="151172"/>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Oval 32">
            <a:extLst>
              <a:ext uri="{FF2B5EF4-FFF2-40B4-BE49-F238E27FC236}">
                <a16:creationId xmlns:a16="http://schemas.microsoft.com/office/drawing/2014/main" id="{72B332A7-8DDE-CDE3-67B7-C93539D3FE43}"/>
              </a:ext>
            </a:extLst>
          </p:cNvPr>
          <p:cNvSpPr/>
          <p:nvPr/>
        </p:nvSpPr>
        <p:spPr>
          <a:xfrm rot="10800000" flipH="1">
            <a:off x="4825655" y="6171173"/>
            <a:ext cx="459662" cy="459662"/>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Oval 34">
            <a:extLst>
              <a:ext uri="{FF2B5EF4-FFF2-40B4-BE49-F238E27FC236}">
                <a16:creationId xmlns:a16="http://schemas.microsoft.com/office/drawing/2014/main" id="{EE0B71B6-6E0A-0C2E-A347-02BCD2895C5F}"/>
              </a:ext>
            </a:extLst>
          </p:cNvPr>
          <p:cNvSpPr/>
          <p:nvPr/>
        </p:nvSpPr>
        <p:spPr>
          <a:xfrm rot="10800000" flipH="1">
            <a:off x="4952464" y="6300928"/>
            <a:ext cx="206044" cy="20604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TextBox 36">
            <a:extLst>
              <a:ext uri="{FF2B5EF4-FFF2-40B4-BE49-F238E27FC236}">
                <a16:creationId xmlns:a16="http://schemas.microsoft.com/office/drawing/2014/main" id="{D315EB07-199A-7D28-E99D-EBAC108C1EF7}"/>
              </a:ext>
            </a:extLst>
          </p:cNvPr>
          <p:cNvSpPr txBox="1"/>
          <p:nvPr/>
        </p:nvSpPr>
        <p:spPr>
          <a:xfrm>
            <a:off x="3621097" y="6618196"/>
            <a:ext cx="2868776" cy="276999"/>
          </a:xfrm>
          <a:prstGeom prst="rect">
            <a:avLst/>
          </a:prstGeom>
          <a:noFill/>
        </p:spPr>
        <p:txBody>
          <a:bodyPr wrap="square" rtlCol="0">
            <a:spAutoFit/>
          </a:bodyPr>
          <a:lstStyle/>
          <a:p>
            <a:pPr algn="ctr"/>
            <a:r>
              <a:rPr lang="en-US" altLang="zh-CN" sz="1200" dirty="0">
                <a:solidFill>
                  <a:schemeClr val="accent1"/>
                </a:solidFill>
                <a:latin typeface="Arial" panose="020B0604020202020204" pitchFamily="34" charset="0"/>
                <a:cs typeface="Arial" panose="020B0604020202020204" pitchFamily="34" charset="0"/>
              </a:rPr>
              <a:t>Quantum superposition</a:t>
            </a:r>
            <a:endParaRPr lang="zh-CN" altLang="en-US" sz="120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9986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500"/>
                                        <p:tgtEl>
                                          <p:spTgt spid="43"/>
                                        </p:tgtEl>
                                      </p:cBhvr>
                                    </p:animEffect>
                                  </p:childTnLst>
                                </p:cTn>
                              </p:par>
                              <p:par>
                                <p:cTn id="20" presetID="10" presetClass="entr" presetSubtype="0" fill="hold"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par>
                                <p:cTn id="23" presetID="10" presetClass="entr" presetSubtype="0" fill="hold" nodeType="with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par>
                                <p:cTn id="26" presetID="10" presetClass="entr" presetSubtype="0" fill="hold" nodeType="with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fade">
                                      <p:cBhvr>
                                        <p:cTn id="28" dur="500"/>
                                        <p:tgtEl>
                                          <p:spTgt spid="4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par>
                                <p:cTn id="37" presetID="10" presetClass="entr" presetSubtype="0"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par>
                                <p:cTn id="40" presetID="10" presetClass="entr" presetSubtype="0" fill="hold"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par>
                                <p:cTn id="43" presetID="10" presetClass="entr" presetSubtype="0" fill="hold"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500"/>
                                        <p:tgtEl>
                                          <p:spTgt spid="32"/>
                                        </p:tgtEl>
                                      </p:cBhvr>
                                    </p:animEffect>
                                  </p:childTnLst>
                                </p:cTn>
                              </p:par>
                              <p:par>
                                <p:cTn id="46" presetID="10" presetClass="entr" presetSubtype="0" fill="hold" nodeType="with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9" grpId="0" animBg="1"/>
      <p:bldP spid="2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4531</TotalTime>
  <Words>2929</Words>
  <Application>Microsoft Macintosh PowerPoint</Application>
  <PresentationFormat>Widescreen</PresentationFormat>
  <Paragraphs>405</Paragraphs>
  <Slides>31</Slides>
  <Notes>31</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31</vt:i4>
      </vt:variant>
    </vt:vector>
  </HeadingPairs>
  <TitlesOfParts>
    <vt:vector size="42" baseType="lpstr">
      <vt:lpstr>Arial</vt:lpstr>
      <vt:lpstr>Arial Rounded MT Bold</vt:lpstr>
      <vt:lpstr>Avenir Black</vt:lpstr>
      <vt:lpstr>Avenir Light</vt:lpstr>
      <vt:lpstr>Avenir Next LT Pro Demi</vt:lpstr>
      <vt:lpstr>Calibri</vt:lpstr>
      <vt:lpstr>Calibri Light</vt:lpstr>
      <vt:lpstr>Cambria Math</vt:lpstr>
      <vt:lpstr>Roboto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D-INFK ETHZ</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Wiegreffe</dc:creator>
  <cp:lastModifiedBy>WANG Yong</cp:lastModifiedBy>
  <cp:revision>177</cp:revision>
  <dcterms:created xsi:type="dcterms:W3CDTF">2020-02-24T13:46:05Z</dcterms:created>
  <dcterms:modified xsi:type="dcterms:W3CDTF">2023-06-18T13:49:22Z</dcterms:modified>
</cp:coreProperties>
</file>