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259" r:id="rId3"/>
    <p:sldId id="260" r:id="rId4"/>
    <p:sldId id="261" r:id="rId5"/>
    <p:sldId id="263" r:id="rId6"/>
    <p:sldId id="262" r:id="rId7"/>
    <p:sldId id="278" r:id="rId8"/>
    <p:sldId id="264" r:id="rId9"/>
    <p:sldId id="279" r:id="rId10"/>
    <p:sldId id="266" r:id="rId11"/>
    <p:sldId id="280" r:id="rId12"/>
    <p:sldId id="282" r:id="rId13"/>
    <p:sldId id="287" r:id="rId14"/>
    <p:sldId id="281" r:id="rId15"/>
    <p:sldId id="283" r:id="rId16"/>
    <p:sldId id="284" r:id="rId17"/>
    <p:sldId id="290" r:id="rId18"/>
    <p:sldId id="285" r:id="rId19"/>
    <p:sldId id="291" r:id="rId20"/>
    <p:sldId id="267" r:id="rId21"/>
    <p:sldId id="268" r:id="rId22"/>
    <p:sldId id="269" r:id="rId23"/>
    <p:sldId id="271" r:id="rId24"/>
    <p:sldId id="272" r:id="rId25"/>
    <p:sldId id="273" r:id="rId26"/>
    <p:sldId id="274" r:id="rId27"/>
    <p:sldId id="275" r:id="rId28"/>
    <p:sldId id="289" r:id="rId29"/>
    <p:sldId id="276" r:id="rId30"/>
    <p:sldId id="277" r:id="rId31"/>
    <p:sldId id="288" r:id="rId32"/>
    <p:sldId id="265" r:id="rId33"/>
    <p:sldId id="292" r:id="rId34"/>
    <p:sldId id="286" r:id="rId35"/>
    <p:sldId id="296" r:id="rId36"/>
    <p:sldId id="293" r:id="rId37"/>
    <p:sldId id="295" r:id="rId38"/>
    <p:sldId id="294" r:id="rId39"/>
    <p:sldId id="297" r:id="rId40"/>
    <p:sldId id="298"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AB376EC1-364A-416C-A6DC-C796E5676002}">
          <p14:sldIdLst>
            <p14:sldId id="258"/>
            <p14:sldId id="259"/>
            <p14:sldId id="260"/>
            <p14:sldId id="261"/>
            <p14:sldId id="263"/>
            <p14:sldId id="262"/>
            <p14:sldId id="278"/>
            <p14:sldId id="264"/>
            <p14:sldId id="279"/>
            <p14:sldId id="266"/>
            <p14:sldId id="280"/>
            <p14:sldId id="282"/>
            <p14:sldId id="287"/>
            <p14:sldId id="281"/>
            <p14:sldId id="283"/>
            <p14:sldId id="284"/>
            <p14:sldId id="290"/>
            <p14:sldId id="285"/>
            <p14:sldId id="291"/>
            <p14:sldId id="267"/>
            <p14:sldId id="268"/>
            <p14:sldId id="269"/>
            <p14:sldId id="271"/>
            <p14:sldId id="272"/>
            <p14:sldId id="273"/>
            <p14:sldId id="274"/>
            <p14:sldId id="275"/>
            <p14:sldId id="289"/>
            <p14:sldId id="276"/>
            <p14:sldId id="277"/>
            <p14:sldId id="288"/>
            <p14:sldId id="265"/>
            <p14:sldId id="292"/>
          </p14:sldIdLst>
        </p14:section>
        <p14:section name="auxilary" id="{58D80185-60AD-44AB-8333-C7C30D40FCD4}">
          <p14:sldIdLst>
            <p14:sldId id="286"/>
            <p14:sldId id="296"/>
            <p14:sldId id="293"/>
            <p14:sldId id="295"/>
            <p14:sldId id="294"/>
            <p14:sldId id="297"/>
            <p14:sldId id="2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 xiaolin" initials="wx" lastIdx="1" clrIdx="0">
    <p:extLst>
      <p:ext uri="{19B8F6BF-5375-455C-9EA6-DF929625EA0E}">
        <p15:presenceInfo xmlns:p15="http://schemas.microsoft.com/office/powerpoint/2012/main" userId="428632a2abd5cc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9C2"/>
    <a:srgbClr val="D62D26"/>
    <a:srgbClr val="FFC806"/>
    <a:srgbClr val="2E59A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272" autoAdjust="0"/>
  </p:normalViewPr>
  <p:slideViewPr>
    <p:cSldViewPr snapToGrid="0">
      <p:cViewPr varScale="1">
        <p:scale>
          <a:sx n="101" d="100"/>
          <a:sy n="101" d="100"/>
        </p:scale>
        <p:origin x="15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392EF-C693-45B7-B3EC-80E1DABDA121}" type="datetimeFigureOut">
              <a:rPr lang="zh-CN" altLang="en-US" smtClean="0"/>
              <a:t>2023/6/19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BC6D6-A907-4277-A6CF-C6A398E0D1F8}" type="slidenum">
              <a:rPr lang="zh-CN" altLang="en-US" smtClean="0"/>
              <a:t>‹#›</a:t>
            </a:fld>
            <a:endParaRPr lang="zh-CN" altLang="en-US"/>
          </a:p>
        </p:txBody>
      </p:sp>
    </p:spTree>
    <p:extLst>
      <p:ext uri="{BB962C8B-B14F-4D97-AF65-F5344CB8AC3E}">
        <p14:creationId xmlns:p14="http://schemas.microsoft.com/office/powerpoint/2010/main" val="4345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this is Xiaolin Wen, from Sichuan University. </a:t>
            </a:r>
          </a:p>
          <a:p>
            <a:endParaRPr lang="en-US" altLang="zh-CN" dirty="0"/>
          </a:p>
          <a:p>
            <a:r>
              <a:rPr lang="en-US" altLang="zh-CN" dirty="0"/>
              <a:t>Today I am going to present my work: NFTDisk: Visual Detection of Wash Trading in NFT Markets.</a:t>
            </a:r>
          </a:p>
          <a:p>
            <a:endParaRPr lang="en-US" altLang="zh-CN" dirty="0"/>
          </a:p>
          <a:p>
            <a:r>
              <a:rPr lang="en-US" altLang="zh-CN" dirty="0"/>
              <a:t>This paper is a joint study by researchers from Sichuan University, Singapore Management University, and </a:t>
            </a:r>
            <a:r>
              <a:rPr lang="en-US" altLang="zh-CN" dirty="0" err="1"/>
              <a:t>Baiont</a:t>
            </a:r>
            <a:r>
              <a:rPr lang="en-US" altLang="zh-CN" dirty="0"/>
              <a:t> Technology.</a:t>
            </a:r>
          </a:p>
          <a:p>
            <a:endParaRPr lang="en-US" altLang="zh-CN" dirty="0"/>
          </a:p>
          <a:p>
            <a:r>
              <a:rPr lang="en-US" altLang="zh-CN" dirty="0"/>
              <a:t>First I will introduce the background of our paper.</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a:t>
            </a:fld>
            <a:endParaRPr lang="zh-CN" altLang="en-US"/>
          </a:p>
        </p:txBody>
      </p:sp>
    </p:spTree>
    <p:extLst>
      <p:ext uri="{BB962C8B-B14F-4D97-AF65-F5344CB8AC3E}">
        <p14:creationId xmlns:p14="http://schemas.microsoft.com/office/powerpoint/2010/main" val="48246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outer ring, the addresses are placed evenly around the circle, with each address occupying a radius of the circle at a specific angle. </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10</a:t>
            </a:fld>
            <a:endParaRPr lang="zh-CN" altLang="en-US"/>
          </a:p>
        </p:txBody>
      </p:sp>
    </p:spTree>
    <p:extLst>
      <p:ext uri="{BB962C8B-B14F-4D97-AF65-F5344CB8AC3E}">
        <p14:creationId xmlns:p14="http://schemas.microsoft.com/office/powerpoint/2010/main" val="78656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passage of time, or the timeline, is represented by moving along the radius from the inner circle to the outer circle.</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11</a:t>
            </a:fld>
            <a:endParaRPr lang="zh-CN" altLang="en-US"/>
          </a:p>
        </p:txBody>
      </p:sp>
    </p:spTree>
    <p:extLst>
      <p:ext uri="{BB962C8B-B14F-4D97-AF65-F5344CB8AC3E}">
        <p14:creationId xmlns:p14="http://schemas.microsoft.com/office/powerpoint/2010/main" val="57692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NFT transactions are encoded by the arcs between the two angles which represent the two addresses involved. </a:t>
            </a:r>
          </a:p>
          <a:p>
            <a:endParaRPr lang="en-US" altLang="zh-CN" dirty="0"/>
          </a:p>
          <a:p>
            <a:r>
              <a:rPr lang="en-US" altLang="zh-CN" dirty="0"/>
              <a:t>The distance of the arcs to the center of the circle depends on when the transaction took place. </a:t>
            </a:r>
          </a:p>
          <a:p>
            <a:endParaRPr lang="en-US" altLang="zh-CN" dirty="0"/>
          </a:p>
          <a:p>
            <a:r>
              <a:rPr lang="en-US" altLang="zh-CN" dirty="0"/>
              <a:t>The arcs have two colors encoding the status of transactions: green for “Sale” status and yellow for “Transfer” status. \</a:t>
            </a:r>
          </a:p>
        </p:txBody>
      </p:sp>
      <p:sp>
        <p:nvSpPr>
          <p:cNvPr id="4" name="灯片编号占位符 3"/>
          <p:cNvSpPr>
            <a:spLocks noGrp="1"/>
          </p:cNvSpPr>
          <p:nvPr>
            <p:ph type="sldNum" sz="quarter" idx="5"/>
          </p:nvPr>
        </p:nvSpPr>
        <p:spPr/>
        <p:txBody>
          <a:bodyPr/>
          <a:lstStyle/>
          <a:p>
            <a:fld id="{452BC6D6-A907-4277-A6CF-C6A398E0D1F8}" type="slidenum">
              <a:rPr lang="zh-CN" altLang="en-US" smtClean="0"/>
              <a:t>12</a:t>
            </a:fld>
            <a:endParaRPr lang="zh-CN" altLang="en-US"/>
          </a:p>
        </p:txBody>
      </p:sp>
    </p:spTree>
    <p:extLst>
      <p:ext uri="{BB962C8B-B14F-4D97-AF65-F5344CB8AC3E}">
        <p14:creationId xmlns:p14="http://schemas.microsoft.com/office/powerpoint/2010/main" val="2349716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outer ring, repeated transactions can form an obvious green block, and these addresses might be suspicious to collude and conduct wash trading.</a:t>
            </a:r>
          </a:p>
          <a:p>
            <a:endParaRPr lang="en-US" altLang="zh-CN" dirty="0"/>
          </a:p>
          <a:p>
            <a:r>
              <a:rPr lang="en-US" altLang="zh-CN" dirty="0"/>
              <a:t>Investors can identify suspicious addresses by these green blocks.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13</a:t>
            </a:fld>
            <a:endParaRPr lang="zh-CN" altLang="en-US"/>
          </a:p>
        </p:txBody>
      </p:sp>
    </p:spTree>
    <p:extLst>
      <p:ext uri="{BB962C8B-B14F-4D97-AF65-F5344CB8AC3E}">
        <p14:creationId xmlns:p14="http://schemas.microsoft.com/office/powerpoint/2010/main" val="301588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radial gradient blue background is used to show the monthly average price or trading volume, where the depth of the blue indicates the specific value, and the change over time is represented by the inner circle to the outer circle. </a:t>
            </a:r>
          </a:p>
          <a:p>
            <a:endParaRPr lang="en-US" altLang="zh-CN" dirty="0"/>
          </a:p>
          <a:p>
            <a:r>
              <a:rPr lang="en-US" altLang="zh-CN" dirty="0"/>
              <a:t>It can help evaluate the impact of wash trading on this NFT collections.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14</a:t>
            </a:fld>
            <a:endParaRPr lang="zh-CN" altLang="en-US"/>
          </a:p>
        </p:txBody>
      </p:sp>
    </p:spTree>
    <p:extLst>
      <p:ext uri="{BB962C8B-B14F-4D97-AF65-F5344CB8AC3E}">
        <p14:creationId xmlns:p14="http://schemas.microsoft.com/office/powerpoint/2010/main" val="70506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use the white lines along the radius to link the first and the last transaction of the addresses, it can help investors identify whether the address is a new investor or not.</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15</a:t>
            </a:fld>
            <a:endParaRPr lang="zh-CN" altLang="en-US"/>
          </a:p>
        </p:txBody>
      </p:sp>
    </p:spTree>
    <p:extLst>
      <p:ext uri="{BB962C8B-B14F-4D97-AF65-F5344CB8AC3E}">
        <p14:creationId xmlns:p14="http://schemas.microsoft.com/office/powerpoint/2010/main" val="343772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inner circle, we introduce the suspicious score to indicate the colluding possibility of address pairs. </a:t>
            </a:r>
          </a:p>
        </p:txBody>
      </p:sp>
      <p:sp>
        <p:nvSpPr>
          <p:cNvPr id="4" name="灯片编号占位符 3"/>
          <p:cNvSpPr>
            <a:spLocks noGrp="1"/>
          </p:cNvSpPr>
          <p:nvPr>
            <p:ph type="sldNum" sz="quarter" idx="5"/>
          </p:nvPr>
        </p:nvSpPr>
        <p:spPr/>
        <p:txBody>
          <a:bodyPr/>
          <a:lstStyle/>
          <a:p>
            <a:fld id="{452BC6D6-A907-4277-A6CF-C6A398E0D1F8}" type="slidenum">
              <a:rPr lang="zh-CN" altLang="en-US" smtClean="0"/>
              <a:t>16</a:t>
            </a:fld>
            <a:endParaRPr lang="zh-CN" altLang="en-US"/>
          </a:p>
        </p:txBody>
      </p:sp>
    </p:spTree>
    <p:extLst>
      <p:ext uri="{BB962C8B-B14F-4D97-AF65-F5344CB8AC3E}">
        <p14:creationId xmlns:p14="http://schemas.microsoft.com/office/powerpoint/2010/main" val="81737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inner circle, we introduce the suspicious score to indicate the colluding possibility of address pairs. It is placed on the radius of the inner circle.</a:t>
            </a:r>
          </a:p>
        </p:txBody>
      </p:sp>
      <p:sp>
        <p:nvSpPr>
          <p:cNvPr id="4" name="灯片编号占位符 3"/>
          <p:cNvSpPr>
            <a:spLocks noGrp="1"/>
          </p:cNvSpPr>
          <p:nvPr>
            <p:ph type="sldNum" sz="quarter" idx="5"/>
          </p:nvPr>
        </p:nvSpPr>
        <p:spPr/>
        <p:txBody>
          <a:bodyPr/>
          <a:lstStyle/>
          <a:p>
            <a:fld id="{452BC6D6-A907-4277-A6CF-C6A398E0D1F8}" type="slidenum">
              <a:rPr lang="zh-CN" altLang="en-US" smtClean="0"/>
              <a:t>17</a:t>
            </a:fld>
            <a:endParaRPr lang="zh-CN" altLang="en-US"/>
          </a:p>
        </p:txBody>
      </p:sp>
    </p:spTree>
    <p:extLst>
      <p:ext uri="{BB962C8B-B14F-4D97-AF65-F5344CB8AC3E}">
        <p14:creationId xmlns:p14="http://schemas.microsoft.com/office/powerpoint/2010/main" val="308613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height of the inner paths represents their suspicious score. </a:t>
            </a:r>
          </a:p>
          <a:p>
            <a:endParaRPr lang="en-US" altLang="zh-CN" dirty="0"/>
          </a:p>
          <a:p>
            <a:r>
              <a:rPr lang="en-US" altLang="zh-CN" dirty="0"/>
              <a:t>The higher the height of the inner path, the higher the suspicious score of the address pair.</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18</a:t>
            </a:fld>
            <a:endParaRPr lang="zh-CN" altLang="en-US"/>
          </a:p>
        </p:txBody>
      </p:sp>
    </p:spTree>
    <p:extLst>
      <p:ext uri="{BB962C8B-B14F-4D97-AF65-F5344CB8AC3E}">
        <p14:creationId xmlns:p14="http://schemas.microsoft.com/office/powerpoint/2010/main" val="715046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Investors can easily find suspicious addresses in the disk module.</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19</a:t>
            </a:fld>
            <a:endParaRPr lang="zh-CN" altLang="en-US"/>
          </a:p>
        </p:txBody>
      </p:sp>
    </p:spTree>
    <p:extLst>
      <p:ext uri="{BB962C8B-B14F-4D97-AF65-F5344CB8AC3E}">
        <p14:creationId xmlns:p14="http://schemas.microsoft.com/office/powerpoint/2010/main" val="158754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right figure, we can see many small images, each one of them can sell for thousands of dollars.</a:t>
            </a:r>
          </a:p>
          <a:p>
            <a:endParaRPr lang="en-US" altLang="zh-CN" dirty="0"/>
          </a:p>
          <a:p>
            <a:r>
              <a:rPr lang="en-US" altLang="zh-CN" dirty="0"/>
              <a:t>These are kinds of NFTs.</a:t>
            </a:r>
          </a:p>
          <a:p>
            <a:endParaRPr lang="en-US" altLang="zh-CN" dirty="0"/>
          </a:p>
          <a:p>
            <a:r>
              <a:rPr lang="en-US" altLang="zh-CN" dirty="0"/>
              <a:t>NFTs are tradable ownerships of some digital assets, such as images, videos and virtual creations. </a:t>
            </a:r>
          </a:p>
          <a:p>
            <a:endParaRPr lang="en-US" altLang="zh-CN" dirty="0"/>
          </a:p>
          <a:p>
            <a:r>
              <a:rPr lang="en-US" altLang="zh-CN" dirty="0"/>
              <a:t>NFTs can be traded in NFT markets.</a:t>
            </a:r>
          </a:p>
          <a:p>
            <a:endParaRPr lang="en-US" altLang="zh-CN" dirty="0"/>
          </a:p>
          <a:p>
            <a:r>
              <a:rPr lang="en-US" altLang="zh-CN" dirty="0"/>
              <a:t>However, the huge potential of NFT markets attracts a large number of investors, and at the same time, many fraudulent activities also follow.</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a:t>
            </a:fld>
            <a:endParaRPr lang="zh-CN" altLang="en-US"/>
          </a:p>
        </p:txBody>
      </p:sp>
    </p:spTree>
    <p:extLst>
      <p:ext uri="{BB962C8B-B14F-4D97-AF65-F5344CB8AC3E}">
        <p14:creationId xmlns:p14="http://schemas.microsoft.com/office/powerpoint/2010/main" val="259490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flow module consists of a stacked area chart and a flow-based chart. -</a:t>
            </a:r>
            <a:r>
              <a:rPr lang="en-US" altLang="zh-CN" dirty="0">
                <a:sym typeface="Wingdings" panose="05000000000000000000" pitchFamily="2" charset="2"/>
              </a:rPr>
              <a:t></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20</a:t>
            </a:fld>
            <a:endParaRPr lang="zh-CN" altLang="en-US"/>
          </a:p>
        </p:txBody>
      </p:sp>
    </p:spTree>
    <p:extLst>
      <p:ext uri="{BB962C8B-B14F-4D97-AF65-F5344CB8AC3E}">
        <p14:creationId xmlns:p14="http://schemas.microsoft.com/office/powerpoint/2010/main" val="1968296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flow module consists of a stacked area chart and a flow-based chart. </a:t>
            </a:r>
            <a:r>
              <a:rPr lang="en-US" altLang="zh-CN" dirty="0">
                <a:sym typeface="Wingdings" panose="05000000000000000000" pitchFamily="2" charset="2"/>
              </a:rPr>
              <a:t></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21</a:t>
            </a:fld>
            <a:endParaRPr lang="zh-CN" altLang="en-US"/>
          </a:p>
        </p:txBody>
      </p:sp>
    </p:spTree>
    <p:extLst>
      <p:ext uri="{BB962C8B-B14F-4D97-AF65-F5344CB8AC3E}">
        <p14:creationId xmlns:p14="http://schemas.microsoft.com/office/powerpoint/2010/main" val="1279969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flow module consists of a stacked area chart and a flow-based chart.</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22</a:t>
            </a:fld>
            <a:endParaRPr lang="zh-CN" altLang="en-US"/>
          </a:p>
        </p:txBody>
      </p:sp>
    </p:spTree>
    <p:extLst>
      <p:ext uri="{BB962C8B-B14F-4D97-AF65-F5344CB8AC3E}">
        <p14:creationId xmlns:p14="http://schemas.microsoft.com/office/powerpoint/2010/main" val="537694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 covers the three levels: the group level, address level and NFT level.</a:t>
            </a:r>
          </a:p>
          <a:p>
            <a:endParaRPr lang="en-US" altLang="zh-CN" dirty="0"/>
          </a:p>
          <a:p>
            <a:r>
              <a:rPr lang="en-US" altLang="zh-CN" dirty="0"/>
              <a:t>The stacked area chart shows the NFTs held by selected addresses at the group level.</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23</a:t>
            </a:fld>
            <a:endParaRPr lang="zh-CN" altLang="en-US"/>
          </a:p>
        </p:txBody>
      </p:sp>
    </p:spTree>
    <p:extLst>
      <p:ext uri="{BB962C8B-B14F-4D97-AF65-F5344CB8AC3E}">
        <p14:creationId xmlns:p14="http://schemas.microsoft.com/office/powerpoint/2010/main" val="3747832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flow-based chart can demonstrate both the NFTs held by each address and the transaction history of these NFTs.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24</a:t>
            </a:fld>
            <a:endParaRPr lang="zh-CN" altLang="en-US"/>
          </a:p>
        </p:txBody>
      </p:sp>
    </p:spTree>
    <p:extLst>
      <p:ext uri="{BB962C8B-B14F-4D97-AF65-F5344CB8AC3E}">
        <p14:creationId xmlns:p14="http://schemas.microsoft.com/office/powerpoint/2010/main" val="1454932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flow-based chart can demonstrate both the NFTs held by each address and the transaction history of these NFTs.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25</a:t>
            </a:fld>
            <a:endParaRPr lang="zh-CN" altLang="en-US"/>
          </a:p>
        </p:txBody>
      </p:sp>
    </p:spTree>
    <p:extLst>
      <p:ext uri="{BB962C8B-B14F-4D97-AF65-F5344CB8AC3E}">
        <p14:creationId xmlns:p14="http://schemas.microsoft.com/office/powerpoint/2010/main" val="615025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introducing the NFTDisk, we want to know can it work well?</a:t>
            </a:r>
          </a:p>
          <a:p>
            <a:endParaRPr lang="en-US" altLang="zh-CN" dirty="0"/>
          </a:p>
          <a:p>
            <a:r>
              <a:rPr lang="en-US" altLang="zh-CN" dirty="0"/>
              <a:t>To evaluate the effectiveness and usability of NFTDisk, we conducted two case studies and an user interview with 14 NFT investors. </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26</a:t>
            </a:fld>
            <a:endParaRPr lang="zh-CN" altLang="en-US"/>
          </a:p>
        </p:txBody>
      </p:sp>
    </p:spTree>
    <p:extLst>
      <p:ext uri="{BB962C8B-B14F-4D97-AF65-F5344CB8AC3E}">
        <p14:creationId xmlns:p14="http://schemas.microsoft.com/office/powerpoint/2010/main" val="3474082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use a video to show how users analyze wash trading in the NFT collection named </a:t>
            </a:r>
            <a:r>
              <a:rPr lang="en-US" altLang="zh-CN" dirty="0" err="1"/>
              <a:t>Meebits</a:t>
            </a:r>
            <a:r>
              <a:rPr lang="en-US" altLang="zh-CN" dirty="0"/>
              <a:t> with NFTDisk.</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27</a:t>
            </a:fld>
            <a:endParaRPr lang="zh-CN" altLang="en-US"/>
          </a:p>
        </p:txBody>
      </p:sp>
    </p:spTree>
    <p:extLst>
      <p:ext uri="{BB962C8B-B14F-4D97-AF65-F5344CB8AC3E}">
        <p14:creationId xmlns:p14="http://schemas.microsoft.com/office/powerpoint/2010/main" val="3013321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use a video to show how users analyze wash trading in the NFT collection named </a:t>
            </a:r>
            <a:r>
              <a:rPr lang="en-US" altLang="zh-CN" dirty="0" err="1"/>
              <a:t>Meebits</a:t>
            </a:r>
            <a:r>
              <a:rPr lang="en-US" altLang="zh-CN" dirty="0"/>
              <a:t> with NFTDisk.</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28</a:t>
            </a:fld>
            <a:endParaRPr lang="zh-CN" altLang="en-US"/>
          </a:p>
        </p:txBody>
      </p:sp>
    </p:spTree>
    <p:extLst>
      <p:ext uri="{BB962C8B-B14F-4D97-AF65-F5344CB8AC3E}">
        <p14:creationId xmlns:p14="http://schemas.microsoft.com/office/powerpoint/2010/main" val="3733007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user interview, we invited 14 NFT investors to use NFTDisk to analyze three NFT collections and evaluate the system.</a:t>
            </a:r>
          </a:p>
          <a:p>
            <a:endParaRPr lang="en-US" altLang="zh-CN" dirty="0"/>
          </a:p>
          <a:p>
            <a:r>
              <a:rPr lang="en-US" altLang="zh-CN" dirty="0"/>
              <a:t>Participants first complete a tutorial;  </a:t>
            </a:r>
          </a:p>
          <a:p>
            <a:endParaRPr lang="en-US" altLang="zh-CN" dirty="0"/>
          </a:p>
          <a:p>
            <a:r>
              <a:rPr lang="en-US" altLang="zh-CN" dirty="0"/>
              <a:t>Then, using NFTDisk following four tasks;   </a:t>
            </a:r>
          </a:p>
          <a:p>
            <a:endParaRPr lang="en-US" altLang="zh-CN" dirty="0"/>
          </a:p>
          <a:p>
            <a:r>
              <a:rPr lang="en-US" altLang="zh-CN" dirty="0"/>
              <a:t>Finally, they were asked to complete post-study questionnaires and interviews.</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29</a:t>
            </a:fld>
            <a:endParaRPr lang="zh-CN" altLang="en-US"/>
          </a:p>
        </p:txBody>
      </p:sp>
    </p:spTree>
    <p:extLst>
      <p:ext uri="{BB962C8B-B14F-4D97-AF65-F5344CB8AC3E}">
        <p14:creationId xmlns:p14="http://schemas.microsoft.com/office/powerpoint/2010/main" val="1304455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Among them, wash trading is one of the most common frauds in NFT markets, which manifests as a group of colluding addresses pretending to trade NFTs. </a:t>
            </a:r>
          </a:p>
          <a:p>
            <a:endParaRPr lang="en-US" altLang="zh-CN" dirty="0"/>
          </a:p>
          <a:p>
            <a:r>
              <a:rPr lang="en-US" altLang="zh-CN" dirty="0"/>
              <a:t> to create fake trading volumes and prices to mislead investors.</a:t>
            </a:r>
          </a:p>
          <a:p>
            <a:endParaRPr lang="en-US" altLang="zh-CN" dirty="0"/>
          </a:p>
          <a:p>
            <a:r>
              <a:rPr lang="en-US" altLang="zh-CN" dirty="0"/>
              <a:t>So many investors got loss from it.</a:t>
            </a:r>
          </a:p>
        </p:txBody>
      </p:sp>
      <p:sp>
        <p:nvSpPr>
          <p:cNvPr id="4" name="灯片编号占位符 3"/>
          <p:cNvSpPr>
            <a:spLocks noGrp="1"/>
          </p:cNvSpPr>
          <p:nvPr>
            <p:ph type="sldNum" sz="quarter" idx="5"/>
          </p:nvPr>
        </p:nvSpPr>
        <p:spPr/>
        <p:txBody>
          <a:bodyPr/>
          <a:lstStyle/>
          <a:p>
            <a:fld id="{452BC6D6-A907-4277-A6CF-C6A398E0D1F8}" type="slidenum">
              <a:rPr lang="zh-CN" altLang="en-US" smtClean="0"/>
              <a:t>3</a:t>
            </a:fld>
            <a:endParaRPr lang="zh-CN" altLang="en-US"/>
          </a:p>
        </p:txBody>
      </p:sp>
    </p:spTree>
    <p:extLst>
      <p:ext uri="{BB962C8B-B14F-4D97-AF65-F5344CB8AC3E}">
        <p14:creationId xmlns:p14="http://schemas.microsoft.com/office/powerpoint/2010/main" val="140240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questionnaire is designed to evaluate the workflow effectiveness, visual design and interactions,  and usability. </a:t>
            </a:r>
          </a:p>
          <a:p>
            <a:endParaRPr lang="en-US" altLang="zh-CN" dirty="0"/>
          </a:p>
          <a:p>
            <a:r>
              <a:rPr lang="en-US" altLang="zh-CN" dirty="0"/>
              <a:t>The results shows that NFTDisk was highly rated by the participants.</a:t>
            </a:r>
          </a:p>
          <a:p>
            <a:endParaRPr lang="en-US" altLang="zh-CN" dirty="0"/>
          </a:p>
          <a:p>
            <a:r>
              <a:rPr lang="en-US" altLang="zh-CN" dirty="0"/>
              <a:t>They agree with that NFTDisk was more useful and effective than previous methods for exploring wash trading behaviors in NFT collections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30</a:t>
            </a:fld>
            <a:endParaRPr lang="zh-CN" altLang="en-US"/>
          </a:p>
        </p:txBody>
      </p:sp>
    </p:spTree>
    <p:extLst>
      <p:ext uri="{BB962C8B-B14F-4D97-AF65-F5344CB8AC3E}">
        <p14:creationId xmlns:p14="http://schemas.microsoft.com/office/powerpoint/2010/main" val="1718926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Overall, Wash trading is rampant in NFT markets, and we proposed an amazing visualization tools to protect investors from wash trading and save their money.</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31</a:t>
            </a:fld>
            <a:endParaRPr lang="zh-CN" altLang="en-US"/>
          </a:p>
        </p:txBody>
      </p:sp>
    </p:spTree>
    <p:extLst>
      <p:ext uri="{BB962C8B-B14F-4D97-AF65-F5344CB8AC3E}">
        <p14:creationId xmlns:p14="http://schemas.microsoft.com/office/powerpoint/2010/main" val="597762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I want to thank all the coauthors and reviewers of this paper.</a:t>
            </a:r>
          </a:p>
          <a:p>
            <a:endParaRPr lang="en-US" altLang="zh-CN" dirty="0"/>
          </a:p>
          <a:p>
            <a:r>
              <a:rPr lang="en-US" altLang="zh-CN" dirty="0"/>
              <a:t>For more details, please check our paper! Thank you!</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32</a:t>
            </a:fld>
            <a:endParaRPr lang="zh-CN" altLang="en-US"/>
          </a:p>
        </p:txBody>
      </p:sp>
    </p:spTree>
    <p:extLst>
      <p:ext uri="{BB962C8B-B14F-4D97-AF65-F5344CB8AC3E}">
        <p14:creationId xmlns:p14="http://schemas.microsoft.com/office/powerpoint/2010/main" val="967799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have a poster in this conference, if you are interested in this work, please feel free to contact us. Thank you!</a:t>
            </a:r>
          </a:p>
        </p:txBody>
      </p:sp>
      <p:sp>
        <p:nvSpPr>
          <p:cNvPr id="4" name="灯片编号占位符 3"/>
          <p:cNvSpPr>
            <a:spLocks noGrp="1"/>
          </p:cNvSpPr>
          <p:nvPr>
            <p:ph type="sldNum" sz="quarter" idx="5"/>
          </p:nvPr>
        </p:nvSpPr>
        <p:spPr/>
        <p:txBody>
          <a:bodyPr/>
          <a:lstStyle/>
          <a:p>
            <a:fld id="{452BC6D6-A907-4277-A6CF-C6A398E0D1F8}" type="slidenum">
              <a:rPr lang="zh-CN" altLang="en-US" smtClean="0"/>
              <a:t>33</a:t>
            </a:fld>
            <a:endParaRPr lang="zh-CN" altLang="en-US"/>
          </a:p>
        </p:txBody>
      </p:sp>
    </p:spTree>
    <p:extLst>
      <p:ext uri="{BB962C8B-B14F-4D97-AF65-F5344CB8AC3E}">
        <p14:creationId xmlns:p14="http://schemas.microsoft.com/office/powerpoint/2010/main" val="1590860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34</a:t>
            </a:fld>
            <a:endParaRPr lang="zh-CN" altLang="en-US"/>
          </a:p>
        </p:txBody>
      </p:sp>
    </p:spTree>
    <p:extLst>
      <p:ext uri="{BB962C8B-B14F-4D97-AF65-F5344CB8AC3E}">
        <p14:creationId xmlns:p14="http://schemas.microsoft.com/office/powerpoint/2010/main" val="1685696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35</a:t>
            </a:fld>
            <a:endParaRPr lang="zh-CN" altLang="en-US"/>
          </a:p>
        </p:txBody>
      </p:sp>
    </p:spTree>
    <p:extLst>
      <p:ext uri="{BB962C8B-B14F-4D97-AF65-F5344CB8AC3E}">
        <p14:creationId xmlns:p14="http://schemas.microsoft.com/office/powerpoint/2010/main" val="3261365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36</a:t>
            </a:fld>
            <a:endParaRPr lang="zh-CN" altLang="en-US"/>
          </a:p>
        </p:txBody>
      </p:sp>
    </p:spTree>
    <p:extLst>
      <p:ext uri="{BB962C8B-B14F-4D97-AF65-F5344CB8AC3E}">
        <p14:creationId xmlns:p14="http://schemas.microsoft.com/office/powerpoint/2010/main" val="3860416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37</a:t>
            </a:fld>
            <a:endParaRPr lang="zh-CN" altLang="en-US"/>
          </a:p>
        </p:txBody>
      </p:sp>
    </p:spTree>
    <p:extLst>
      <p:ext uri="{BB962C8B-B14F-4D97-AF65-F5344CB8AC3E}">
        <p14:creationId xmlns:p14="http://schemas.microsoft.com/office/powerpoint/2010/main" val="1935011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Overall, Wash trading is rampant in NFT markets, and we proposed an amazing visualization tools to protect investors from wash trading and save their money.</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38</a:t>
            </a:fld>
            <a:endParaRPr lang="zh-CN" altLang="en-US"/>
          </a:p>
        </p:txBody>
      </p:sp>
    </p:spTree>
    <p:extLst>
      <p:ext uri="{BB962C8B-B14F-4D97-AF65-F5344CB8AC3E}">
        <p14:creationId xmlns:p14="http://schemas.microsoft.com/office/powerpoint/2010/main" val="2215598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Overall, Wash trading is rampant in NFT markets, and we proposed an amazing visualization tools to protect investors from wash trading and save their money.</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39</a:t>
            </a:fld>
            <a:endParaRPr lang="zh-CN" altLang="en-US"/>
          </a:p>
        </p:txBody>
      </p:sp>
    </p:spTree>
    <p:extLst>
      <p:ext uri="{BB962C8B-B14F-4D97-AF65-F5344CB8AC3E}">
        <p14:creationId xmlns:p14="http://schemas.microsoft.com/office/powerpoint/2010/main" val="37717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save those investors, some one proposed automatic algorithms to detect wash trading.</a:t>
            </a:r>
          </a:p>
          <a:p>
            <a:endParaRPr lang="en-US" altLang="zh-CN" dirty="0"/>
          </a:p>
          <a:p>
            <a:r>
              <a:rPr lang="en-US" altLang="zh-CN" dirty="0"/>
              <a:t>But wash traders are very </a:t>
            </a:r>
            <a:r>
              <a:rPr lang="en-US" altLang="zh-CN" dirty="0" err="1"/>
              <a:t>very</a:t>
            </a:r>
            <a:r>
              <a:rPr lang="en-US" altLang="zh-CN" dirty="0"/>
              <a:t> smart, and they create very sophisticated wash trading patterns to avoid detection.</a:t>
            </a:r>
          </a:p>
          <a:p>
            <a:endParaRPr lang="en-US" altLang="zh-CN" dirty="0"/>
          </a:p>
          <a:p>
            <a:r>
              <a:rPr lang="en-US" altLang="zh-CN" dirty="0"/>
              <a:t>Therefore, Automatic Detection can only find a subset of wash trading. </a:t>
            </a:r>
          </a:p>
          <a:p>
            <a:endParaRPr lang="en-US" altLang="zh-CN" dirty="0"/>
          </a:p>
          <a:p>
            <a:r>
              <a:rPr lang="en-US" altLang="zh-CN" dirty="0"/>
              <a:t>Manual Inspection is usually required, but currently investors can only use original transaction records and some simple visualizations, </a:t>
            </a:r>
          </a:p>
          <a:p>
            <a:endParaRPr lang="en-US" altLang="zh-CN" dirty="0"/>
          </a:p>
          <a:p>
            <a:r>
              <a:rPr lang="en-US" altLang="zh-CN" dirty="0"/>
              <a:t>it is hard to get useful information for investment decisions by these ways.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4</a:t>
            </a:fld>
            <a:endParaRPr lang="zh-CN" altLang="en-US"/>
          </a:p>
        </p:txBody>
      </p:sp>
    </p:spTree>
    <p:extLst>
      <p:ext uri="{BB962C8B-B14F-4D97-AF65-F5344CB8AC3E}">
        <p14:creationId xmlns:p14="http://schemas.microsoft.com/office/powerpoint/2010/main" val="305393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Overall, Wash trading is rampant in NFT markets, and we proposed an amazing visualization tools to protect investors from wash trading and save their money.</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40</a:t>
            </a:fld>
            <a:endParaRPr lang="zh-CN" altLang="en-US"/>
          </a:p>
        </p:txBody>
      </p:sp>
    </p:spTree>
    <p:extLst>
      <p:ext uri="{BB962C8B-B14F-4D97-AF65-F5344CB8AC3E}">
        <p14:creationId xmlns:p14="http://schemas.microsoft.com/office/powerpoint/2010/main" val="118662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solve this problem, we propose NFTDisk, a novel visualization for investors to visually identify and analyze wash trading activities in NFT markets.</a:t>
            </a:r>
          </a:p>
          <a:p>
            <a:endParaRPr lang="en-US" altLang="zh-CN" dirty="0"/>
          </a:p>
          <a:p>
            <a:r>
              <a:rPr lang="en-US" altLang="zh-CN" dirty="0"/>
              <a:t>Here shows the interface of NFTDisk, it looks like a big disk with music flow around it.</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5</a:t>
            </a:fld>
            <a:endParaRPr lang="zh-CN" altLang="en-US"/>
          </a:p>
        </p:txBody>
      </p:sp>
    </p:spTree>
    <p:extLst>
      <p:ext uri="{BB962C8B-B14F-4D97-AF65-F5344CB8AC3E}">
        <p14:creationId xmlns:p14="http://schemas.microsoft.com/office/powerpoint/2010/main" val="103598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NFTDisk contains two visualization modules: the disk module and the flow module.</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6</a:t>
            </a:fld>
            <a:endParaRPr lang="zh-CN" altLang="en-US"/>
          </a:p>
        </p:txBody>
      </p:sp>
    </p:spTree>
    <p:extLst>
      <p:ext uri="{BB962C8B-B14F-4D97-AF65-F5344CB8AC3E}">
        <p14:creationId xmlns:p14="http://schemas.microsoft.com/office/powerpoint/2010/main" val="176944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disk module is a radial visualization with a disk metaphor to provide a quick overview of NFT transactions over time to help users recognize suspicious address groups.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7</a:t>
            </a:fld>
            <a:endParaRPr lang="zh-CN" altLang="en-US"/>
          </a:p>
        </p:txBody>
      </p:sp>
    </p:spTree>
    <p:extLst>
      <p:ext uri="{BB962C8B-B14F-4D97-AF65-F5344CB8AC3E}">
        <p14:creationId xmlns:p14="http://schemas.microsoft.com/office/powerpoint/2010/main" val="379760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flow module is a flow-based design to visualize NFT flows at multiple levels.</a:t>
            </a:r>
          </a:p>
          <a:p>
            <a:endParaRPr lang="en-US" altLang="zh-CN" dirty="0"/>
          </a:p>
          <a:p>
            <a:r>
              <a:rPr lang="en-US" altLang="zh-CN" dirty="0"/>
              <a:t>It</a:t>
            </a:r>
            <a:r>
              <a:rPr lang="zh-CN" altLang="en-US" dirty="0"/>
              <a:t> </a:t>
            </a:r>
            <a:r>
              <a:rPr lang="en-US" altLang="zh-CN" dirty="0"/>
              <a:t>can</a:t>
            </a:r>
            <a:r>
              <a:rPr lang="zh-CN" altLang="en-US" dirty="0"/>
              <a:t> </a:t>
            </a:r>
            <a:r>
              <a:rPr lang="en-US" altLang="zh-CN" dirty="0"/>
              <a:t>help</a:t>
            </a:r>
            <a:r>
              <a:rPr lang="zh-CN" altLang="en-US" dirty="0"/>
              <a:t> </a:t>
            </a:r>
            <a:r>
              <a:rPr lang="en-US" altLang="zh-CN" dirty="0"/>
              <a:t>investors</a:t>
            </a:r>
            <a:r>
              <a:rPr lang="zh-CN" altLang="en-US" dirty="0"/>
              <a:t> </a:t>
            </a:r>
            <a:r>
              <a:rPr lang="en-US" altLang="zh-CN" dirty="0"/>
              <a:t>check</a:t>
            </a:r>
            <a:r>
              <a:rPr lang="zh-CN" altLang="en-US" dirty="0"/>
              <a:t> </a:t>
            </a:r>
            <a:r>
              <a:rPr lang="en-US" altLang="zh-CN" dirty="0"/>
              <a:t>whether</a:t>
            </a:r>
            <a:r>
              <a:rPr lang="zh-CN" altLang="en-US" dirty="0"/>
              <a:t> </a:t>
            </a:r>
            <a:r>
              <a:rPr lang="en-US" altLang="zh-CN" dirty="0"/>
              <a:t>wash trading occurred and their patterns.</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8</a:t>
            </a:fld>
            <a:endParaRPr lang="zh-CN" altLang="en-US"/>
          </a:p>
        </p:txBody>
      </p:sp>
    </p:spTree>
    <p:extLst>
      <p:ext uri="{BB962C8B-B14F-4D97-AF65-F5344CB8AC3E}">
        <p14:creationId xmlns:p14="http://schemas.microsoft.com/office/powerpoint/2010/main" val="188244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first let us see the big disk.</a:t>
            </a:r>
          </a:p>
          <a:p>
            <a:endParaRPr lang="en-US" altLang="zh-CN" dirty="0"/>
          </a:p>
          <a:p>
            <a:r>
              <a:rPr lang="en-US" altLang="zh-CN" dirty="0"/>
              <a:t>The disk module consists of the outer ring and the inner circle.</a:t>
            </a:r>
            <a:endParaRPr lang="zh-CN" altLang="en-US" dirty="0"/>
          </a:p>
        </p:txBody>
      </p:sp>
      <p:sp>
        <p:nvSpPr>
          <p:cNvPr id="4" name="灯片编号占位符 3"/>
          <p:cNvSpPr>
            <a:spLocks noGrp="1"/>
          </p:cNvSpPr>
          <p:nvPr>
            <p:ph type="sldNum" sz="quarter" idx="5"/>
          </p:nvPr>
        </p:nvSpPr>
        <p:spPr/>
        <p:txBody>
          <a:bodyPr/>
          <a:lstStyle/>
          <a:p>
            <a:fld id="{452BC6D6-A907-4277-A6CF-C6A398E0D1F8}" type="slidenum">
              <a:rPr lang="zh-CN" altLang="en-US" smtClean="0"/>
              <a:t>9</a:t>
            </a:fld>
            <a:endParaRPr lang="zh-CN" altLang="en-US"/>
          </a:p>
        </p:txBody>
      </p:sp>
    </p:spTree>
    <p:extLst>
      <p:ext uri="{BB962C8B-B14F-4D97-AF65-F5344CB8AC3E}">
        <p14:creationId xmlns:p14="http://schemas.microsoft.com/office/powerpoint/2010/main" val="410842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A263A5-BA61-470C-53F3-AB84BF9F67A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4AC5CFD-89C8-D6D1-BF4A-FD319AC52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CE6B609-69BD-1D91-178D-4EB3038518A8}"/>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5" name="页脚占位符 4">
            <a:extLst>
              <a:ext uri="{FF2B5EF4-FFF2-40B4-BE49-F238E27FC236}">
                <a16:creationId xmlns:a16="http://schemas.microsoft.com/office/drawing/2014/main" id="{47DC899C-F3B6-CA1B-5E33-C0E5CE6E88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52F40C-4EB3-3060-5736-A37D103F51EC}"/>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2000614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B763C6-E9AB-E435-C516-74F9E8843C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99BF42D-1AE5-1FEE-80DF-79F92BDAB9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AD71D2-B183-4950-61D3-CF2D04644C63}"/>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5" name="页脚占位符 4">
            <a:extLst>
              <a:ext uri="{FF2B5EF4-FFF2-40B4-BE49-F238E27FC236}">
                <a16:creationId xmlns:a16="http://schemas.microsoft.com/office/drawing/2014/main" id="{D3BA32F9-E385-BD82-E32E-DD3CCDA312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5B0B25-73AF-1580-28DB-241549B4A564}"/>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3416741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81E5454-8EA3-FC2C-8074-CB89C39E208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B9513DD-43A6-7EED-FDA8-ACB5CF9E4E9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FF3759-C73C-F1CE-DA9E-D44174F37FE1}"/>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5" name="页脚占位符 4">
            <a:extLst>
              <a:ext uri="{FF2B5EF4-FFF2-40B4-BE49-F238E27FC236}">
                <a16:creationId xmlns:a16="http://schemas.microsoft.com/office/drawing/2014/main" id="{E5EA602A-0D4A-7E60-4FC3-B346ED01CE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4F3253-C953-A47E-6CF6-09DBBA66AAA8}"/>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1328378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0719C0CA-98D0-51CC-5EA4-B312CE992200}"/>
              </a:ext>
            </a:extLst>
          </p:cNvPr>
          <p:cNvSpPr>
            <a:spLocks noGrp="1"/>
          </p:cNvSpPr>
          <p:nvPr>
            <p:ph type="sldNum" sz="quarter" idx="12"/>
          </p:nvPr>
        </p:nvSpPr>
        <p:spPr>
          <a:xfrm>
            <a:off x="9090891" y="6217804"/>
            <a:ext cx="2743200" cy="365125"/>
          </a:xfrm>
        </p:spPr>
        <p:txBody>
          <a:bodyPr/>
          <a:lstStyle>
            <a:lvl1pPr>
              <a:defRPr sz="1600" b="1">
                <a:solidFill>
                  <a:schemeClr val="tx1"/>
                </a:solidFill>
                <a:latin typeface="Arial" panose="020B0604020202020204" pitchFamily="34" charset="0"/>
                <a:cs typeface="Arial" panose="020B0604020202020204" pitchFamily="34" charset="0"/>
              </a:defRPr>
            </a:lvl1pPr>
          </a:lstStyle>
          <a:p>
            <a:fld id="{0C387E11-122C-493F-8482-908E214B79E1}" type="slidenum">
              <a:rPr lang="zh-CN" altLang="en-US" smtClean="0"/>
              <a:pPr/>
              <a:t>‹#›</a:t>
            </a:fld>
            <a:endParaRPr lang="zh-CN" altLang="en-US" dirty="0"/>
          </a:p>
        </p:txBody>
      </p:sp>
    </p:spTree>
    <p:extLst>
      <p:ext uri="{BB962C8B-B14F-4D97-AF65-F5344CB8AC3E}">
        <p14:creationId xmlns:p14="http://schemas.microsoft.com/office/powerpoint/2010/main" val="136464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AB5598-2233-D552-30E1-493975DE8F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854158-9A71-6A06-656A-1E4EC046C7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47AF17C-C405-F9CD-C69B-B55DCE4F6314}"/>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5" name="页脚占位符 4">
            <a:extLst>
              <a:ext uri="{FF2B5EF4-FFF2-40B4-BE49-F238E27FC236}">
                <a16:creationId xmlns:a16="http://schemas.microsoft.com/office/drawing/2014/main" id="{32E34AD7-2BF1-1AF1-9E1D-B7C4C5395B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BD3A41-6C0F-6F65-1A2E-CE354AC36967}"/>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325275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4FFA12-F0E9-8E2F-A7AA-3D9291A2020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7C57AA-9BC5-A350-7B23-2957654AA8C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4849BF-D577-F469-BA06-BFA0C8B20E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2A4BA35-F5E8-D2F6-D383-A9F4D9477352}"/>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6" name="页脚占位符 5">
            <a:extLst>
              <a:ext uri="{FF2B5EF4-FFF2-40B4-BE49-F238E27FC236}">
                <a16:creationId xmlns:a16="http://schemas.microsoft.com/office/drawing/2014/main" id="{447D205A-2C22-0227-B8C0-6DAB2B5CA8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BEE34D-1B7E-3147-FC44-1AD1DD6AECE3}"/>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263913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2AC345-6B89-19B4-9E1A-2CD91AE720D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E3828C4-39A2-A2D4-F586-5CCF868F4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0B417E-4FC8-B594-3D0C-79BE11249D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0CA1569-EEE0-2031-5500-602984681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50BDDAB-BCA6-786F-49E9-5AF6F3A3760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B24E39C-FE3E-F3F4-011E-A476034C4708}"/>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8" name="页脚占位符 7">
            <a:extLst>
              <a:ext uri="{FF2B5EF4-FFF2-40B4-BE49-F238E27FC236}">
                <a16:creationId xmlns:a16="http://schemas.microsoft.com/office/drawing/2014/main" id="{E9FEAB5D-1238-8665-B8C8-ECAAA4B971C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347FEAE-5888-4C20-0419-58E8F906F84A}"/>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268610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EF8145-399A-4459-1498-4571912516D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008EB2-21A2-FF99-190B-0808CE61DD86}"/>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4" name="页脚占位符 3">
            <a:extLst>
              <a:ext uri="{FF2B5EF4-FFF2-40B4-BE49-F238E27FC236}">
                <a16:creationId xmlns:a16="http://schemas.microsoft.com/office/drawing/2014/main" id="{29F69233-B337-EF94-4CAC-8CABCA60591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041FE1E-97C8-6583-714A-A560FA733A56}"/>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74756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D4FC7EA-2942-D9CA-7FFE-1D264FB8E32C}"/>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3" name="页脚占位符 2">
            <a:extLst>
              <a:ext uri="{FF2B5EF4-FFF2-40B4-BE49-F238E27FC236}">
                <a16:creationId xmlns:a16="http://schemas.microsoft.com/office/drawing/2014/main" id="{CFA6DFCF-9D81-8CD5-1BCC-CBD29D1E59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743A0F1-F828-2E71-4D8D-0BF9EC83F1D1}"/>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282182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E0B54-FB11-3B54-1307-F0AF4DDDFEC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643A5D0-2128-3CF6-CA91-E7629D7DF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7C6401-E927-CEA6-358E-06E2E6163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E3C3C8-24A8-C434-2A2D-90F9AD0DEF08}"/>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6" name="页脚占位符 5">
            <a:extLst>
              <a:ext uri="{FF2B5EF4-FFF2-40B4-BE49-F238E27FC236}">
                <a16:creationId xmlns:a16="http://schemas.microsoft.com/office/drawing/2014/main" id="{516E1215-D875-3DE6-3EF4-8D9F771EB4F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F12034-5C8E-522B-194C-3D5FAA04FE65}"/>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234914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0E5F6A-0A4B-47CD-A8E6-5AF5B0B23B4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F73B07A-82F5-2116-2932-B6E0C417B8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74AA41E-01C0-0673-C9BE-887C6B865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EE0220-44CE-712D-E780-4BB72E8B1BD7}"/>
              </a:ext>
            </a:extLst>
          </p:cNvPr>
          <p:cNvSpPr>
            <a:spLocks noGrp="1"/>
          </p:cNvSpPr>
          <p:nvPr>
            <p:ph type="dt" sz="half" idx="10"/>
          </p:nvPr>
        </p:nvSpPr>
        <p:spPr/>
        <p:txBody>
          <a:bodyPr/>
          <a:lstStyle/>
          <a:p>
            <a:fld id="{7193F595-23B5-46CD-8E86-8D76974263A5}" type="datetimeFigureOut">
              <a:rPr lang="zh-CN" altLang="en-US" smtClean="0"/>
              <a:t>2023/6/19</a:t>
            </a:fld>
            <a:endParaRPr lang="zh-CN" altLang="en-US"/>
          </a:p>
        </p:txBody>
      </p:sp>
      <p:sp>
        <p:nvSpPr>
          <p:cNvPr id="6" name="页脚占位符 5">
            <a:extLst>
              <a:ext uri="{FF2B5EF4-FFF2-40B4-BE49-F238E27FC236}">
                <a16:creationId xmlns:a16="http://schemas.microsoft.com/office/drawing/2014/main" id="{ABA3000B-FD6C-1C66-835A-6AA103FB19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2915D2-6AFC-BCD5-556B-FE25ACAF8DFB}"/>
              </a:ext>
            </a:extLst>
          </p:cNvPr>
          <p:cNvSpPr>
            <a:spLocks noGrp="1"/>
          </p:cNvSpPr>
          <p:nvPr>
            <p:ph type="sldNum" sz="quarter" idx="12"/>
          </p:nvPr>
        </p:nvSpPr>
        <p:spPr/>
        <p:txBody>
          <a:body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1996889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C19A58C-F1CC-199D-C718-F7A78326E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EB91630-DC9E-D53C-C92C-6229D231E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48583A-BA39-B7FD-7CC3-AAB1EF9BAA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3F595-23B5-46CD-8E86-8D76974263A5}" type="datetimeFigureOut">
              <a:rPr lang="zh-CN" altLang="en-US" smtClean="0"/>
              <a:t>2023/6/19</a:t>
            </a:fld>
            <a:endParaRPr lang="zh-CN" altLang="en-US"/>
          </a:p>
        </p:txBody>
      </p:sp>
      <p:sp>
        <p:nvSpPr>
          <p:cNvPr id="5" name="页脚占位符 4">
            <a:extLst>
              <a:ext uri="{FF2B5EF4-FFF2-40B4-BE49-F238E27FC236}">
                <a16:creationId xmlns:a16="http://schemas.microsoft.com/office/drawing/2014/main" id="{0CD2D804-0A77-1BB6-4117-57DA19418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F1C491C-BE5B-511E-ABF3-23DB311E76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87E11-122C-493F-8482-908E214B79E1}" type="slidenum">
              <a:rPr lang="zh-CN" altLang="en-US" smtClean="0"/>
              <a:t>‹#›</a:t>
            </a:fld>
            <a:endParaRPr lang="zh-CN" altLang="en-US"/>
          </a:p>
        </p:txBody>
      </p:sp>
    </p:spTree>
    <p:extLst>
      <p:ext uri="{BB962C8B-B14F-4D97-AF65-F5344CB8AC3E}">
        <p14:creationId xmlns:p14="http://schemas.microsoft.com/office/powerpoint/2010/main" val="3025421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file/d/1UYalvRuwMsUcSFO73rsr50BFOA4utCSY/view?usp=sharin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4.jp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9D2CB53-17C5-6015-F146-9EA12C1C9A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867" y="146742"/>
            <a:ext cx="2034453" cy="1200329"/>
          </a:xfrm>
          <a:prstGeom prst="rect">
            <a:avLst/>
          </a:prstGeom>
        </p:spPr>
      </p:pic>
      <p:sp>
        <p:nvSpPr>
          <p:cNvPr id="7" name="文本框 6">
            <a:extLst>
              <a:ext uri="{FF2B5EF4-FFF2-40B4-BE49-F238E27FC236}">
                <a16:creationId xmlns:a16="http://schemas.microsoft.com/office/drawing/2014/main" id="{E93E5422-361A-C4FC-3E03-685A71FAE4DC}"/>
              </a:ext>
            </a:extLst>
          </p:cNvPr>
          <p:cNvSpPr txBox="1"/>
          <p:nvPr/>
        </p:nvSpPr>
        <p:spPr>
          <a:xfrm>
            <a:off x="1153685" y="1382256"/>
            <a:ext cx="9884630" cy="1200329"/>
          </a:xfrm>
          <a:prstGeom prst="rect">
            <a:avLst/>
          </a:prstGeom>
          <a:noFill/>
        </p:spPr>
        <p:txBody>
          <a:bodyPr wrap="none" rtlCol="0">
            <a:spAutoFit/>
          </a:bodyPr>
          <a:lstStyle/>
          <a:p>
            <a:pPr algn="ctr"/>
            <a:r>
              <a:rPr lang="en-US" altLang="zh-CN" sz="3600" dirty="0">
                <a:latin typeface="Arial Rounded MT Bold" panose="020F0704030504030204" pitchFamily="34" charset="0"/>
                <a:cs typeface="Arial" panose="020B0604020202020204" pitchFamily="34" charset="0"/>
              </a:rPr>
              <a:t>NFTDisk: Visual Detection of Wash Trading </a:t>
            </a:r>
          </a:p>
          <a:p>
            <a:pPr algn="ctr"/>
            <a:r>
              <a:rPr lang="en-US" altLang="zh-CN" sz="3600" dirty="0">
                <a:latin typeface="Arial Rounded MT Bold" panose="020F0704030504030204" pitchFamily="34" charset="0"/>
                <a:cs typeface="Arial" panose="020B0604020202020204" pitchFamily="34" charset="0"/>
              </a:rPr>
              <a:t>in NFT Markets</a:t>
            </a:r>
            <a:endParaRPr lang="zh-CN" altLang="en-US" sz="3600" dirty="0">
              <a:latin typeface="Arial Rounded MT Bold" panose="020F0704030504030204" pitchFamily="34" charset="0"/>
              <a:cs typeface="Arial" panose="020B0604020202020204" pitchFamily="34" charset="0"/>
            </a:endParaRPr>
          </a:p>
        </p:txBody>
      </p:sp>
      <p:grpSp>
        <p:nvGrpSpPr>
          <p:cNvPr id="29" name="组合 28">
            <a:extLst>
              <a:ext uri="{FF2B5EF4-FFF2-40B4-BE49-F238E27FC236}">
                <a16:creationId xmlns:a16="http://schemas.microsoft.com/office/drawing/2014/main" id="{3DCB3954-5F0B-72EA-AE49-5E9B003D8AEC}"/>
              </a:ext>
            </a:extLst>
          </p:cNvPr>
          <p:cNvGrpSpPr/>
          <p:nvPr/>
        </p:nvGrpSpPr>
        <p:grpSpPr>
          <a:xfrm>
            <a:off x="1876465" y="2736082"/>
            <a:ext cx="8281080" cy="1899993"/>
            <a:chOff x="1876465" y="2736082"/>
            <a:chExt cx="8281080" cy="1899993"/>
          </a:xfrm>
        </p:grpSpPr>
        <p:pic>
          <p:nvPicPr>
            <p:cNvPr id="1026" name="Picture 2" descr="Fulltime Faculty | School of Computing and Information Systems (SMU)">
              <a:extLst>
                <a:ext uri="{FF2B5EF4-FFF2-40B4-BE49-F238E27FC236}">
                  <a16:creationId xmlns:a16="http://schemas.microsoft.com/office/drawing/2014/main" id="{3EB15BA3-5B68-BB6D-55FE-B57B8C7BD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165" y="2736082"/>
              <a:ext cx="1471346" cy="14713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F9964568-84F8-6180-986C-9269351098E4}"/>
                </a:ext>
              </a:extLst>
            </p:cNvPr>
            <p:cNvSpPr txBox="1"/>
            <p:nvPr/>
          </p:nvSpPr>
          <p:spPr>
            <a:xfrm>
              <a:off x="7135515" y="4266743"/>
              <a:ext cx="1242648" cy="369332"/>
            </a:xfrm>
            <a:prstGeom prst="rect">
              <a:avLst/>
            </a:prstGeom>
            <a:noFill/>
          </p:spPr>
          <p:txBody>
            <a:bodyPr wrap="none" rtlCol="0">
              <a:spAutoFit/>
            </a:bodyPr>
            <a:lstStyle/>
            <a:p>
              <a:pPr algn="ctr"/>
              <a:r>
                <a:rPr lang="en-US" altLang="zh-CN" dirty="0"/>
                <a:t>Feida Zhu</a:t>
              </a:r>
              <a:r>
                <a:rPr lang="en-US" altLang="zh-CN" baseline="30000" dirty="0"/>
                <a:t>2</a:t>
              </a:r>
              <a:endParaRPr lang="zh-CN" altLang="en-US" baseline="30000" dirty="0"/>
            </a:p>
          </p:txBody>
        </p:sp>
        <p:pic>
          <p:nvPicPr>
            <p:cNvPr id="1028" name="Picture 4" descr="WANG Yong's photo">
              <a:extLst>
                <a:ext uri="{FF2B5EF4-FFF2-40B4-BE49-F238E27FC236}">
                  <a16:creationId xmlns:a16="http://schemas.microsoft.com/office/drawing/2014/main" id="{621F72FA-68D0-AED7-B227-540D7C8CD7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17" t="7499" r="-12483" b="13552"/>
            <a:stretch/>
          </p:blipFill>
          <p:spPr bwMode="auto">
            <a:xfrm>
              <a:off x="3616863" y="2736082"/>
              <a:ext cx="1524135" cy="14713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3233459F-5A92-9204-9DE5-C86729ABEDEB}"/>
                </a:ext>
              </a:extLst>
            </p:cNvPr>
            <p:cNvSpPr txBox="1"/>
            <p:nvPr/>
          </p:nvSpPr>
          <p:spPr>
            <a:xfrm>
              <a:off x="3661426" y="4266743"/>
              <a:ext cx="1435008" cy="369332"/>
            </a:xfrm>
            <a:prstGeom prst="rect">
              <a:avLst/>
            </a:prstGeom>
            <a:noFill/>
          </p:spPr>
          <p:txBody>
            <a:bodyPr wrap="none" rtlCol="0">
              <a:spAutoFit/>
            </a:bodyPr>
            <a:lstStyle/>
            <a:p>
              <a:pPr algn="ctr"/>
              <a:r>
                <a:rPr lang="en-US" altLang="zh-CN" dirty="0"/>
                <a:t>Yong Wang</a:t>
              </a:r>
              <a:r>
                <a:rPr lang="en-US" altLang="zh-CN" baseline="30000" dirty="0"/>
                <a:t>2</a:t>
              </a:r>
              <a:endParaRPr lang="zh-CN" altLang="en-US" baseline="30000" dirty="0"/>
            </a:p>
          </p:txBody>
        </p:sp>
        <p:sp>
          <p:nvSpPr>
            <p:cNvPr id="12" name="文本框 11">
              <a:extLst>
                <a:ext uri="{FF2B5EF4-FFF2-40B4-BE49-F238E27FC236}">
                  <a16:creationId xmlns:a16="http://schemas.microsoft.com/office/drawing/2014/main" id="{E623BF19-E606-AD3E-2DC0-4E07467DF97C}"/>
                </a:ext>
              </a:extLst>
            </p:cNvPr>
            <p:cNvSpPr txBox="1"/>
            <p:nvPr/>
          </p:nvSpPr>
          <p:spPr>
            <a:xfrm>
              <a:off x="1876465" y="4266743"/>
              <a:ext cx="1563248" cy="369332"/>
            </a:xfrm>
            <a:prstGeom prst="rect">
              <a:avLst/>
            </a:prstGeom>
            <a:noFill/>
          </p:spPr>
          <p:txBody>
            <a:bodyPr wrap="none" rtlCol="0">
              <a:spAutoFit/>
            </a:bodyPr>
            <a:lstStyle/>
            <a:p>
              <a:pPr algn="ctr"/>
              <a:r>
                <a:rPr lang="en-US" altLang="zh-CN" dirty="0"/>
                <a:t>Xiaolin Wen</a:t>
              </a:r>
              <a:r>
                <a:rPr lang="en-US" altLang="zh-CN" baseline="30000" dirty="0"/>
                <a:t>1,2</a:t>
              </a:r>
              <a:endParaRPr lang="zh-CN" altLang="en-US" baseline="30000" dirty="0"/>
            </a:p>
          </p:txBody>
        </p:sp>
        <p:pic>
          <p:nvPicPr>
            <p:cNvPr id="10" name="图片 9">
              <a:extLst>
                <a:ext uri="{FF2B5EF4-FFF2-40B4-BE49-F238E27FC236}">
                  <a16:creationId xmlns:a16="http://schemas.microsoft.com/office/drawing/2014/main" id="{51606A10-F247-04EC-AA7B-BD1DC71E2D20}"/>
                </a:ext>
              </a:extLst>
            </p:cNvPr>
            <p:cNvPicPr>
              <a:picLocks noChangeAspect="1"/>
            </p:cNvPicPr>
            <p:nvPr/>
          </p:nvPicPr>
          <p:blipFill rotWithShape="1">
            <a:blip r:embed="rId6">
              <a:extLst>
                <a:ext uri="{28A0092B-C50C-407E-A947-70E740481C1C}">
                  <a14:useLocalDpi xmlns:a14="http://schemas.microsoft.com/office/drawing/2010/main" val="0"/>
                </a:ext>
              </a:extLst>
            </a:blip>
            <a:srcRect l="32295" t="11885" r="40565" b="47550"/>
            <a:stretch/>
          </p:blipFill>
          <p:spPr>
            <a:xfrm>
              <a:off x="1921581" y="2736082"/>
              <a:ext cx="1473017" cy="1471346"/>
            </a:xfrm>
            <a:prstGeom prst="ellipse">
              <a:avLst/>
            </a:prstGeom>
            <a:ln>
              <a:noFill/>
            </a:ln>
            <a:effectLst>
              <a:softEdge rad="112500"/>
            </a:effectLst>
          </p:spPr>
        </p:pic>
        <p:pic>
          <p:nvPicPr>
            <p:cNvPr id="2050" name="Picture 2" descr="Xuanwu Yue">
              <a:extLst>
                <a:ext uri="{FF2B5EF4-FFF2-40B4-BE49-F238E27FC236}">
                  <a16:creationId xmlns:a16="http://schemas.microsoft.com/office/drawing/2014/main" id="{86C49834-3EAA-E064-7F32-F94C93FB50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956" r="19863" b="45389"/>
            <a:stretch/>
          </p:blipFill>
          <p:spPr bwMode="auto">
            <a:xfrm>
              <a:off x="5363263" y="2736082"/>
              <a:ext cx="1435637" cy="14713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50FF2E4-5D1D-40CC-0AC2-A89A5707611E}"/>
                </a:ext>
              </a:extLst>
            </p:cNvPr>
            <p:cNvSpPr txBox="1"/>
            <p:nvPr/>
          </p:nvSpPr>
          <p:spPr>
            <a:xfrm>
              <a:off x="5335524" y="4266743"/>
              <a:ext cx="1491114" cy="369332"/>
            </a:xfrm>
            <a:prstGeom prst="rect">
              <a:avLst/>
            </a:prstGeom>
            <a:noFill/>
          </p:spPr>
          <p:txBody>
            <a:bodyPr wrap="none" rtlCol="0">
              <a:spAutoFit/>
            </a:bodyPr>
            <a:lstStyle/>
            <a:p>
              <a:pPr algn="ctr"/>
              <a:r>
                <a:rPr lang="en-US" altLang="zh-CN" dirty="0"/>
                <a:t>Xuanwu Yue</a:t>
              </a:r>
              <a:r>
                <a:rPr lang="en-US" altLang="zh-CN" baseline="30000" dirty="0"/>
                <a:t>3</a:t>
              </a:r>
              <a:endParaRPr lang="zh-CN" altLang="en-US" baseline="30000" dirty="0"/>
            </a:p>
          </p:txBody>
        </p:sp>
        <p:pic>
          <p:nvPicPr>
            <p:cNvPr id="2052" name="Picture 4">
              <a:extLst>
                <a:ext uri="{FF2B5EF4-FFF2-40B4-BE49-F238E27FC236}">
                  <a16:creationId xmlns:a16="http://schemas.microsoft.com/office/drawing/2014/main" id="{FBEBB9D0-5EBF-11FC-B531-EC4604BC6B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55" r="6741" b="39082"/>
            <a:stretch/>
          </p:blipFill>
          <p:spPr bwMode="auto">
            <a:xfrm>
              <a:off x="8714775" y="2736082"/>
              <a:ext cx="1442770" cy="14713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60A7E072-1192-B59C-27E2-162BAD7DCFEA}"/>
                </a:ext>
              </a:extLst>
            </p:cNvPr>
            <p:cNvSpPr txBox="1"/>
            <p:nvPr/>
          </p:nvSpPr>
          <p:spPr>
            <a:xfrm>
              <a:off x="8890178" y="4266743"/>
              <a:ext cx="1091966" cy="369332"/>
            </a:xfrm>
            <a:prstGeom prst="rect">
              <a:avLst/>
            </a:prstGeom>
            <a:noFill/>
          </p:spPr>
          <p:txBody>
            <a:bodyPr wrap="none" rtlCol="0">
              <a:spAutoFit/>
            </a:bodyPr>
            <a:lstStyle/>
            <a:p>
              <a:pPr algn="ctr"/>
              <a:r>
                <a:rPr lang="en-US" altLang="zh-CN" dirty="0"/>
                <a:t>Min Zhu</a:t>
              </a:r>
              <a:r>
                <a:rPr lang="en-US" altLang="zh-CN" baseline="30000" dirty="0"/>
                <a:t>1</a:t>
              </a:r>
              <a:endParaRPr lang="zh-CN" altLang="en-US" baseline="30000" dirty="0"/>
            </a:p>
          </p:txBody>
        </p:sp>
      </p:grpSp>
      <p:grpSp>
        <p:nvGrpSpPr>
          <p:cNvPr id="30" name="组合 29">
            <a:extLst>
              <a:ext uri="{FF2B5EF4-FFF2-40B4-BE49-F238E27FC236}">
                <a16:creationId xmlns:a16="http://schemas.microsoft.com/office/drawing/2014/main" id="{2212E8CE-DE1D-BB9C-A61C-165D4B29CA4C}"/>
              </a:ext>
            </a:extLst>
          </p:cNvPr>
          <p:cNvGrpSpPr/>
          <p:nvPr/>
        </p:nvGrpSpPr>
        <p:grpSpPr>
          <a:xfrm>
            <a:off x="2434931" y="5241582"/>
            <a:ext cx="7164148" cy="967175"/>
            <a:chOff x="2513926" y="5241582"/>
            <a:chExt cx="7164148" cy="967175"/>
          </a:xfrm>
        </p:grpSpPr>
        <p:pic>
          <p:nvPicPr>
            <p:cNvPr id="5" name="图片 4">
              <a:extLst>
                <a:ext uri="{FF2B5EF4-FFF2-40B4-BE49-F238E27FC236}">
                  <a16:creationId xmlns:a16="http://schemas.microsoft.com/office/drawing/2014/main" id="{740B096A-C278-4A75-8242-3291CF2037D8}"/>
                </a:ext>
              </a:extLst>
            </p:cNvPr>
            <p:cNvPicPr>
              <a:picLocks noChangeAspect="1"/>
            </p:cNvPicPr>
            <p:nvPr/>
          </p:nvPicPr>
          <p:blipFill>
            <a:blip r:embed="rId9"/>
            <a:stretch>
              <a:fillRect/>
            </a:stretch>
          </p:blipFill>
          <p:spPr>
            <a:xfrm>
              <a:off x="5251426" y="5241582"/>
              <a:ext cx="2152305" cy="967175"/>
            </a:xfrm>
            <a:prstGeom prst="rect">
              <a:avLst/>
            </a:prstGeom>
          </p:spPr>
        </p:pic>
        <p:pic>
          <p:nvPicPr>
            <p:cNvPr id="6" name="图片 5">
              <a:extLst>
                <a:ext uri="{FF2B5EF4-FFF2-40B4-BE49-F238E27FC236}">
                  <a16:creationId xmlns:a16="http://schemas.microsoft.com/office/drawing/2014/main" id="{21C1E321-32E5-AABE-190A-C4D916F72F07}"/>
                </a:ext>
              </a:extLst>
            </p:cNvPr>
            <p:cNvPicPr>
              <a:picLocks noChangeAspect="1"/>
            </p:cNvPicPr>
            <p:nvPr/>
          </p:nvPicPr>
          <p:blipFill>
            <a:blip r:embed="rId10"/>
            <a:stretch>
              <a:fillRect/>
            </a:stretch>
          </p:blipFill>
          <p:spPr>
            <a:xfrm>
              <a:off x="2513926" y="5387069"/>
              <a:ext cx="2345208" cy="676201"/>
            </a:xfrm>
            <a:prstGeom prst="rect">
              <a:avLst/>
            </a:prstGeom>
          </p:spPr>
        </p:pic>
        <p:cxnSp>
          <p:nvCxnSpPr>
            <p:cNvPr id="21" name="直接连接符 20">
              <a:extLst>
                <a:ext uri="{FF2B5EF4-FFF2-40B4-BE49-F238E27FC236}">
                  <a16:creationId xmlns:a16="http://schemas.microsoft.com/office/drawing/2014/main" id="{8CCCCF2D-06C2-178D-73AD-B847326E4330}"/>
                </a:ext>
              </a:extLst>
            </p:cNvPr>
            <p:cNvCxnSpPr>
              <a:cxnSpLocks/>
            </p:cNvCxnSpPr>
            <p:nvPr/>
          </p:nvCxnSpPr>
          <p:spPr>
            <a:xfrm>
              <a:off x="5055280" y="5314008"/>
              <a:ext cx="0" cy="8223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8" name="Picture 10" descr="MLA'20 - The 18th China Symposium on Machine Learning and Applications 2020">
              <a:extLst>
                <a:ext uri="{FF2B5EF4-FFF2-40B4-BE49-F238E27FC236}">
                  <a16:creationId xmlns:a16="http://schemas.microsoft.com/office/drawing/2014/main" id="{8812449D-2CB5-E899-3B55-06AD717E1A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6023" y="5335733"/>
              <a:ext cx="1882051" cy="778872"/>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接连接符 23">
              <a:extLst>
                <a:ext uri="{FF2B5EF4-FFF2-40B4-BE49-F238E27FC236}">
                  <a16:creationId xmlns:a16="http://schemas.microsoft.com/office/drawing/2014/main" id="{C675CCBB-5C02-D61E-D6C0-46EEE1F23D04}"/>
                </a:ext>
              </a:extLst>
            </p:cNvPr>
            <p:cNvCxnSpPr>
              <a:cxnSpLocks/>
            </p:cNvCxnSpPr>
            <p:nvPr/>
          </p:nvCxnSpPr>
          <p:spPr>
            <a:xfrm>
              <a:off x="7599877" y="5314008"/>
              <a:ext cx="0" cy="8223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315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10</a:t>
            </a:fld>
            <a:endParaRPr lang="zh-CN" altLang="en-US" dirty="0"/>
          </a:p>
        </p:txBody>
      </p:sp>
      <p:pic>
        <p:nvPicPr>
          <p:cNvPr id="2" name="图片 1">
            <a:extLst>
              <a:ext uri="{FF2B5EF4-FFF2-40B4-BE49-F238E27FC236}">
                <a16:creationId xmlns:a16="http://schemas.microsoft.com/office/drawing/2014/main" id="{209DAADA-C649-C348-259D-A5F77A762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8" name="椭圆 7">
            <a:extLst>
              <a:ext uri="{FF2B5EF4-FFF2-40B4-BE49-F238E27FC236}">
                <a16:creationId xmlns:a16="http://schemas.microsoft.com/office/drawing/2014/main" id="{01EDFBA7-9AD6-5914-54C9-A6F9AC64BF39}"/>
              </a:ext>
            </a:extLst>
          </p:cNvPr>
          <p:cNvSpPr/>
          <p:nvPr/>
        </p:nvSpPr>
        <p:spPr>
          <a:xfrm>
            <a:off x="3608201" y="2866621"/>
            <a:ext cx="1342854" cy="1352335"/>
          </a:xfrm>
          <a:prstGeom prst="ellipse">
            <a:avLst/>
          </a:prstGeom>
          <a:noFill/>
          <a:ln w="38100">
            <a:solidFill>
              <a:srgbClr val="D62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E699C14C-2A75-F236-0839-88A4FD3E8D15}"/>
              </a:ext>
            </a:extLst>
          </p:cNvPr>
          <p:cNvSpPr/>
          <p:nvPr/>
        </p:nvSpPr>
        <p:spPr>
          <a:xfrm>
            <a:off x="7225991" y="1226634"/>
            <a:ext cx="4705814" cy="450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around it.</a:t>
            </a:r>
            <a:endParaRPr lang="zh-CN" altLang="en-US" dirty="0"/>
          </a:p>
        </p:txBody>
      </p:sp>
      <p:sp>
        <p:nvSpPr>
          <p:cNvPr id="5" name="矩形 4">
            <a:extLst>
              <a:ext uri="{FF2B5EF4-FFF2-40B4-BE49-F238E27FC236}">
                <a16:creationId xmlns:a16="http://schemas.microsoft.com/office/drawing/2014/main" id="{940169E1-FDCD-BDEC-35E0-A01EB0EF6A1A}"/>
              </a:ext>
            </a:extLst>
          </p:cNvPr>
          <p:cNvSpPr/>
          <p:nvPr/>
        </p:nvSpPr>
        <p:spPr>
          <a:xfrm>
            <a:off x="6252117" y="770524"/>
            <a:ext cx="4385204"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6" name="矩形 5">
            <a:extLst>
              <a:ext uri="{FF2B5EF4-FFF2-40B4-BE49-F238E27FC236}">
                <a16:creationId xmlns:a16="http://schemas.microsoft.com/office/drawing/2014/main" id="{914F25AB-AA3B-0EB1-C7D9-3AEC3E03FAAD}"/>
              </a:ext>
            </a:extLst>
          </p:cNvPr>
          <p:cNvSpPr/>
          <p:nvPr/>
        </p:nvSpPr>
        <p:spPr>
          <a:xfrm>
            <a:off x="6802243" y="4817546"/>
            <a:ext cx="4928839"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Tree>
    <p:extLst>
      <p:ext uri="{BB962C8B-B14F-4D97-AF65-F5344CB8AC3E}">
        <p14:creationId xmlns:p14="http://schemas.microsoft.com/office/powerpoint/2010/main" val="124501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11</a:t>
            </a:fld>
            <a:endParaRPr lang="zh-CN" altLang="en-US" dirty="0"/>
          </a:p>
        </p:txBody>
      </p:sp>
      <p:pic>
        <p:nvPicPr>
          <p:cNvPr id="11" name="图片 10">
            <a:extLst>
              <a:ext uri="{FF2B5EF4-FFF2-40B4-BE49-F238E27FC236}">
                <a16:creationId xmlns:a16="http://schemas.microsoft.com/office/drawing/2014/main" id="{DD41B751-F771-AC84-DBD1-D33D7BE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13" name="矩形 12">
            <a:extLst>
              <a:ext uri="{FF2B5EF4-FFF2-40B4-BE49-F238E27FC236}">
                <a16:creationId xmlns:a16="http://schemas.microsoft.com/office/drawing/2014/main" id="{1660FE1A-CC10-204F-AC17-C7279BA5AA46}"/>
              </a:ext>
            </a:extLst>
          </p:cNvPr>
          <p:cNvSpPr/>
          <p:nvPr/>
        </p:nvSpPr>
        <p:spPr>
          <a:xfrm>
            <a:off x="7225991" y="1226634"/>
            <a:ext cx="4705814" cy="450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around it.</a:t>
            </a:r>
            <a:endParaRPr lang="zh-CN" altLang="en-US" dirty="0"/>
          </a:p>
        </p:txBody>
      </p:sp>
      <p:sp>
        <p:nvSpPr>
          <p:cNvPr id="14" name="矩形 13">
            <a:extLst>
              <a:ext uri="{FF2B5EF4-FFF2-40B4-BE49-F238E27FC236}">
                <a16:creationId xmlns:a16="http://schemas.microsoft.com/office/drawing/2014/main" id="{473029AC-6502-63D4-964F-2FDCAFB1EDEA}"/>
              </a:ext>
            </a:extLst>
          </p:cNvPr>
          <p:cNvSpPr/>
          <p:nvPr/>
        </p:nvSpPr>
        <p:spPr>
          <a:xfrm>
            <a:off x="6252117" y="770524"/>
            <a:ext cx="4385204"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15" name="矩形 14">
            <a:extLst>
              <a:ext uri="{FF2B5EF4-FFF2-40B4-BE49-F238E27FC236}">
                <a16:creationId xmlns:a16="http://schemas.microsoft.com/office/drawing/2014/main" id="{C4D8E2C9-03C6-3E3A-79D0-79A3050289F5}"/>
              </a:ext>
            </a:extLst>
          </p:cNvPr>
          <p:cNvSpPr/>
          <p:nvPr/>
        </p:nvSpPr>
        <p:spPr>
          <a:xfrm>
            <a:off x="6802243" y="4817546"/>
            <a:ext cx="4928839"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cxnSp>
        <p:nvCxnSpPr>
          <p:cNvPr id="5" name="直接箭头连接符 4">
            <a:extLst>
              <a:ext uri="{FF2B5EF4-FFF2-40B4-BE49-F238E27FC236}">
                <a16:creationId xmlns:a16="http://schemas.microsoft.com/office/drawing/2014/main" id="{ED580375-4BCA-32B9-695F-DDF4C3D1D7A5}"/>
              </a:ext>
            </a:extLst>
          </p:cNvPr>
          <p:cNvCxnSpPr>
            <a:cxnSpLocks/>
          </p:cNvCxnSpPr>
          <p:nvPr/>
        </p:nvCxnSpPr>
        <p:spPr>
          <a:xfrm>
            <a:off x="4957730" y="3569389"/>
            <a:ext cx="1506682" cy="0"/>
          </a:xfrm>
          <a:prstGeom prst="straightConnector1">
            <a:avLst/>
          </a:prstGeom>
          <a:ln w="38100">
            <a:solidFill>
              <a:srgbClr val="D62D2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4059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12</a:t>
            </a:fld>
            <a:endParaRPr lang="zh-CN" altLang="en-US" dirty="0"/>
          </a:p>
        </p:txBody>
      </p:sp>
      <p:sp>
        <p:nvSpPr>
          <p:cNvPr id="3" name="箭头: 右 2">
            <a:extLst>
              <a:ext uri="{FF2B5EF4-FFF2-40B4-BE49-F238E27FC236}">
                <a16:creationId xmlns:a16="http://schemas.microsoft.com/office/drawing/2014/main" id="{4C46AC4C-486D-624D-D120-9DD94545BF8B}"/>
              </a:ext>
            </a:extLst>
          </p:cNvPr>
          <p:cNvSpPr/>
          <p:nvPr/>
        </p:nvSpPr>
        <p:spPr>
          <a:xfrm>
            <a:off x="447410" y="2545029"/>
            <a:ext cx="354069" cy="3189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31A15908-9134-6D52-A8C1-75C7CD804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8" name="矩形 7">
            <a:extLst>
              <a:ext uri="{FF2B5EF4-FFF2-40B4-BE49-F238E27FC236}">
                <a16:creationId xmlns:a16="http://schemas.microsoft.com/office/drawing/2014/main" id="{03F10C22-5611-951A-BDBB-275B9A7F5045}"/>
              </a:ext>
            </a:extLst>
          </p:cNvPr>
          <p:cNvSpPr/>
          <p:nvPr/>
        </p:nvSpPr>
        <p:spPr>
          <a:xfrm>
            <a:off x="7225991" y="1226634"/>
            <a:ext cx="4705814" cy="450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it.</a:t>
            </a:r>
            <a:endParaRPr lang="zh-CN" altLang="en-US" dirty="0"/>
          </a:p>
        </p:txBody>
      </p:sp>
      <p:sp>
        <p:nvSpPr>
          <p:cNvPr id="9" name="矩形 8">
            <a:extLst>
              <a:ext uri="{FF2B5EF4-FFF2-40B4-BE49-F238E27FC236}">
                <a16:creationId xmlns:a16="http://schemas.microsoft.com/office/drawing/2014/main" id="{007F1118-BE9E-5E7B-3DFF-3D8756C640A1}"/>
              </a:ext>
            </a:extLst>
          </p:cNvPr>
          <p:cNvSpPr/>
          <p:nvPr/>
        </p:nvSpPr>
        <p:spPr>
          <a:xfrm>
            <a:off x="6252117" y="770524"/>
            <a:ext cx="4385204"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10" name="矩形 9">
            <a:extLst>
              <a:ext uri="{FF2B5EF4-FFF2-40B4-BE49-F238E27FC236}">
                <a16:creationId xmlns:a16="http://schemas.microsoft.com/office/drawing/2014/main" id="{7319A742-D4AE-0F5A-A349-7DAA602819F9}"/>
              </a:ext>
            </a:extLst>
          </p:cNvPr>
          <p:cNvSpPr/>
          <p:nvPr/>
        </p:nvSpPr>
        <p:spPr>
          <a:xfrm>
            <a:off x="6802243" y="4817546"/>
            <a:ext cx="4928839"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11" name="矩形 10">
            <a:extLst>
              <a:ext uri="{FF2B5EF4-FFF2-40B4-BE49-F238E27FC236}">
                <a16:creationId xmlns:a16="http://schemas.microsoft.com/office/drawing/2014/main" id="{195C59DD-D0BD-8360-459C-F6C49C259923}"/>
              </a:ext>
            </a:extLst>
          </p:cNvPr>
          <p:cNvSpPr/>
          <p:nvPr/>
        </p:nvSpPr>
        <p:spPr>
          <a:xfrm>
            <a:off x="914860" y="1906438"/>
            <a:ext cx="1362514" cy="95756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73917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20A850-C931-1A44-8A07-027933BA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8" name="矩形 7">
            <a:extLst>
              <a:ext uri="{FF2B5EF4-FFF2-40B4-BE49-F238E27FC236}">
                <a16:creationId xmlns:a16="http://schemas.microsoft.com/office/drawing/2014/main" id="{3DB21099-9C7F-5C7D-6B04-26271C2E472F}"/>
              </a:ext>
            </a:extLst>
          </p:cNvPr>
          <p:cNvSpPr/>
          <p:nvPr/>
        </p:nvSpPr>
        <p:spPr>
          <a:xfrm>
            <a:off x="7225991" y="1226634"/>
            <a:ext cx="4705814" cy="450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it.</a:t>
            </a:r>
            <a:endParaRPr lang="zh-CN" altLang="en-US" dirty="0"/>
          </a:p>
        </p:txBody>
      </p:sp>
      <p:sp>
        <p:nvSpPr>
          <p:cNvPr id="9" name="矩形 8">
            <a:extLst>
              <a:ext uri="{FF2B5EF4-FFF2-40B4-BE49-F238E27FC236}">
                <a16:creationId xmlns:a16="http://schemas.microsoft.com/office/drawing/2014/main" id="{2507290D-32F1-DC36-847C-1B04F7998BAD}"/>
              </a:ext>
            </a:extLst>
          </p:cNvPr>
          <p:cNvSpPr/>
          <p:nvPr/>
        </p:nvSpPr>
        <p:spPr>
          <a:xfrm>
            <a:off x="6252117" y="770524"/>
            <a:ext cx="4385204"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10" name="矩形 9">
            <a:extLst>
              <a:ext uri="{FF2B5EF4-FFF2-40B4-BE49-F238E27FC236}">
                <a16:creationId xmlns:a16="http://schemas.microsoft.com/office/drawing/2014/main" id="{871C9A96-B9CC-0DF8-FD91-2C58C37A1C69}"/>
              </a:ext>
            </a:extLst>
          </p:cNvPr>
          <p:cNvSpPr/>
          <p:nvPr/>
        </p:nvSpPr>
        <p:spPr>
          <a:xfrm>
            <a:off x="6802243" y="4817546"/>
            <a:ext cx="4928839"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13</a:t>
            </a:fld>
            <a:endParaRPr lang="zh-CN" altLang="en-US" dirty="0"/>
          </a:p>
        </p:txBody>
      </p:sp>
      <p:sp>
        <p:nvSpPr>
          <p:cNvPr id="3" name="箭头: 右 2">
            <a:extLst>
              <a:ext uri="{FF2B5EF4-FFF2-40B4-BE49-F238E27FC236}">
                <a16:creationId xmlns:a16="http://schemas.microsoft.com/office/drawing/2014/main" id="{4C46AC4C-486D-624D-D120-9DD94545BF8B}"/>
              </a:ext>
            </a:extLst>
          </p:cNvPr>
          <p:cNvSpPr/>
          <p:nvPr/>
        </p:nvSpPr>
        <p:spPr>
          <a:xfrm>
            <a:off x="1206796" y="3480503"/>
            <a:ext cx="354069" cy="3189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253D5F5-16D0-76CF-EFC9-E2E76735FFF3}"/>
              </a:ext>
            </a:extLst>
          </p:cNvPr>
          <p:cNvSpPr/>
          <p:nvPr/>
        </p:nvSpPr>
        <p:spPr>
          <a:xfrm>
            <a:off x="2534739" y="3429000"/>
            <a:ext cx="700167" cy="6286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361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14</a:t>
            </a:fld>
            <a:endParaRPr lang="zh-CN" altLang="en-US" dirty="0"/>
          </a:p>
        </p:txBody>
      </p:sp>
      <p:sp>
        <p:nvSpPr>
          <p:cNvPr id="3" name="箭头: 右 2">
            <a:extLst>
              <a:ext uri="{FF2B5EF4-FFF2-40B4-BE49-F238E27FC236}">
                <a16:creationId xmlns:a16="http://schemas.microsoft.com/office/drawing/2014/main" id="{4C46AC4C-486D-624D-D120-9DD94545BF8B}"/>
              </a:ext>
            </a:extLst>
          </p:cNvPr>
          <p:cNvSpPr/>
          <p:nvPr/>
        </p:nvSpPr>
        <p:spPr>
          <a:xfrm>
            <a:off x="596820" y="5022131"/>
            <a:ext cx="354069" cy="3189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6F5D09B9-6778-50D6-ECF9-42859126E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8" name="矩形 7">
            <a:extLst>
              <a:ext uri="{FF2B5EF4-FFF2-40B4-BE49-F238E27FC236}">
                <a16:creationId xmlns:a16="http://schemas.microsoft.com/office/drawing/2014/main" id="{8C23035F-01A0-5777-DE8B-88D882C38B6F}"/>
              </a:ext>
            </a:extLst>
          </p:cNvPr>
          <p:cNvSpPr/>
          <p:nvPr/>
        </p:nvSpPr>
        <p:spPr>
          <a:xfrm>
            <a:off x="7225991" y="1226634"/>
            <a:ext cx="4705814" cy="450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it.</a:t>
            </a:r>
            <a:endParaRPr lang="zh-CN" altLang="en-US" dirty="0"/>
          </a:p>
        </p:txBody>
      </p:sp>
      <p:sp>
        <p:nvSpPr>
          <p:cNvPr id="9" name="矩形 8">
            <a:extLst>
              <a:ext uri="{FF2B5EF4-FFF2-40B4-BE49-F238E27FC236}">
                <a16:creationId xmlns:a16="http://schemas.microsoft.com/office/drawing/2014/main" id="{DB7B23E0-B802-3CBF-F45B-465A26C50410}"/>
              </a:ext>
            </a:extLst>
          </p:cNvPr>
          <p:cNvSpPr/>
          <p:nvPr/>
        </p:nvSpPr>
        <p:spPr>
          <a:xfrm>
            <a:off x="6252117" y="770524"/>
            <a:ext cx="4385204"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10" name="矩形 9">
            <a:extLst>
              <a:ext uri="{FF2B5EF4-FFF2-40B4-BE49-F238E27FC236}">
                <a16:creationId xmlns:a16="http://schemas.microsoft.com/office/drawing/2014/main" id="{89CF71BE-A804-A82D-6BF0-374199F2D54D}"/>
              </a:ext>
            </a:extLst>
          </p:cNvPr>
          <p:cNvSpPr/>
          <p:nvPr/>
        </p:nvSpPr>
        <p:spPr>
          <a:xfrm>
            <a:off x="6802243" y="4817546"/>
            <a:ext cx="4928839"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Tree>
    <p:extLst>
      <p:ext uri="{BB962C8B-B14F-4D97-AF65-F5344CB8AC3E}">
        <p14:creationId xmlns:p14="http://schemas.microsoft.com/office/powerpoint/2010/main" val="29572697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15</a:t>
            </a:fld>
            <a:endParaRPr lang="zh-CN" altLang="en-US" dirty="0"/>
          </a:p>
        </p:txBody>
      </p:sp>
      <p:sp>
        <p:nvSpPr>
          <p:cNvPr id="3" name="箭头: 右 2">
            <a:extLst>
              <a:ext uri="{FF2B5EF4-FFF2-40B4-BE49-F238E27FC236}">
                <a16:creationId xmlns:a16="http://schemas.microsoft.com/office/drawing/2014/main" id="{4C46AC4C-486D-624D-D120-9DD94545BF8B}"/>
              </a:ext>
            </a:extLst>
          </p:cNvPr>
          <p:cNvSpPr/>
          <p:nvPr/>
        </p:nvSpPr>
        <p:spPr>
          <a:xfrm>
            <a:off x="560791" y="3824345"/>
            <a:ext cx="354069" cy="3189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5CB9A2E-684B-3631-AD4D-61C90CC0A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8" name="矩形 7">
            <a:extLst>
              <a:ext uri="{FF2B5EF4-FFF2-40B4-BE49-F238E27FC236}">
                <a16:creationId xmlns:a16="http://schemas.microsoft.com/office/drawing/2014/main" id="{0B00A9E1-072A-CA88-3A14-23B1B8CBF818}"/>
              </a:ext>
            </a:extLst>
          </p:cNvPr>
          <p:cNvSpPr/>
          <p:nvPr/>
        </p:nvSpPr>
        <p:spPr>
          <a:xfrm>
            <a:off x="7225991" y="1226634"/>
            <a:ext cx="4705814" cy="450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flow around it.</a:t>
            </a:r>
            <a:endParaRPr lang="zh-CN" altLang="en-US" dirty="0"/>
          </a:p>
        </p:txBody>
      </p:sp>
      <p:sp>
        <p:nvSpPr>
          <p:cNvPr id="9" name="矩形 8">
            <a:extLst>
              <a:ext uri="{FF2B5EF4-FFF2-40B4-BE49-F238E27FC236}">
                <a16:creationId xmlns:a16="http://schemas.microsoft.com/office/drawing/2014/main" id="{F92A7B87-4F3F-EE25-2B41-CF8872394CFD}"/>
              </a:ext>
            </a:extLst>
          </p:cNvPr>
          <p:cNvSpPr/>
          <p:nvPr/>
        </p:nvSpPr>
        <p:spPr>
          <a:xfrm>
            <a:off x="6252117" y="770524"/>
            <a:ext cx="4385204"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10" name="矩形 9">
            <a:extLst>
              <a:ext uri="{FF2B5EF4-FFF2-40B4-BE49-F238E27FC236}">
                <a16:creationId xmlns:a16="http://schemas.microsoft.com/office/drawing/2014/main" id="{C22AD1CB-D1B7-95C9-2492-FCA0AE3569D8}"/>
              </a:ext>
            </a:extLst>
          </p:cNvPr>
          <p:cNvSpPr/>
          <p:nvPr/>
        </p:nvSpPr>
        <p:spPr>
          <a:xfrm>
            <a:off x="6802243" y="4817546"/>
            <a:ext cx="4928839"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Tree>
    <p:extLst>
      <p:ext uri="{BB962C8B-B14F-4D97-AF65-F5344CB8AC3E}">
        <p14:creationId xmlns:p14="http://schemas.microsoft.com/office/powerpoint/2010/main" val="42479717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16</a:t>
            </a:fld>
            <a:endParaRPr lang="zh-CN" altLang="en-US" dirty="0"/>
          </a:p>
        </p:txBody>
      </p:sp>
      <p:pic>
        <p:nvPicPr>
          <p:cNvPr id="5" name="图片 4">
            <a:extLst>
              <a:ext uri="{FF2B5EF4-FFF2-40B4-BE49-F238E27FC236}">
                <a16:creationId xmlns:a16="http://schemas.microsoft.com/office/drawing/2014/main" id="{81C8450F-EA31-FC16-F72F-EAE4329C3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8" name="矩形 7">
            <a:extLst>
              <a:ext uri="{FF2B5EF4-FFF2-40B4-BE49-F238E27FC236}">
                <a16:creationId xmlns:a16="http://schemas.microsoft.com/office/drawing/2014/main" id="{4D9D3497-8931-625F-6120-A6A2D1A10B49}"/>
              </a:ext>
            </a:extLst>
          </p:cNvPr>
          <p:cNvSpPr/>
          <p:nvPr/>
        </p:nvSpPr>
        <p:spPr>
          <a:xfrm>
            <a:off x="914860" y="1175130"/>
            <a:ext cx="5708964" cy="468954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Tree>
    <p:extLst>
      <p:ext uri="{BB962C8B-B14F-4D97-AF65-F5344CB8AC3E}">
        <p14:creationId xmlns:p14="http://schemas.microsoft.com/office/powerpoint/2010/main" val="39391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17</a:t>
            </a:fld>
            <a:endParaRPr lang="zh-CN" altLang="en-US" dirty="0"/>
          </a:p>
        </p:txBody>
      </p:sp>
      <p:pic>
        <p:nvPicPr>
          <p:cNvPr id="5" name="图片 4">
            <a:extLst>
              <a:ext uri="{FF2B5EF4-FFF2-40B4-BE49-F238E27FC236}">
                <a16:creationId xmlns:a16="http://schemas.microsoft.com/office/drawing/2014/main" id="{81C8450F-EA31-FC16-F72F-EAE4329C3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8" name="矩形 7">
            <a:extLst>
              <a:ext uri="{FF2B5EF4-FFF2-40B4-BE49-F238E27FC236}">
                <a16:creationId xmlns:a16="http://schemas.microsoft.com/office/drawing/2014/main" id="{4D9D3497-8931-625F-6120-A6A2D1A10B49}"/>
              </a:ext>
            </a:extLst>
          </p:cNvPr>
          <p:cNvSpPr/>
          <p:nvPr/>
        </p:nvSpPr>
        <p:spPr>
          <a:xfrm>
            <a:off x="914860" y="1175130"/>
            <a:ext cx="5708964" cy="468954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3" name="箭头: 右 2">
            <a:extLst>
              <a:ext uri="{FF2B5EF4-FFF2-40B4-BE49-F238E27FC236}">
                <a16:creationId xmlns:a16="http://schemas.microsoft.com/office/drawing/2014/main" id="{4C46AC4C-486D-624D-D120-9DD94545BF8B}"/>
              </a:ext>
            </a:extLst>
          </p:cNvPr>
          <p:cNvSpPr/>
          <p:nvPr/>
        </p:nvSpPr>
        <p:spPr>
          <a:xfrm>
            <a:off x="6831656" y="5121613"/>
            <a:ext cx="354069" cy="3189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8BEEED4-8DAF-DB0F-19D8-CF9FC96DDDB2}"/>
              </a:ext>
            </a:extLst>
          </p:cNvPr>
          <p:cNvSpPr/>
          <p:nvPr/>
        </p:nvSpPr>
        <p:spPr>
          <a:xfrm>
            <a:off x="7185725" y="3429000"/>
            <a:ext cx="2058636" cy="4181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15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323377-5E57-2AE2-5842-8F978013D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6" name="矩形 5">
            <a:extLst>
              <a:ext uri="{FF2B5EF4-FFF2-40B4-BE49-F238E27FC236}">
                <a16:creationId xmlns:a16="http://schemas.microsoft.com/office/drawing/2014/main" id="{5B010D88-B3AC-7D7B-DE50-C397823B1FA7}"/>
              </a:ext>
            </a:extLst>
          </p:cNvPr>
          <p:cNvSpPr/>
          <p:nvPr/>
        </p:nvSpPr>
        <p:spPr>
          <a:xfrm>
            <a:off x="914860" y="1175130"/>
            <a:ext cx="5708964" cy="468954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18</a:t>
            </a:fld>
            <a:endParaRPr lang="zh-CN" altLang="en-US" dirty="0"/>
          </a:p>
        </p:txBody>
      </p:sp>
      <p:sp>
        <p:nvSpPr>
          <p:cNvPr id="3" name="箭头: 右 2">
            <a:extLst>
              <a:ext uri="{FF2B5EF4-FFF2-40B4-BE49-F238E27FC236}">
                <a16:creationId xmlns:a16="http://schemas.microsoft.com/office/drawing/2014/main" id="{4C46AC4C-486D-624D-D120-9DD94545BF8B}"/>
              </a:ext>
            </a:extLst>
          </p:cNvPr>
          <p:cNvSpPr/>
          <p:nvPr/>
        </p:nvSpPr>
        <p:spPr>
          <a:xfrm rot="5400000" flipH="1">
            <a:off x="11259594" y="3212945"/>
            <a:ext cx="354069" cy="3189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66729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323377-5E57-2AE2-5842-8F978013D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52" y="1325017"/>
            <a:ext cx="10636838" cy="4507739"/>
          </a:xfrm>
          <a:prstGeom prst="rect">
            <a:avLst/>
          </a:prstGeom>
        </p:spPr>
      </p:pic>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19</a:t>
            </a:fld>
            <a:endParaRPr lang="zh-CN" altLang="en-US" dirty="0"/>
          </a:p>
        </p:txBody>
      </p:sp>
    </p:spTree>
    <p:extLst>
      <p:ext uri="{BB962C8B-B14F-4D97-AF65-F5344CB8AC3E}">
        <p14:creationId xmlns:p14="http://schemas.microsoft.com/office/powerpoint/2010/main" val="870470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588144"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Background</a:t>
            </a:r>
            <a:endParaRPr lang="zh-CN" altLang="en-US" sz="3200" dirty="0">
              <a:solidFill>
                <a:srgbClr val="0079C2"/>
              </a:solidFill>
              <a:latin typeface="Arial Rounded MT Bold" panose="020F0704030504030204" pitchFamily="34" charset="0"/>
            </a:endParaRPr>
          </a:p>
        </p:txBody>
      </p:sp>
      <p:pic>
        <p:nvPicPr>
          <p:cNvPr id="8" name="图片 7">
            <a:extLst>
              <a:ext uri="{FF2B5EF4-FFF2-40B4-BE49-F238E27FC236}">
                <a16:creationId xmlns:a16="http://schemas.microsoft.com/office/drawing/2014/main" id="{95B4D51C-61E0-306D-65C4-A1AE312F8317}"/>
              </a:ext>
            </a:extLst>
          </p:cNvPr>
          <p:cNvPicPr>
            <a:picLocks noChangeAspect="1"/>
          </p:cNvPicPr>
          <p:nvPr/>
        </p:nvPicPr>
        <p:blipFill>
          <a:blip r:embed="rId3"/>
          <a:stretch>
            <a:fillRect/>
          </a:stretch>
        </p:blipFill>
        <p:spPr>
          <a:xfrm>
            <a:off x="806344" y="1814577"/>
            <a:ext cx="5192498" cy="2185422"/>
          </a:xfrm>
          <a:prstGeom prst="rect">
            <a:avLst/>
          </a:prstGeom>
        </p:spPr>
      </p:pic>
      <p:sp>
        <p:nvSpPr>
          <p:cNvPr id="9" name="文本框 8">
            <a:extLst>
              <a:ext uri="{FF2B5EF4-FFF2-40B4-BE49-F238E27FC236}">
                <a16:creationId xmlns:a16="http://schemas.microsoft.com/office/drawing/2014/main" id="{42232586-61D2-AAAE-F011-39B544DF9F15}"/>
              </a:ext>
            </a:extLst>
          </p:cNvPr>
          <p:cNvSpPr txBox="1"/>
          <p:nvPr/>
        </p:nvSpPr>
        <p:spPr>
          <a:xfrm>
            <a:off x="1373768" y="1246255"/>
            <a:ext cx="4057649" cy="461665"/>
          </a:xfrm>
          <a:prstGeom prst="rect">
            <a:avLst/>
          </a:prstGeom>
          <a:noFill/>
        </p:spPr>
        <p:txBody>
          <a:bodyPr wrap="none" rtlCol="0">
            <a:spAutoFit/>
          </a:bodyPr>
          <a:lstStyle/>
          <a:p>
            <a:r>
              <a:rPr lang="en-US" altLang="zh-CN" sz="2400" dirty="0">
                <a:latin typeface="Arial Rounded MT Bold" panose="020F0704030504030204" pitchFamily="34" charset="0"/>
                <a:cs typeface="Arial" panose="020B0604020202020204" pitchFamily="34" charset="0"/>
              </a:rPr>
              <a:t>NFT (Non-Fungible Token)</a:t>
            </a:r>
            <a:endParaRPr lang="zh-CN" altLang="en-US" sz="2400" dirty="0">
              <a:latin typeface="Arial Rounded MT Bold" panose="020F070403050403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F83C5CD8-9533-ED81-18BD-EB816DDF60DE}"/>
              </a:ext>
            </a:extLst>
          </p:cNvPr>
          <p:cNvPicPr>
            <a:picLocks noChangeAspect="1"/>
          </p:cNvPicPr>
          <p:nvPr/>
        </p:nvPicPr>
        <p:blipFill>
          <a:blip r:embed="rId4"/>
          <a:stretch>
            <a:fillRect/>
          </a:stretch>
        </p:blipFill>
        <p:spPr>
          <a:xfrm>
            <a:off x="6234542" y="1331340"/>
            <a:ext cx="5015944" cy="2668659"/>
          </a:xfrm>
          <a:prstGeom prst="rect">
            <a:avLst/>
          </a:prstGeom>
        </p:spPr>
      </p:pic>
      <p:grpSp>
        <p:nvGrpSpPr>
          <p:cNvPr id="26" name="组合 25">
            <a:extLst>
              <a:ext uri="{FF2B5EF4-FFF2-40B4-BE49-F238E27FC236}">
                <a16:creationId xmlns:a16="http://schemas.microsoft.com/office/drawing/2014/main" id="{E8C5571C-D9C3-EE4D-5480-305E70F193B6}"/>
              </a:ext>
            </a:extLst>
          </p:cNvPr>
          <p:cNvGrpSpPr/>
          <p:nvPr/>
        </p:nvGrpSpPr>
        <p:grpSpPr>
          <a:xfrm>
            <a:off x="4941930" y="4849899"/>
            <a:ext cx="1907774" cy="610556"/>
            <a:chOff x="5096423" y="4642863"/>
            <a:chExt cx="1907774" cy="610556"/>
          </a:xfrm>
        </p:grpSpPr>
        <p:sp>
          <p:nvSpPr>
            <p:cNvPr id="12" name="文本框 11">
              <a:extLst>
                <a:ext uri="{FF2B5EF4-FFF2-40B4-BE49-F238E27FC236}">
                  <a16:creationId xmlns:a16="http://schemas.microsoft.com/office/drawing/2014/main" id="{87C0E72F-F094-FD05-2505-53F216F6D6B1}"/>
                </a:ext>
              </a:extLst>
            </p:cNvPr>
            <p:cNvSpPr txBox="1"/>
            <p:nvPr/>
          </p:nvSpPr>
          <p:spPr>
            <a:xfrm>
              <a:off x="5142113" y="4748086"/>
              <a:ext cx="1816395" cy="400110"/>
            </a:xfrm>
            <a:prstGeom prst="rect">
              <a:avLst/>
            </a:prstGeom>
            <a:noFill/>
          </p:spPr>
          <p:txBody>
            <a:bodyPr wrap="none" rtlCol="0">
              <a:spAutoFit/>
            </a:bodyPr>
            <a:lstStyle/>
            <a:p>
              <a:r>
                <a:rPr lang="en-US" altLang="zh-CN" sz="2000" dirty="0">
                  <a:solidFill>
                    <a:srgbClr val="0079C2"/>
                  </a:solidFill>
                  <a:latin typeface="Arial Rounded MT Bold" panose="020F0704030504030204" pitchFamily="34" charset="0"/>
                  <a:cs typeface="Arial" panose="020B0604020202020204" pitchFamily="34" charset="0"/>
                </a:rPr>
                <a:t>NFT Markets</a:t>
              </a:r>
              <a:endParaRPr lang="zh-CN" altLang="en-US" sz="2000" dirty="0">
                <a:solidFill>
                  <a:srgbClr val="0079C2"/>
                </a:solidFill>
                <a:latin typeface="Arial Rounded MT Bold" panose="020F0704030504030204" pitchFamily="34" charset="0"/>
                <a:cs typeface="Arial" panose="020B0604020202020204" pitchFamily="34" charset="0"/>
              </a:endParaRPr>
            </a:p>
          </p:txBody>
        </p:sp>
        <p:sp>
          <p:nvSpPr>
            <p:cNvPr id="13" name="矩形: 圆角 12">
              <a:extLst>
                <a:ext uri="{FF2B5EF4-FFF2-40B4-BE49-F238E27FC236}">
                  <a16:creationId xmlns:a16="http://schemas.microsoft.com/office/drawing/2014/main" id="{A03C3C1E-23C4-CB22-BA03-9D57D291F430}"/>
                </a:ext>
              </a:extLst>
            </p:cNvPr>
            <p:cNvSpPr/>
            <p:nvPr/>
          </p:nvSpPr>
          <p:spPr>
            <a:xfrm>
              <a:off x="5096423" y="4642863"/>
              <a:ext cx="1907774" cy="610556"/>
            </a:xfrm>
            <a:prstGeom prst="roundRect">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箭头: 下 13">
            <a:extLst>
              <a:ext uri="{FF2B5EF4-FFF2-40B4-BE49-F238E27FC236}">
                <a16:creationId xmlns:a16="http://schemas.microsoft.com/office/drawing/2014/main" id="{0C358864-3BB0-FADA-957C-1AC6957B023C}"/>
              </a:ext>
            </a:extLst>
          </p:cNvPr>
          <p:cNvSpPr/>
          <p:nvPr/>
        </p:nvSpPr>
        <p:spPr>
          <a:xfrm>
            <a:off x="5688000" y="4203598"/>
            <a:ext cx="415633" cy="384463"/>
          </a:xfrm>
          <a:prstGeom prst="downArrow">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ACB414EB-DE2C-7670-BA6A-3358F27F6D68}"/>
              </a:ext>
            </a:extLst>
          </p:cNvPr>
          <p:cNvGrpSpPr/>
          <p:nvPr/>
        </p:nvGrpSpPr>
        <p:grpSpPr>
          <a:xfrm>
            <a:off x="1715915" y="4849899"/>
            <a:ext cx="2087158" cy="610556"/>
            <a:chOff x="1715915" y="4642863"/>
            <a:chExt cx="2087158" cy="610556"/>
          </a:xfrm>
        </p:grpSpPr>
        <p:sp>
          <p:nvSpPr>
            <p:cNvPr id="15" name="文本框 14">
              <a:extLst>
                <a:ext uri="{FF2B5EF4-FFF2-40B4-BE49-F238E27FC236}">
                  <a16:creationId xmlns:a16="http://schemas.microsoft.com/office/drawing/2014/main" id="{B6DE43F3-3EDB-53E7-FA23-1079B5FAE9AB}"/>
                </a:ext>
              </a:extLst>
            </p:cNvPr>
            <p:cNvSpPr txBox="1"/>
            <p:nvPr/>
          </p:nvSpPr>
          <p:spPr>
            <a:xfrm>
              <a:off x="1803335" y="4748086"/>
              <a:ext cx="1912318" cy="400110"/>
            </a:xfrm>
            <a:prstGeom prst="rect">
              <a:avLst/>
            </a:prstGeom>
            <a:noFill/>
          </p:spPr>
          <p:txBody>
            <a:bodyPr wrap="none" rtlCol="0">
              <a:spAutoFit/>
            </a:bodyPr>
            <a:lstStyle/>
            <a:p>
              <a:r>
                <a:rPr lang="en-US" altLang="zh-CN" sz="2000" dirty="0">
                  <a:solidFill>
                    <a:srgbClr val="FFC806"/>
                  </a:solidFill>
                  <a:latin typeface="Arial Rounded MT Bold" panose="020F0704030504030204" pitchFamily="34" charset="0"/>
                  <a:cs typeface="Arial" panose="020B0604020202020204" pitchFamily="34" charset="0"/>
                </a:rPr>
                <a:t>NFT Investors</a:t>
              </a:r>
              <a:endParaRPr lang="zh-CN" altLang="en-US" sz="2000" dirty="0">
                <a:solidFill>
                  <a:srgbClr val="FFC806"/>
                </a:solidFill>
                <a:latin typeface="Arial Rounded MT Bold" panose="020F0704030504030204" pitchFamily="34" charset="0"/>
                <a:cs typeface="Arial" panose="020B0604020202020204" pitchFamily="34" charset="0"/>
              </a:endParaRPr>
            </a:p>
          </p:txBody>
        </p:sp>
        <p:sp>
          <p:nvSpPr>
            <p:cNvPr id="17" name="矩形: 圆角 16">
              <a:extLst>
                <a:ext uri="{FF2B5EF4-FFF2-40B4-BE49-F238E27FC236}">
                  <a16:creationId xmlns:a16="http://schemas.microsoft.com/office/drawing/2014/main" id="{399B096F-DF0C-61D4-F2FD-17415BC05BFE}"/>
                </a:ext>
              </a:extLst>
            </p:cNvPr>
            <p:cNvSpPr/>
            <p:nvPr/>
          </p:nvSpPr>
          <p:spPr>
            <a:xfrm>
              <a:off x="1715915" y="4642863"/>
              <a:ext cx="2087158" cy="610556"/>
            </a:xfrm>
            <a:prstGeom prst="roundRect">
              <a:avLst/>
            </a:prstGeom>
            <a:noFill/>
            <a:ln w="38100">
              <a:solidFill>
                <a:srgbClr val="FF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104922C2-E13C-8E73-D05C-F2A6F173E6CE}"/>
              </a:ext>
            </a:extLst>
          </p:cNvPr>
          <p:cNvGrpSpPr/>
          <p:nvPr/>
        </p:nvGrpSpPr>
        <p:grpSpPr>
          <a:xfrm>
            <a:off x="7988561" y="4849899"/>
            <a:ext cx="2983456" cy="610556"/>
            <a:chOff x="7988561" y="4642863"/>
            <a:chExt cx="2983456" cy="610556"/>
          </a:xfrm>
        </p:grpSpPr>
        <p:sp>
          <p:nvSpPr>
            <p:cNvPr id="16" name="文本框 15">
              <a:extLst>
                <a:ext uri="{FF2B5EF4-FFF2-40B4-BE49-F238E27FC236}">
                  <a16:creationId xmlns:a16="http://schemas.microsoft.com/office/drawing/2014/main" id="{01763337-DF6C-113E-6BCD-87F73B1ADF98}"/>
                </a:ext>
              </a:extLst>
            </p:cNvPr>
            <p:cNvSpPr txBox="1"/>
            <p:nvPr/>
          </p:nvSpPr>
          <p:spPr>
            <a:xfrm>
              <a:off x="8105618" y="4748086"/>
              <a:ext cx="2749342" cy="400110"/>
            </a:xfrm>
            <a:prstGeom prst="rect">
              <a:avLst/>
            </a:prstGeom>
            <a:noFill/>
          </p:spPr>
          <p:txBody>
            <a:bodyPr wrap="none" rtlCol="0">
              <a:spAutoFit/>
            </a:bodyPr>
            <a:lstStyle/>
            <a:p>
              <a:r>
                <a:rPr lang="en-US" altLang="zh-CN" sz="2000" dirty="0">
                  <a:solidFill>
                    <a:srgbClr val="D62D26"/>
                  </a:solidFill>
                  <a:latin typeface="Arial Rounded MT Bold" panose="020F0704030504030204" pitchFamily="34" charset="0"/>
                  <a:cs typeface="Arial" panose="020B0604020202020204" pitchFamily="34" charset="0"/>
                </a:rPr>
                <a:t>Fraudulent Activities</a:t>
              </a:r>
              <a:endParaRPr lang="zh-CN" altLang="en-US" sz="2000" dirty="0">
                <a:solidFill>
                  <a:srgbClr val="D62D26"/>
                </a:solidFill>
                <a:latin typeface="Arial Rounded MT Bold" panose="020F0704030504030204" pitchFamily="34" charset="0"/>
                <a:cs typeface="Arial" panose="020B0604020202020204" pitchFamily="34" charset="0"/>
              </a:endParaRPr>
            </a:p>
          </p:txBody>
        </p:sp>
        <p:sp>
          <p:nvSpPr>
            <p:cNvPr id="22" name="矩形: 圆角 21">
              <a:extLst>
                <a:ext uri="{FF2B5EF4-FFF2-40B4-BE49-F238E27FC236}">
                  <a16:creationId xmlns:a16="http://schemas.microsoft.com/office/drawing/2014/main" id="{B424A472-BC18-0059-2C74-9D658BED74FD}"/>
                </a:ext>
              </a:extLst>
            </p:cNvPr>
            <p:cNvSpPr/>
            <p:nvPr/>
          </p:nvSpPr>
          <p:spPr>
            <a:xfrm>
              <a:off x="7988561" y="4642863"/>
              <a:ext cx="2983456" cy="610556"/>
            </a:xfrm>
            <a:prstGeom prst="roundRect">
              <a:avLst/>
            </a:prstGeom>
            <a:noFill/>
            <a:ln w="38100">
              <a:solidFill>
                <a:srgbClr val="D62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箭头: 右 26">
            <a:extLst>
              <a:ext uri="{FF2B5EF4-FFF2-40B4-BE49-F238E27FC236}">
                <a16:creationId xmlns:a16="http://schemas.microsoft.com/office/drawing/2014/main" id="{B923B19B-F0DE-2160-BCE6-6D0428189B67}"/>
              </a:ext>
            </a:extLst>
          </p:cNvPr>
          <p:cNvSpPr/>
          <p:nvPr/>
        </p:nvSpPr>
        <p:spPr>
          <a:xfrm>
            <a:off x="4010891" y="5038809"/>
            <a:ext cx="644236" cy="207818"/>
          </a:xfrm>
          <a:prstGeom prst="rightArrow">
            <a:avLst/>
          </a:prstGeom>
          <a:solidFill>
            <a:srgbClr val="FFC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0935C3BA-EB8A-AD0C-4DF6-8A375590BBB9}"/>
              </a:ext>
            </a:extLst>
          </p:cNvPr>
          <p:cNvSpPr/>
          <p:nvPr/>
        </p:nvSpPr>
        <p:spPr>
          <a:xfrm flipH="1">
            <a:off x="7080736" y="5051268"/>
            <a:ext cx="644236" cy="207818"/>
          </a:xfrm>
          <a:prstGeom prst="rightArrow">
            <a:avLst/>
          </a:prstGeom>
          <a:solidFill>
            <a:srgbClr val="D62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a:t>
            </a:fld>
            <a:endParaRPr lang="zh-CN" altLang="en-US" dirty="0"/>
          </a:p>
        </p:txBody>
      </p:sp>
    </p:spTree>
    <p:extLst>
      <p:ext uri="{BB962C8B-B14F-4D97-AF65-F5344CB8AC3E}">
        <p14:creationId xmlns:p14="http://schemas.microsoft.com/office/powerpoint/2010/main" val="38677538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7195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Flow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20</a:t>
            </a:fld>
            <a:endParaRPr lang="zh-CN" altLang="en-US" dirty="0"/>
          </a:p>
        </p:txBody>
      </p:sp>
      <p:pic>
        <p:nvPicPr>
          <p:cNvPr id="3" name="图片 2">
            <a:extLst>
              <a:ext uri="{FF2B5EF4-FFF2-40B4-BE49-F238E27FC236}">
                <a16:creationId xmlns:a16="http://schemas.microsoft.com/office/drawing/2014/main" id="{50A57A92-365C-C5D7-4A29-26C914362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829" y="1478598"/>
            <a:ext cx="10780608" cy="3744051"/>
          </a:xfrm>
          <a:prstGeom prst="rect">
            <a:avLst/>
          </a:prstGeom>
        </p:spPr>
      </p:pic>
      <p:sp>
        <p:nvSpPr>
          <p:cNvPr id="5" name="矩形: 圆角 4">
            <a:extLst>
              <a:ext uri="{FF2B5EF4-FFF2-40B4-BE49-F238E27FC236}">
                <a16:creationId xmlns:a16="http://schemas.microsoft.com/office/drawing/2014/main" id="{78A7277B-3939-E4C4-8F52-36226BE09C19}"/>
              </a:ext>
            </a:extLst>
          </p:cNvPr>
          <p:cNvSpPr/>
          <p:nvPr/>
        </p:nvSpPr>
        <p:spPr>
          <a:xfrm>
            <a:off x="494619" y="1719561"/>
            <a:ext cx="3575576" cy="3659842"/>
          </a:xfrm>
          <a:prstGeom prst="roundRect">
            <a:avLst>
              <a:gd name="adj" fmla="val 4070"/>
            </a:avLst>
          </a:prstGeom>
          <a:solidFill>
            <a:schemeClr val="bg1">
              <a:alpha val="6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825D934-8C06-FB91-072E-0AB6B518FB57}"/>
              </a:ext>
            </a:extLst>
          </p:cNvPr>
          <p:cNvSpPr txBox="1"/>
          <p:nvPr/>
        </p:nvSpPr>
        <p:spPr>
          <a:xfrm>
            <a:off x="6853489" y="5649356"/>
            <a:ext cx="1739387"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Flow Module</a:t>
            </a:r>
            <a:endParaRPr lang="zh-CN" altLang="en-US" sz="2000" dirty="0">
              <a:latin typeface="Arial Rounded MT Bold" panose="020F0704030504030204" pitchFamily="34" charset="0"/>
              <a:cs typeface="Arial" panose="020B0604020202020204" pitchFamily="34" charset="0"/>
            </a:endParaRPr>
          </a:p>
        </p:txBody>
      </p:sp>
      <p:sp>
        <p:nvSpPr>
          <p:cNvPr id="2" name="矩形: 圆角 1">
            <a:extLst>
              <a:ext uri="{FF2B5EF4-FFF2-40B4-BE49-F238E27FC236}">
                <a16:creationId xmlns:a16="http://schemas.microsoft.com/office/drawing/2014/main" id="{C8D3F106-F6DE-6CC4-FB05-60ED91DD4281}"/>
              </a:ext>
            </a:extLst>
          </p:cNvPr>
          <p:cNvSpPr/>
          <p:nvPr/>
        </p:nvSpPr>
        <p:spPr>
          <a:xfrm>
            <a:off x="4026763" y="1385510"/>
            <a:ext cx="7466674" cy="3744051"/>
          </a:xfrm>
          <a:prstGeom prst="roundRect">
            <a:avLst>
              <a:gd name="adj" fmla="val 4070"/>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020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7195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Flow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21</a:t>
            </a:fld>
            <a:endParaRPr lang="zh-CN" altLang="en-US" dirty="0"/>
          </a:p>
        </p:txBody>
      </p:sp>
      <p:pic>
        <p:nvPicPr>
          <p:cNvPr id="3" name="图片 2">
            <a:extLst>
              <a:ext uri="{FF2B5EF4-FFF2-40B4-BE49-F238E27FC236}">
                <a16:creationId xmlns:a16="http://schemas.microsoft.com/office/drawing/2014/main" id="{50A57A92-365C-C5D7-4A29-26C914362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829" y="1478598"/>
            <a:ext cx="10780608" cy="3744051"/>
          </a:xfrm>
          <a:prstGeom prst="rect">
            <a:avLst/>
          </a:prstGeom>
        </p:spPr>
      </p:pic>
      <p:sp>
        <p:nvSpPr>
          <p:cNvPr id="6" name="文本框 5">
            <a:extLst>
              <a:ext uri="{FF2B5EF4-FFF2-40B4-BE49-F238E27FC236}">
                <a16:creationId xmlns:a16="http://schemas.microsoft.com/office/drawing/2014/main" id="{8825D934-8C06-FB91-072E-0AB6B518FB57}"/>
              </a:ext>
            </a:extLst>
          </p:cNvPr>
          <p:cNvSpPr txBox="1"/>
          <p:nvPr/>
        </p:nvSpPr>
        <p:spPr>
          <a:xfrm>
            <a:off x="6450446" y="5120061"/>
            <a:ext cx="2619308"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Stacked Area Chart</a:t>
            </a:r>
            <a:endParaRPr lang="zh-CN" altLang="en-US" sz="2000" dirty="0">
              <a:latin typeface="Arial Rounded MT Bold" panose="020F0704030504030204" pitchFamily="34" charset="0"/>
              <a:cs typeface="Arial" panose="020B0604020202020204" pitchFamily="34" charset="0"/>
            </a:endParaRPr>
          </a:p>
        </p:txBody>
      </p:sp>
      <p:sp>
        <p:nvSpPr>
          <p:cNvPr id="2" name="矩形: 圆角 1">
            <a:extLst>
              <a:ext uri="{FF2B5EF4-FFF2-40B4-BE49-F238E27FC236}">
                <a16:creationId xmlns:a16="http://schemas.microsoft.com/office/drawing/2014/main" id="{5C056703-FE25-F72F-B3A3-5FC2B1E5D8CF}"/>
              </a:ext>
            </a:extLst>
          </p:cNvPr>
          <p:cNvSpPr/>
          <p:nvPr/>
        </p:nvSpPr>
        <p:spPr>
          <a:xfrm>
            <a:off x="494619" y="1719561"/>
            <a:ext cx="3575576" cy="3659842"/>
          </a:xfrm>
          <a:prstGeom prst="roundRect">
            <a:avLst>
              <a:gd name="adj" fmla="val 4070"/>
            </a:avLst>
          </a:prstGeom>
          <a:solidFill>
            <a:schemeClr val="bg1">
              <a:alpha val="6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78A7277B-3939-E4C4-8F52-36226BE09C19}"/>
              </a:ext>
            </a:extLst>
          </p:cNvPr>
          <p:cNvSpPr/>
          <p:nvPr/>
        </p:nvSpPr>
        <p:spPr>
          <a:xfrm>
            <a:off x="4026763" y="1953491"/>
            <a:ext cx="7466674" cy="685800"/>
          </a:xfrm>
          <a:prstGeom prst="roundRect">
            <a:avLst>
              <a:gd name="adj" fmla="val 4070"/>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951881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7195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Flow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22</a:t>
            </a:fld>
            <a:endParaRPr lang="zh-CN" altLang="en-US" dirty="0"/>
          </a:p>
        </p:txBody>
      </p:sp>
      <p:sp>
        <p:nvSpPr>
          <p:cNvPr id="6" name="文本框 5">
            <a:extLst>
              <a:ext uri="{FF2B5EF4-FFF2-40B4-BE49-F238E27FC236}">
                <a16:creationId xmlns:a16="http://schemas.microsoft.com/office/drawing/2014/main" id="{8825D934-8C06-FB91-072E-0AB6B518FB57}"/>
              </a:ext>
            </a:extLst>
          </p:cNvPr>
          <p:cNvSpPr txBox="1"/>
          <p:nvPr/>
        </p:nvSpPr>
        <p:spPr>
          <a:xfrm>
            <a:off x="6566636" y="5120061"/>
            <a:ext cx="2386935"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Flow-based Chart</a:t>
            </a:r>
            <a:endParaRPr lang="zh-CN" altLang="en-US" sz="2000" dirty="0">
              <a:latin typeface="Arial Rounded MT Bold" panose="020F0704030504030204" pitchFamily="34" charset="0"/>
              <a:cs typeface="Arial" panose="020B0604020202020204" pitchFamily="34" charset="0"/>
            </a:endParaRPr>
          </a:p>
        </p:txBody>
      </p:sp>
      <p:pic>
        <p:nvPicPr>
          <p:cNvPr id="3" name="图片 2">
            <a:extLst>
              <a:ext uri="{FF2B5EF4-FFF2-40B4-BE49-F238E27FC236}">
                <a16:creationId xmlns:a16="http://schemas.microsoft.com/office/drawing/2014/main" id="{50A57A92-365C-C5D7-4A29-26C914362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829" y="1478598"/>
            <a:ext cx="10780608" cy="3744051"/>
          </a:xfrm>
          <a:prstGeom prst="rect">
            <a:avLst/>
          </a:prstGeom>
        </p:spPr>
      </p:pic>
      <p:sp>
        <p:nvSpPr>
          <p:cNvPr id="2" name="矩形: 圆角 1">
            <a:extLst>
              <a:ext uri="{FF2B5EF4-FFF2-40B4-BE49-F238E27FC236}">
                <a16:creationId xmlns:a16="http://schemas.microsoft.com/office/drawing/2014/main" id="{8F61C927-3858-52BF-0A0C-0102FCAE921F}"/>
              </a:ext>
            </a:extLst>
          </p:cNvPr>
          <p:cNvSpPr/>
          <p:nvPr/>
        </p:nvSpPr>
        <p:spPr>
          <a:xfrm>
            <a:off x="494619" y="1719561"/>
            <a:ext cx="3575576" cy="3659842"/>
          </a:xfrm>
          <a:prstGeom prst="roundRect">
            <a:avLst>
              <a:gd name="adj" fmla="val 4070"/>
            </a:avLst>
          </a:prstGeom>
          <a:solidFill>
            <a:schemeClr val="bg1">
              <a:alpha val="6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78A7277B-3939-E4C4-8F52-36226BE09C19}"/>
              </a:ext>
            </a:extLst>
          </p:cNvPr>
          <p:cNvSpPr/>
          <p:nvPr/>
        </p:nvSpPr>
        <p:spPr>
          <a:xfrm>
            <a:off x="4026763" y="2597730"/>
            <a:ext cx="7466674" cy="2389906"/>
          </a:xfrm>
          <a:prstGeom prst="roundRect">
            <a:avLst>
              <a:gd name="adj" fmla="val 4070"/>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227369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7195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Flow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23</a:t>
            </a:fld>
            <a:endParaRPr lang="zh-CN" altLang="en-US" dirty="0"/>
          </a:p>
        </p:txBody>
      </p:sp>
      <p:pic>
        <p:nvPicPr>
          <p:cNvPr id="2" name="图片 1">
            <a:extLst>
              <a:ext uri="{FF2B5EF4-FFF2-40B4-BE49-F238E27FC236}">
                <a16:creationId xmlns:a16="http://schemas.microsoft.com/office/drawing/2014/main" id="{6F3E19CB-C032-9BAB-CB4F-9F41A7095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26" y="1101438"/>
            <a:ext cx="10126473" cy="4937998"/>
          </a:xfrm>
          <a:prstGeom prst="rect">
            <a:avLst/>
          </a:prstGeom>
        </p:spPr>
      </p:pic>
      <p:sp>
        <p:nvSpPr>
          <p:cNvPr id="8" name="箭头: 下 7">
            <a:extLst>
              <a:ext uri="{FF2B5EF4-FFF2-40B4-BE49-F238E27FC236}">
                <a16:creationId xmlns:a16="http://schemas.microsoft.com/office/drawing/2014/main" id="{2CE239B6-A1CF-44BA-8F4A-7DB57F4593F5}"/>
              </a:ext>
            </a:extLst>
          </p:cNvPr>
          <p:cNvSpPr/>
          <p:nvPr/>
        </p:nvSpPr>
        <p:spPr>
          <a:xfrm rot="16200000">
            <a:off x="442666" y="3444585"/>
            <a:ext cx="415633" cy="384463"/>
          </a:xfrm>
          <a:prstGeom prst="downArrow">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0925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7195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Flow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24</a:t>
            </a:fld>
            <a:endParaRPr lang="zh-CN" altLang="en-US" dirty="0"/>
          </a:p>
        </p:txBody>
      </p:sp>
      <p:pic>
        <p:nvPicPr>
          <p:cNvPr id="2" name="图片 1">
            <a:extLst>
              <a:ext uri="{FF2B5EF4-FFF2-40B4-BE49-F238E27FC236}">
                <a16:creationId xmlns:a16="http://schemas.microsoft.com/office/drawing/2014/main" id="{6F3E19CB-C032-9BAB-CB4F-9F41A7095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26" y="1101438"/>
            <a:ext cx="10126473" cy="4937998"/>
          </a:xfrm>
          <a:prstGeom prst="rect">
            <a:avLst/>
          </a:prstGeom>
        </p:spPr>
      </p:pic>
      <p:sp>
        <p:nvSpPr>
          <p:cNvPr id="8" name="箭头: 下 7">
            <a:extLst>
              <a:ext uri="{FF2B5EF4-FFF2-40B4-BE49-F238E27FC236}">
                <a16:creationId xmlns:a16="http://schemas.microsoft.com/office/drawing/2014/main" id="{2CE239B6-A1CF-44BA-8F4A-7DB57F4593F5}"/>
              </a:ext>
            </a:extLst>
          </p:cNvPr>
          <p:cNvSpPr/>
          <p:nvPr/>
        </p:nvSpPr>
        <p:spPr>
          <a:xfrm rot="16200000">
            <a:off x="2209120" y="4660321"/>
            <a:ext cx="415633" cy="384463"/>
          </a:xfrm>
          <a:prstGeom prst="downArrow">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0374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7195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Flow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25</a:t>
            </a:fld>
            <a:endParaRPr lang="zh-CN" altLang="en-US" dirty="0"/>
          </a:p>
        </p:txBody>
      </p:sp>
      <p:pic>
        <p:nvPicPr>
          <p:cNvPr id="2" name="图片 1">
            <a:extLst>
              <a:ext uri="{FF2B5EF4-FFF2-40B4-BE49-F238E27FC236}">
                <a16:creationId xmlns:a16="http://schemas.microsoft.com/office/drawing/2014/main" id="{6F3E19CB-C032-9BAB-CB4F-9F41A7095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26" y="1101438"/>
            <a:ext cx="10126473" cy="4937998"/>
          </a:xfrm>
          <a:prstGeom prst="rect">
            <a:avLst/>
          </a:prstGeom>
        </p:spPr>
      </p:pic>
      <p:sp>
        <p:nvSpPr>
          <p:cNvPr id="8" name="箭头: 下 7">
            <a:extLst>
              <a:ext uri="{FF2B5EF4-FFF2-40B4-BE49-F238E27FC236}">
                <a16:creationId xmlns:a16="http://schemas.microsoft.com/office/drawing/2014/main" id="{2CE239B6-A1CF-44BA-8F4A-7DB57F4593F5}"/>
              </a:ext>
            </a:extLst>
          </p:cNvPr>
          <p:cNvSpPr/>
          <p:nvPr/>
        </p:nvSpPr>
        <p:spPr>
          <a:xfrm rot="16200000">
            <a:off x="4339256" y="5728572"/>
            <a:ext cx="415633" cy="384463"/>
          </a:xfrm>
          <a:prstGeom prst="downArrow">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344902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265813"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Evaluation</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26</a:t>
            </a:fld>
            <a:endParaRPr lang="zh-CN" altLang="en-US" dirty="0"/>
          </a:p>
        </p:txBody>
      </p:sp>
      <p:sp>
        <p:nvSpPr>
          <p:cNvPr id="3" name="文本框 2">
            <a:extLst>
              <a:ext uri="{FF2B5EF4-FFF2-40B4-BE49-F238E27FC236}">
                <a16:creationId xmlns:a16="http://schemas.microsoft.com/office/drawing/2014/main" id="{903BB181-49F9-FDA8-D443-D33242F703C7}"/>
              </a:ext>
            </a:extLst>
          </p:cNvPr>
          <p:cNvSpPr txBox="1"/>
          <p:nvPr/>
        </p:nvSpPr>
        <p:spPr>
          <a:xfrm>
            <a:off x="831894" y="1092650"/>
            <a:ext cx="10722366" cy="1206099"/>
          </a:xfrm>
          <a:prstGeom prst="rect">
            <a:avLst/>
          </a:prstGeom>
          <a:noFill/>
        </p:spPr>
        <p:txBody>
          <a:bodyPr wrap="square">
            <a:spAutoFit/>
          </a:bodyPr>
          <a:lstStyle/>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Two case studies </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User interview with 14 real NFT investors</a:t>
            </a:r>
            <a:endParaRPr lang="zh-CN" altLang="en-US" sz="24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3424789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4497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Case Study</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27</a:t>
            </a:fld>
            <a:endParaRPr lang="zh-CN" altLang="en-US" dirty="0"/>
          </a:p>
        </p:txBody>
      </p:sp>
      <p:pic>
        <p:nvPicPr>
          <p:cNvPr id="3" name="图片 2">
            <a:extLst>
              <a:ext uri="{FF2B5EF4-FFF2-40B4-BE49-F238E27FC236}">
                <a16:creationId xmlns:a16="http://schemas.microsoft.com/office/drawing/2014/main" id="{F23BA9FE-987A-3EA7-7B2A-4D66B4962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83" y="979722"/>
            <a:ext cx="10827327" cy="4898555"/>
          </a:xfrm>
          <a:prstGeom prst="rect">
            <a:avLst/>
          </a:prstGeom>
        </p:spPr>
      </p:pic>
    </p:spTree>
    <p:extLst>
      <p:ext uri="{BB962C8B-B14F-4D97-AF65-F5344CB8AC3E}">
        <p14:creationId xmlns:p14="http://schemas.microsoft.com/office/powerpoint/2010/main" val="239875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4497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Case Study</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28</a:t>
            </a:fld>
            <a:endParaRPr lang="zh-CN" altLang="en-US" dirty="0"/>
          </a:p>
        </p:txBody>
      </p:sp>
      <p:sp>
        <p:nvSpPr>
          <p:cNvPr id="6" name="矩形 5">
            <a:extLst>
              <a:ext uri="{FF2B5EF4-FFF2-40B4-BE49-F238E27FC236}">
                <a16:creationId xmlns:a16="http://schemas.microsoft.com/office/drawing/2014/main" id="{1702485B-6BC7-56F9-BB3A-40245568442D}"/>
              </a:ext>
            </a:extLst>
          </p:cNvPr>
          <p:cNvSpPr/>
          <p:nvPr/>
        </p:nvSpPr>
        <p:spPr>
          <a:xfrm>
            <a:off x="1028700" y="770524"/>
            <a:ext cx="10450471" cy="975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833CAA5-108E-C40F-882A-544EB9BD4D70}"/>
              </a:ext>
            </a:extLst>
          </p:cNvPr>
          <p:cNvSpPr/>
          <p:nvPr/>
        </p:nvSpPr>
        <p:spPr>
          <a:xfrm>
            <a:off x="870764" y="5360424"/>
            <a:ext cx="10450471" cy="975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extLst>
              <a:ext uri="{FF2B5EF4-FFF2-40B4-BE49-F238E27FC236}">
                <a16:creationId xmlns:a16="http://schemas.microsoft.com/office/drawing/2014/main" id="{CC8C3F6C-7300-6A47-BE2A-6CA116555491}"/>
              </a:ext>
            </a:extLst>
          </p:cNvPr>
          <p:cNvSpPr txBox="1"/>
          <p:nvPr/>
        </p:nvSpPr>
        <p:spPr>
          <a:xfrm>
            <a:off x="1282700" y="2184400"/>
            <a:ext cx="8064500" cy="923330"/>
          </a:xfrm>
          <a:prstGeom prst="rect">
            <a:avLst/>
          </a:prstGeom>
          <a:noFill/>
        </p:spPr>
        <p:txBody>
          <a:bodyPr wrap="square" rtlCol="0">
            <a:spAutoFit/>
          </a:bodyPr>
          <a:lstStyle/>
          <a:p>
            <a:r>
              <a:rPr lang="en-US" dirty="0">
                <a:hlinkClick r:id="rId3"/>
              </a:rPr>
              <a:t>https://drive.google.com/file/d/1UYalvRuwMsUcSFO73rsr50BFOA4utCSY/view?usp=sharing</a:t>
            </a:r>
            <a:endParaRPr lang="en-US" dirty="0"/>
          </a:p>
          <a:p>
            <a:endParaRPr lang="en-US" dirty="0"/>
          </a:p>
        </p:txBody>
      </p:sp>
    </p:spTree>
    <p:extLst>
      <p:ext uri="{BB962C8B-B14F-4D97-AF65-F5344CB8AC3E}">
        <p14:creationId xmlns:p14="http://schemas.microsoft.com/office/powerpoint/2010/main" val="1561464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3091359"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User Interview</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29</a:t>
            </a:fld>
            <a:endParaRPr lang="zh-CN" altLang="en-US" dirty="0"/>
          </a:p>
        </p:txBody>
      </p:sp>
      <p:sp>
        <p:nvSpPr>
          <p:cNvPr id="8" name="文本框 7">
            <a:extLst>
              <a:ext uri="{FF2B5EF4-FFF2-40B4-BE49-F238E27FC236}">
                <a16:creationId xmlns:a16="http://schemas.microsoft.com/office/drawing/2014/main" id="{453BD51F-DDB4-A46B-02C4-3BC42A789C57}"/>
              </a:ext>
            </a:extLst>
          </p:cNvPr>
          <p:cNvSpPr txBox="1"/>
          <p:nvPr/>
        </p:nvSpPr>
        <p:spPr>
          <a:xfrm>
            <a:off x="831894" y="1177714"/>
            <a:ext cx="10722366" cy="1033296"/>
          </a:xfrm>
          <a:prstGeom prst="rect">
            <a:avLst/>
          </a:prstGeom>
          <a:noFill/>
        </p:spPr>
        <p:txBody>
          <a:bodyPr wrap="square">
            <a:spAutoFit/>
          </a:bodyPr>
          <a:lstStyle/>
          <a:p>
            <a:pPr>
              <a:lnSpc>
                <a:spcPct val="150000"/>
              </a:lnSpc>
              <a:spcBef>
                <a:spcPts val="600"/>
              </a:spcBef>
            </a:pPr>
            <a:r>
              <a:rPr lang="en-US" altLang="zh-CN" sz="2000" dirty="0">
                <a:latin typeface="Arial Rounded MT Bold" panose="020F0704030504030204" pitchFamily="34" charset="0"/>
                <a:cs typeface="Arial" panose="020B0604020202020204" pitchFamily="34" charset="0"/>
              </a:rPr>
              <a:t>Online study with </a:t>
            </a:r>
            <a:r>
              <a:rPr lang="en-US" altLang="zh-CN" sz="2000" dirty="0">
                <a:solidFill>
                  <a:srgbClr val="D62D26"/>
                </a:solidFill>
                <a:latin typeface="Arial Rounded MT Bold" panose="020F0704030504030204" pitchFamily="34" charset="0"/>
                <a:cs typeface="Arial" panose="020B0604020202020204" pitchFamily="34" charset="0"/>
              </a:rPr>
              <a:t>14</a:t>
            </a:r>
            <a:r>
              <a:rPr lang="en-US" altLang="zh-CN" sz="2000" dirty="0">
                <a:latin typeface="Arial Rounded MT Bold" panose="020F0704030504030204" pitchFamily="34" charset="0"/>
                <a:cs typeface="Arial" panose="020B0604020202020204" pitchFamily="34" charset="0"/>
              </a:rPr>
              <a:t> NFT investors (4 females, 10 males, </a:t>
            </a:r>
            <a:r>
              <a:rPr lang="en-US" altLang="zh-CN" sz="2000" dirty="0" err="1">
                <a:latin typeface="Arial Rounded MT Bold" panose="020F0704030504030204" pitchFamily="34" charset="0"/>
                <a:cs typeface="Arial" panose="020B0604020202020204" pitchFamily="34" charset="0"/>
              </a:rPr>
              <a:t>age</a:t>
            </a:r>
            <a:r>
              <a:rPr lang="en-US" altLang="zh-CN" sz="2000" baseline="-25000" dirty="0" err="1">
                <a:latin typeface="Arial Rounded MT Bold" panose="020F0704030504030204" pitchFamily="34" charset="0"/>
                <a:cs typeface="Arial" panose="020B0604020202020204" pitchFamily="34" charset="0"/>
              </a:rPr>
              <a:t>mean</a:t>
            </a:r>
            <a:r>
              <a:rPr lang="en-US" altLang="zh-CN" sz="2000" baseline="-25000" dirty="0">
                <a:latin typeface="Arial Rounded MT Bold" panose="020F0704030504030204" pitchFamily="34" charset="0"/>
                <a:cs typeface="Arial" panose="020B0604020202020204" pitchFamily="34" charset="0"/>
              </a:rPr>
              <a:t> </a:t>
            </a:r>
            <a:r>
              <a:rPr lang="en-US" altLang="zh-CN" sz="2000" dirty="0">
                <a:latin typeface="Arial Rounded MT Bold" panose="020F0704030504030204" pitchFamily="34" charset="0"/>
                <a:cs typeface="Arial" panose="020B0604020202020204" pitchFamily="34" charset="0"/>
              </a:rPr>
              <a:t>= 28)</a:t>
            </a:r>
          </a:p>
          <a:p>
            <a:pPr>
              <a:lnSpc>
                <a:spcPct val="150000"/>
              </a:lnSpc>
              <a:spcBef>
                <a:spcPts val="600"/>
              </a:spcBef>
            </a:pPr>
            <a:r>
              <a:rPr lang="en-US" altLang="zh-CN" sz="2000" dirty="0">
                <a:latin typeface="Arial Rounded MT Bold" panose="020F0704030504030204" pitchFamily="34" charset="0"/>
                <a:cs typeface="Arial" panose="020B0604020202020204" pitchFamily="34" charset="0"/>
              </a:rPr>
              <a:t>Task:</a:t>
            </a:r>
            <a:endParaRPr lang="zh-CN" altLang="en-US" sz="2000" dirty="0">
              <a:latin typeface="Arial Rounded MT Bold" panose="020F0704030504030204" pitchFamily="34" charset="0"/>
              <a:cs typeface="Arial" panose="020B0604020202020204" pitchFamily="34" charset="0"/>
            </a:endParaRPr>
          </a:p>
        </p:txBody>
      </p:sp>
      <p:sp>
        <p:nvSpPr>
          <p:cNvPr id="9" name="矩形 8">
            <a:extLst>
              <a:ext uri="{FF2B5EF4-FFF2-40B4-BE49-F238E27FC236}">
                <a16:creationId xmlns:a16="http://schemas.microsoft.com/office/drawing/2014/main" id="{A442EA26-0982-93CB-AF45-A7FC5BDCFEBD}"/>
              </a:ext>
            </a:extLst>
          </p:cNvPr>
          <p:cNvSpPr/>
          <p:nvPr/>
        </p:nvSpPr>
        <p:spPr>
          <a:xfrm>
            <a:off x="1010093" y="4706040"/>
            <a:ext cx="1733107" cy="3189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B1703AC-1F4C-3793-9A68-101652DC7D87}"/>
              </a:ext>
            </a:extLst>
          </p:cNvPr>
          <p:cNvSpPr txBox="1"/>
          <p:nvPr/>
        </p:nvSpPr>
        <p:spPr>
          <a:xfrm>
            <a:off x="1212698" y="4122218"/>
            <a:ext cx="1274736" cy="494687"/>
          </a:xfrm>
          <a:prstGeom prst="rect">
            <a:avLst/>
          </a:prstGeom>
          <a:noFill/>
        </p:spPr>
        <p:txBody>
          <a:bodyPr wrap="square">
            <a:spAutoFit/>
          </a:bodyPr>
          <a:lstStyle/>
          <a:p>
            <a:pPr algn="ctr">
              <a:lnSpc>
                <a:spcPct val="150000"/>
              </a:lnSpc>
              <a:spcBef>
                <a:spcPts val="600"/>
              </a:spcBef>
            </a:pPr>
            <a:r>
              <a:rPr lang="en-US" altLang="zh-CN" sz="2000" dirty="0">
                <a:latin typeface="Arial Rounded MT Bold" panose="020F0704030504030204" pitchFamily="34" charset="0"/>
                <a:cs typeface="Arial" panose="020B0604020202020204" pitchFamily="34" charset="0"/>
              </a:rPr>
              <a:t>Tutorial</a:t>
            </a:r>
            <a:endParaRPr lang="zh-CN" altLang="en-US" sz="2000" dirty="0">
              <a:latin typeface="Arial Rounded MT Bold" panose="020F070403050403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AC68FB76-06CC-AE41-DE73-07EE555038CF}"/>
              </a:ext>
            </a:extLst>
          </p:cNvPr>
          <p:cNvSpPr txBox="1"/>
          <p:nvPr/>
        </p:nvSpPr>
        <p:spPr>
          <a:xfrm>
            <a:off x="3178939" y="4122218"/>
            <a:ext cx="2372743" cy="494687"/>
          </a:xfrm>
          <a:prstGeom prst="rect">
            <a:avLst/>
          </a:prstGeom>
          <a:noFill/>
        </p:spPr>
        <p:txBody>
          <a:bodyPr wrap="square">
            <a:spAutoFit/>
          </a:bodyPr>
          <a:lstStyle/>
          <a:p>
            <a:pPr algn="ctr">
              <a:lnSpc>
                <a:spcPct val="150000"/>
              </a:lnSpc>
              <a:spcBef>
                <a:spcPts val="600"/>
              </a:spcBef>
            </a:pPr>
            <a:r>
              <a:rPr lang="en-US" altLang="zh-CN" sz="2000" dirty="0">
                <a:latin typeface="Arial Rounded MT Bold" panose="020F0704030504030204" pitchFamily="34" charset="0"/>
                <a:cs typeface="Arial" panose="020B0604020202020204" pitchFamily="34" charset="0"/>
              </a:rPr>
              <a:t>Task Phase</a:t>
            </a:r>
            <a:endParaRPr lang="zh-CN" altLang="en-US" sz="2000" dirty="0">
              <a:latin typeface="Arial Rounded MT Bold" panose="020F070403050403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D4A9B065-B55D-721D-FA95-67307D3030E1}"/>
              </a:ext>
            </a:extLst>
          </p:cNvPr>
          <p:cNvSpPr txBox="1"/>
          <p:nvPr/>
        </p:nvSpPr>
        <p:spPr>
          <a:xfrm>
            <a:off x="831894" y="2327967"/>
            <a:ext cx="10722366" cy="1308050"/>
          </a:xfrm>
          <a:prstGeom prst="rect">
            <a:avLst/>
          </a:prstGeom>
          <a:noFill/>
        </p:spPr>
        <p:txBody>
          <a:bodyPr wrap="square">
            <a:spAutoFit/>
          </a:bodyPr>
          <a:lstStyle/>
          <a:p>
            <a:pPr>
              <a:spcBef>
                <a:spcPts val="600"/>
              </a:spcBef>
            </a:pPr>
            <a:r>
              <a:rPr lang="en-US" altLang="zh-CN" sz="1600" dirty="0">
                <a:latin typeface="Arial Rounded MT Bold" panose="020F0704030504030204" pitchFamily="34" charset="0"/>
                <a:cs typeface="Arial" panose="020B0604020202020204" pitchFamily="34" charset="0"/>
              </a:rPr>
              <a:t>T1. Initialize the visualization by using interactions components to filter out undesired information.</a:t>
            </a:r>
          </a:p>
          <a:p>
            <a:pPr>
              <a:spcBef>
                <a:spcPts val="600"/>
              </a:spcBef>
            </a:pPr>
            <a:r>
              <a:rPr lang="en-US" altLang="zh-CN" sz="1600" dirty="0">
                <a:latin typeface="Arial Rounded MT Bold" panose="020F0704030504030204" pitchFamily="34" charset="0"/>
                <a:cs typeface="Arial" panose="020B0604020202020204" pitchFamily="34" charset="0"/>
              </a:rPr>
              <a:t>T2. Observe the Disk Module to find suspicious addresses and time periods and brush to select them.</a:t>
            </a:r>
          </a:p>
          <a:p>
            <a:pPr>
              <a:spcBef>
                <a:spcPts val="600"/>
              </a:spcBef>
            </a:pPr>
            <a:r>
              <a:rPr lang="en-US" altLang="zh-CN" sz="1600" dirty="0">
                <a:latin typeface="Arial Rounded MT Bold" panose="020F0704030504030204" pitchFamily="34" charset="0"/>
                <a:cs typeface="Arial" panose="020B0604020202020204" pitchFamily="34" charset="0"/>
              </a:rPr>
              <a:t>T3. Analyze the NFT flows at the group level by the stacked area chart of the Flow Module.</a:t>
            </a:r>
          </a:p>
          <a:p>
            <a:pPr>
              <a:spcBef>
                <a:spcPts val="600"/>
              </a:spcBef>
            </a:pPr>
            <a:r>
              <a:rPr lang="en-US" altLang="zh-CN" sz="1600" dirty="0">
                <a:latin typeface="Arial Rounded MT Bold" panose="020F0704030504030204" pitchFamily="34" charset="0"/>
                <a:cs typeface="Arial" panose="020B0604020202020204" pitchFamily="34" charset="0"/>
              </a:rPr>
              <a:t>T4. Brush a period in the stacked area chart and check the detailed NFT flows in the flow-based chart.</a:t>
            </a:r>
            <a:endParaRPr lang="zh-CN" altLang="en-US" sz="1600" dirty="0">
              <a:latin typeface="Arial Rounded MT Bold" panose="020F070403050403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88139627-1078-67AF-9A35-00D07E8CC18F}"/>
              </a:ext>
            </a:extLst>
          </p:cNvPr>
          <p:cNvSpPr txBox="1"/>
          <p:nvPr/>
        </p:nvSpPr>
        <p:spPr>
          <a:xfrm>
            <a:off x="5975677" y="4122218"/>
            <a:ext cx="2372743" cy="494687"/>
          </a:xfrm>
          <a:prstGeom prst="rect">
            <a:avLst/>
          </a:prstGeom>
          <a:noFill/>
        </p:spPr>
        <p:txBody>
          <a:bodyPr wrap="square">
            <a:spAutoFit/>
          </a:bodyPr>
          <a:lstStyle/>
          <a:p>
            <a:pPr algn="ctr">
              <a:lnSpc>
                <a:spcPct val="150000"/>
              </a:lnSpc>
              <a:spcBef>
                <a:spcPts val="600"/>
              </a:spcBef>
            </a:pPr>
            <a:r>
              <a:rPr lang="en-US" altLang="zh-CN" sz="2000" dirty="0">
                <a:latin typeface="Arial Rounded MT Bold" panose="020F0704030504030204" pitchFamily="34" charset="0"/>
                <a:cs typeface="Arial" panose="020B0604020202020204" pitchFamily="34" charset="0"/>
              </a:rPr>
              <a:t>Questionnaire</a:t>
            </a:r>
            <a:endParaRPr lang="zh-CN" altLang="en-US" sz="2000" dirty="0">
              <a:latin typeface="Arial Rounded MT Bold" panose="020F070403050403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DE1D6CC7-4D72-9618-8BAF-0153A1D77435}"/>
              </a:ext>
            </a:extLst>
          </p:cNvPr>
          <p:cNvSpPr txBox="1"/>
          <p:nvPr/>
        </p:nvSpPr>
        <p:spPr>
          <a:xfrm>
            <a:off x="9777701" y="5047979"/>
            <a:ext cx="1605516" cy="414216"/>
          </a:xfrm>
          <a:prstGeom prst="rect">
            <a:avLst/>
          </a:prstGeom>
          <a:noFill/>
        </p:spPr>
        <p:txBody>
          <a:bodyPr wrap="square">
            <a:spAutoFit/>
          </a:bodyPr>
          <a:lstStyle/>
          <a:p>
            <a:pPr>
              <a:lnSpc>
                <a:spcPct val="150000"/>
              </a:lnSpc>
              <a:spcBef>
                <a:spcPts val="600"/>
              </a:spcBef>
            </a:pPr>
            <a:r>
              <a:rPr lang="en-US" altLang="zh-CN" sz="1600" dirty="0">
                <a:latin typeface="Arial Rounded MT Bold" panose="020F0704030504030204" pitchFamily="34" charset="0"/>
                <a:cs typeface="Arial" panose="020B0604020202020204" pitchFamily="34" charset="0"/>
              </a:rPr>
              <a:t>60 minutes</a:t>
            </a:r>
            <a:endParaRPr lang="zh-CN" altLang="en-US" sz="1600" dirty="0">
              <a:latin typeface="Arial Rounded MT Bold" panose="020F0704030504030204" pitchFamily="34" charset="0"/>
              <a:cs typeface="Arial" panose="020B0604020202020204" pitchFamily="34" charset="0"/>
            </a:endParaRPr>
          </a:p>
        </p:txBody>
      </p:sp>
      <p:sp>
        <p:nvSpPr>
          <p:cNvPr id="17" name="矩形 16">
            <a:extLst>
              <a:ext uri="{FF2B5EF4-FFF2-40B4-BE49-F238E27FC236}">
                <a16:creationId xmlns:a16="http://schemas.microsoft.com/office/drawing/2014/main" id="{6047E9A0-44FC-E5D3-9788-CC9C05ECB062}"/>
              </a:ext>
            </a:extLst>
          </p:cNvPr>
          <p:cNvSpPr/>
          <p:nvPr/>
        </p:nvSpPr>
        <p:spPr>
          <a:xfrm>
            <a:off x="2826113" y="4706040"/>
            <a:ext cx="3339270" cy="3189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2BAFF3D-58C5-AC9A-86DE-357A3B0B59FD}"/>
              </a:ext>
            </a:extLst>
          </p:cNvPr>
          <p:cNvSpPr/>
          <p:nvPr/>
        </p:nvSpPr>
        <p:spPr>
          <a:xfrm>
            <a:off x="6248296" y="4706040"/>
            <a:ext cx="1827507" cy="3189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FDBDE9B8-4EE6-F8B4-6126-1EF61647D184}"/>
              </a:ext>
            </a:extLst>
          </p:cNvPr>
          <p:cNvSpPr/>
          <p:nvPr/>
        </p:nvSpPr>
        <p:spPr>
          <a:xfrm>
            <a:off x="8158716" y="4706040"/>
            <a:ext cx="1827507" cy="3189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a:extLst>
              <a:ext uri="{FF2B5EF4-FFF2-40B4-BE49-F238E27FC236}">
                <a16:creationId xmlns:a16="http://schemas.microsoft.com/office/drawing/2014/main" id="{71E9A28B-DA0C-2427-A22B-F26431F6DFF7}"/>
              </a:ext>
            </a:extLst>
          </p:cNvPr>
          <p:cNvCxnSpPr>
            <a:cxnSpLocks/>
          </p:cNvCxnSpPr>
          <p:nvPr/>
        </p:nvCxnSpPr>
        <p:spPr>
          <a:xfrm>
            <a:off x="831894" y="5107330"/>
            <a:ext cx="963059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7ABEF8D1-57A5-9E38-3DBE-6E2BFF0E186C}"/>
              </a:ext>
            </a:extLst>
          </p:cNvPr>
          <p:cNvSpPr txBox="1"/>
          <p:nvPr/>
        </p:nvSpPr>
        <p:spPr>
          <a:xfrm>
            <a:off x="8269711" y="4122218"/>
            <a:ext cx="1605516" cy="494687"/>
          </a:xfrm>
          <a:prstGeom prst="rect">
            <a:avLst/>
          </a:prstGeom>
          <a:noFill/>
        </p:spPr>
        <p:txBody>
          <a:bodyPr wrap="square">
            <a:spAutoFit/>
          </a:bodyPr>
          <a:lstStyle/>
          <a:p>
            <a:pPr algn="ctr">
              <a:lnSpc>
                <a:spcPct val="150000"/>
              </a:lnSpc>
              <a:spcBef>
                <a:spcPts val="600"/>
              </a:spcBef>
            </a:pPr>
            <a:r>
              <a:rPr lang="en-US" altLang="zh-CN" sz="2000" dirty="0">
                <a:latin typeface="Arial Rounded MT Bold" panose="020F0704030504030204" pitchFamily="34" charset="0"/>
                <a:cs typeface="Arial" panose="020B0604020202020204" pitchFamily="34" charset="0"/>
              </a:rPr>
              <a:t>Interview</a:t>
            </a:r>
            <a:endParaRPr lang="zh-CN" altLang="en-US" sz="20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768428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588144"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Background</a:t>
            </a:r>
            <a:endParaRPr lang="zh-CN" altLang="en-US" sz="3200" dirty="0">
              <a:solidFill>
                <a:srgbClr val="0079C2"/>
              </a:solidFill>
              <a:latin typeface="Arial Rounded MT Bold" panose="020F0704030504030204" pitchFamily="34" charset="0"/>
            </a:endParaRPr>
          </a:p>
        </p:txBody>
      </p:sp>
      <p:sp>
        <p:nvSpPr>
          <p:cNvPr id="9" name="文本框 8">
            <a:extLst>
              <a:ext uri="{FF2B5EF4-FFF2-40B4-BE49-F238E27FC236}">
                <a16:creationId xmlns:a16="http://schemas.microsoft.com/office/drawing/2014/main" id="{42232586-61D2-AAAE-F011-39B544DF9F15}"/>
              </a:ext>
            </a:extLst>
          </p:cNvPr>
          <p:cNvSpPr txBox="1"/>
          <p:nvPr/>
        </p:nvSpPr>
        <p:spPr>
          <a:xfrm>
            <a:off x="4984892" y="1371219"/>
            <a:ext cx="2222211" cy="461665"/>
          </a:xfrm>
          <a:prstGeom prst="rect">
            <a:avLst/>
          </a:prstGeom>
          <a:noFill/>
        </p:spPr>
        <p:txBody>
          <a:bodyPr wrap="none" rtlCol="0">
            <a:spAutoFit/>
          </a:bodyPr>
          <a:lstStyle/>
          <a:p>
            <a:r>
              <a:rPr lang="en-US" altLang="zh-CN" sz="2400" dirty="0">
                <a:latin typeface="Arial Rounded MT Bold" panose="020F0704030504030204" pitchFamily="34" charset="0"/>
                <a:cs typeface="Arial" panose="020B0604020202020204" pitchFamily="34" charset="0"/>
              </a:rPr>
              <a:t>Wash Trading</a:t>
            </a:r>
            <a:endParaRPr lang="zh-CN" altLang="en-US" sz="2400" dirty="0">
              <a:latin typeface="Arial Rounded MT Bold" panose="020F0704030504030204" pitchFamily="34" charset="0"/>
              <a:cs typeface="Arial" panose="020B060402020202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a:t>
            </a:fld>
            <a:endParaRPr lang="zh-CN" altLang="en-US" dirty="0"/>
          </a:p>
        </p:txBody>
      </p:sp>
      <p:sp>
        <p:nvSpPr>
          <p:cNvPr id="6" name="文本框 5">
            <a:extLst>
              <a:ext uri="{FF2B5EF4-FFF2-40B4-BE49-F238E27FC236}">
                <a16:creationId xmlns:a16="http://schemas.microsoft.com/office/drawing/2014/main" id="{5F1ACC1B-C782-EA98-C79B-05BE7E52819B}"/>
              </a:ext>
            </a:extLst>
          </p:cNvPr>
          <p:cNvSpPr txBox="1"/>
          <p:nvPr/>
        </p:nvSpPr>
        <p:spPr>
          <a:xfrm>
            <a:off x="4751816" y="4091532"/>
            <a:ext cx="2688365"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Fake Trade Volumes</a:t>
            </a:r>
            <a:endParaRPr lang="zh-CN" altLang="en-US" sz="2000" dirty="0">
              <a:latin typeface="Arial Rounded MT Bold" panose="020F0704030504030204" pitchFamily="34" charset="0"/>
              <a:cs typeface="Arial" panose="020B0604020202020204" pitchFamily="34" charset="0"/>
            </a:endParaRPr>
          </a:p>
        </p:txBody>
      </p:sp>
      <p:pic>
        <p:nvPicPr>
          <p:cNvPr id="18" name="图形 17" descr="列表">
            <a:extLst>
              <a:ext uri="{FF2B5EF4-FFF2-40B4-BE49-F238E27FC236}">
                <a16:creationId xmlns:a16="http://schemas.microsoft.com/office/drawing/2014/main" id="{F1E55C52-8B91-E72D-4372-10CEEEB6A6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9424" y="2358738"/>
            <a:ext cx="1782299" cy="1782299"/>
          </a:xfrm>
          <a:prstGeom prst="rect">
            <a:avLst/>
          </a:prstGeom>
        </p:spPr>
      </p:pic>
      <p:pic>
        <p:nvPicPr>
          <p:cNvPr id="3" name="图形 2" descr="连接">
            <a:extLst>
              <a:ext uri="{FF2B5EF4-FFF2-40B4-BE49-F238E27FC236}">
                <a16:creationId xmlns:a16="http://schemas.microsoft.com/office/drawing/2014/main" id="{347D7D2F-F847-0785-0706-FEB3390DAC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2538" y="2148383"/>
            <a:ext cx="1992654" cy="1992654"/>
          </a:xfrm>
          <a:prstGeom prst="rect">
            <a:avLst/>
          </a:prstGeom>
        </p:spPr>
      </p:pic>
      <p:sp>
        <p:nvSpPr>
          <p:cNvPr id="19" name="文本框 18">
            <a:extLst>
              <a:ext uri="{FF2B5EF4-FFF2-40B4-BE49-F238E27FC236}">
                <a16:creationId xmlns:a16="http://schemas.microsoft.com/office/drawing/2014/main" id="{93C97E64-A578-C00E-D3EC-E6144C7FA868}"/>
              </a:ext>
            </a:extLst>
          </p:cNvPr>
          <p:cNvSpPr txBox="1"/>
          <p:nvPr/>
        </p:nvSpPr>
        <p:spPr>
          <a:xfrm>
            <a:off x="1126114" y="4091532"/>
            <a:ext cx="2765501"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Colluding Addresses</a:t>
            </a:r>
            <a:endParaRPr lang="zh-CN" altLang="en-US" sz="2000" dirty="0">
              <a:latin typeface="Arial Rounded MT Bold" panose="020F0704030504030204" pitchFamily="34" charset="0"/>
              <a:cs typeface="Arial" panose="020B0604020202020204" pitchFamily="34" charset="0"/>
            </a:endParaRPr>
          </a:p>
        </p:txBody>
      </p:sp>
      <p:sp>
        <p:nvSpPr>
          <p:cNvPr id="23" name="箭头: 右 22">
            <a:extLst>
              <a:ext uri="{FF2B5EF4-FFF2-40B4-BE49-F238E27FC236}">
                <a16:creationId xmlns:a16="http://schemas.microsoft.com/office/drawing/2014/main" id="{D2809906-8E44-E5D8-5D17-75C76641BF81}"/>
              </a:ext>
            </a:extLst>
          </p:cNvPr>
          <p:cNvSpPr/>
          <p:nvPr/>
        </p:nvSpPr>
        <p:spPr>
          <a:xfrm>
            <a:off x="7440181" y="2957674"/>
            <a:ext cx="667595" cy="37407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 name="图形 20" descr="办公室职员">
            <a:extLst>
              <a:ext uri="{FF2B5EF4-FFF2-40B4-BE49-F238E27FC236}">
                <a16:creationId xmlns:a16="http://schemas.microsoft.com/office/drawing/2014/main" id="{F4F7AB7A-0AEA-28FF-EF2B-822675EF16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6808" y="2148383"/>
            <a:ext cx="1992654" cy="1992654"/>
          </a:xfrm>
          <a:prstGeom prst="rect">
            <a:avLst/>
          </a:prstGeom>
        </p:spPr>
      </p:pic>
      <p:sp>
        <p:nvSpPr>
          <p:cNvPr id="30" name="文本框 29">
            <a:extLst>
              <a:ext uri="{FF2B5EF4-FFF2-40B4-BE49-F238E27FC236}">
                <a16:creationId xmlns:a16="http://schemas.microsoft.com/office/drawing/2014/main" id="{E4476D85-6626-EAA5-2BC1-6C96E82ED241}"/>
              </a:ext>
            </a:extLst>
          </p:cNvPr>
          <p:cNvSpPr txBox="1"/>
          <p:nvPr/>
        </p:nvSpPr>
        <p:spPr>
          <a:xfrm>
            <a:off x="8767143" y="4091532"/>
            <a:ext cx="1912319"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NFT Investors</a:t>
            </a:r>
            <a:endParaRPr lang="zh-CN" altLang="en-US" sz="2000" dirty="0">
              <a:latin typeface="Arial Rounded MT Bold" panose="020F070403050403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A28BFEFE-2CCB-DBDE-2EAA-A9C7FFEEFE0D}"/>
              </a:ext>
            </a:extLst>
          </p:cNvPr>
          <p:cNvSpPr txBox="1"/>
          <p:nvPr/>
        </p:nvSpPr>
        <p:spPr>
          <a:xfrm>
            <a:off x="7298527" y="3373085"/>
            <a:ext cx="950902" cy="338554"/>
          </a:xfrm>
          <a:prstGeom prst="rect">
            <a:avLst/>
          </a:prstGeom>
          <a:noFill/>
        </p:spPr>
        <p:txBody>
          <a:bodyPr wrap="none" rtlCol="0">
            <a:spAutoFit/>
          </a:bodyPr>
          <a:lstStyle/>
          <a:p>
            <a:pPr algn="ctr"/>
            <a:r>
              <a:rPr lang="en-US" altLang="zh-CN" sz="1600" dirty="0">
                <a:latin typeface="Arial Rounded MT Bold" panose="020F0704030504030204" pitchFamily="34" charset="0"/>
                <a:cs typeface="Arial" panose="020B0604020202020204" pitchFamily="34" charset="0"/>
              </a:rPr>
              <a:t>Mislead</a:t>
            </a:r>
            <a:endParaRPr lang="zh-CN" altLang="en-US" sz="1600" dirty="0">
              <a:latin typeface="Arial Rounded MT Bold" panose="020F0704030504030204" pitchFamily="34" charset="0"/>
              <a:cs typeface="Arial" panose="020B0604020202020204" pitchFamily="34" charset="0"/>
            </a:endParaRPr>
          </a:p>
        </p:txBody>
      </p:sp>
      <p:sp>
        <p:nvSpPr>
          <p:cNvPr id="40" name="箭头: 右 39">
            <a:extLst>
              <a:ext uri="{FF2B5EF4-FFF2-40B4-BE49-F238E27FC236}">
                <a16:creationId xmlns:a16="http://schemas.microsoft.com/office/drawing/2014/main" id="{3DCFD6B4-C828-DE95-1187-C7787DB646C4}"/>
              </a:ext>
            </a:extLst>
          </p:cNvPr>
          <p:cNvSpPr/>
          <p:nvPr/>
        </p:nvSpPr>
        <p:spPr>
          <a:xfrm>
            <a:off x="4025447" y="2957674"/>
            <a:ext cx="667595" cy="37407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文本框 40">
            <a:extLst>
              <a:ext uri="{FF2B5EF4-FFF2-40B4-BE49-F238E27FC236}">
                <a16:creationId xmlns:a16="http://schemas.microsoft.com/office/drawing/2014/main" id="{77DD4949-235D-8936-3A93-A7E73E09ECE7}"/>
              </a:ext>
            </a:extLst>
          </p:cNvPr>
          <p:cNvSpPr txBox="1"/>
          <p:nvPr/>
        </p:nvSpPr>
        <p:spPr>
          <a:xfrm>
            <a:off x="3897571" y="3373085"/>
            <a:ext cx="854081" cy="338554"/>
          </a:xfrm>
          <a:prstGeom prst="rect">
            <a:avLst/>
          </a:prstGeom>
          <a:noFill/>
        </p:spPr>
        <p:txBody>
          <a:bodyPr wrap="none" rtlCol="0">
            <a:spAutoFit/>
          </a:bodyPr>
          <a:lstStyle/>
          <a:p>
            <a:pPr algn="ctr"/>
            <a:r>
              <a:rPr lang="en-US" altLang="zh-CN" sz="1600" dirty="0">
                <a:latin typeface="Arial Rounded MT Bold" panose="020F0704030504030204" pitchFamily="34" charset="0"/>
                <a:cs typeface="Arial" panose="020B0604020202020204" pitchFamily="34" charset="0"/>
              </a:rPr>
              <a:t>Create</a:t>
            </a:r>
            <a:endParaRPr lang="zh-CN" altLang="en-US" sz="16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586615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3091359"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User Interview</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30</a:t>
            </a:fld>
            <a:endParaRPr lang="zh-CN" altLang="en-US" dirty="0"/>
          </a:p>
        </p:txBody>
      </p:sp>
      <p:pic>
        <p:nvPicPr>
          <p:cNvPr id="3" name="图片 2">
            <a:extLst>
              <a:ext uri="{FF2B5EF4-FFF2-40B4-BE49-F238E27FC236}">
                <a16:creationId xmlns:a16="http://schemas.microsoft.com/office/drawing/2014/main" id="{57EF24C4-9B1D-DB68-9F10-D2BAED9809A4}"/>
              </a:ext>
            </a:extLst>
          </p:cNvPr>
          <p:cNvPicPr>
            <a:picLocks noChangeAspect="1"/>
          </p:cNvPicPr>
          <p:nvPr/>
        </p:nvPicPr>
        <p:blipFill rotWithShape="1">
          <a:blip r:embed="rId3">
            <a:extLst>
              <a:ext uri="{28A0092B-C50C-407E-A947-70E740481C1C}">
                <a14:useLocalDpi xmlns:a14="http://schemas.microsoft.com/office/drawing/2010/main" val="0"/>
              </a:ext>
            </a:extLst>
          </a:blip>
          <a:srcRect l="52592"/>
          <a:stretch/>
        </p:blipFill>
        <p:spPr>
          <a:xfrm>
            <a:off x="4287329" y="965986"/>
            <a:ext cx="6936464" cy="4926027"/>
          </a:xfrm>
          <a:prstGeom prst="rect">
            <a:avLst/>
          </a:prstGeom>
        </p:spPr>
      </p:pic>
      <p:sp>
        <p:nvSpPr>
          <p:cNvPr id="2" name="矩形 1">
            <a:extLst>
              <a:ext uri="{FF2B5EF4-FFF2-40B4-BE49-F238E27FC236}">
                <a16:creationId xmlns:a16="http://schemas.microsoft.com/office/drawing/2014/main" id="{7FB28AC5-96D7-3B23-0D02-D729C529BF3E}"/>
              </a:ext>
            </a:extLst>
          </p:cNvPr>
          <p:cNvSpPr/>
          <p:nvPr/>
        </p:nvSpPr>
        <p:spPr>
          <a:xfrm>
            <a:off x="127364" y="1219097"/>
            <a:ext cx="4385204" cy="104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Here shows the interface of NFTDisk, it looks like a big disk with music flow around it.</a:t>
            </a:r>
            <a:endParaRPr lang="zh-CN" altLang="en-US" dirty="0"/>
          </a:p>
        </p:txBody>
      </p:sp>
      <p:sp>
        <p:nvSpPr>
          <p:cNvPr id="6" name="文本框 5">
            <a:extLst>
              <a:ext uri="{FF2B5EF4-FFF2-40B4-BE49-F238E27FC236}">
                <a16:creationId xmlns:a16="http://schemas.microsoft.com/office/drawing/2014/main" id="{57FF7957-2920-EC2F-74F7-90BCD855C0C1}"/>
              </a:ext>
            </a:extLst>
          </p:cNvPr>
          <p:cNvSpPr txBox="1"/>
          <p:nvPr/>
        </p:nvSpPr>
        <p:spPr>
          <a:xfrm>
            <a:off x="740056" y="1669243"/>
            <a:ext cx="3159820" cy="400110"/>
          </a:xfrm>
          <a:prstGeom prst="rect">
            <a:avLst/>
          </a:prstGeom>
          <a:noFill/>
        </p:spPr>
        <p:txBody>
          <a:bodyPr wrap="none" rtlCol="0">
            <a:spAutoFit/>
          </a:bodyPr>
          <a:lstStyle/>
          <a:p>
            <a:r>
              <a:rPr lang="en-US" altLang="zh-CN" sz="2000" dirty="0">
                <a:solidFill>
                  <a:srgbClr val="0079C2"/>
                </a:solidFill>
                <a:latin typeface="Arial Rounded MT Bold" panose="020F0704030504030204" pitchFamily="34" charset="0"/>
                <a:cs typeface="Arial" panose="020B0604020202020204" pitchFamily="34" charset="0"/>
              </a:rPr>
              <a:t>Workflow Effectiveness</a:t>
            </a:r>
            <a:endParaRPr lang="zh-CN" altLang="en-US" sz="2000" dirty="0">
              <a:solidFill>
                <a:srgbClr val="0079C2"/>
              </a:solidFill>
              <a:latin typeface="Arial Rounded MT Bold" panose="020F070403050403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E03527A7-CC2A-86C1-A677-2DA5F3065305}"/>
              </a:ext>
            </a:extLst>
          </p:cNvPr>
          <p:cNvSpPr/>
          <p:nvPr/>
        </p:nvSpPr>
        <p:spPr>
          <a:xfrm>
            <a:off x="298816" y="1564020"/>
            <a:ext cx="3969163" cy="610556"/>
          </a:xfrm>
          <a:prstGeom prst="roundRect">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C220F1C3-3734-D6E1-DCA4-6C59A710FD00}"/>
              </a:ext>
            </a:extLst>
          </p:cNvPr>
          <p:cNvSpPr txBox="1"/>
          <p:nvPr/>
        </p:nvSpPr>
        <p:spPr>
          <a:xfrm>
            <a:off x="335385" y="3072473"/>
            <a:ext cx="3969163" cy="400110"/>
          </a:xfrm>
          <a:prstGeom prst="rect">
            <a:avLst/>
          </a:prstGeom>
          <a:noFill/>
        </p:spPr>
        <p:txBody>
          <a:bodyPr wrap="none" rtlCol="0">
            <a:spAutoFit/>
          </a:bodyPr>
          <a:lstStyle/>
          <a:p>
            <a:r>
              <a:rPr lang="en-US" altLang="zh-CN" sz="2000" dirty="0">
                <a:solidFill>
                  <a:srgbClr val="0079C2"/>
                </a:solidFill>
                <a:latin typeface="Arial Rounded MT Bold" panose="020F0704030504030204" pitchFamily="34" charset="0"/>
                <a:cs typeface="Arial" panose="020B0604020202020204" pitchFamily="34" charset="0"/>
              </a:rPr>
              <a:t>Visual Design and Interactions</a:t>
            </a:r>
            <a:endParaRPr lang="zh-CN" altLang="en-US" sz="2000" dirty="0">
              <a:solidFill>
                <a:srgbClr val="0079C2"/>
              </a:solidFill>
              <a:latin typeface="Arial Rounded MT Bold" panose="020F070403050403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1FA47BE2-3C49-0AC0-1E27-5E00275E0374}"/>
              </a:ext>
            </a:extLst>
          </p:cNvPr>
          <p:cNvSpPr/>
          <p:nvPr/>
        </p:nvSpPr>
        <p:spPr>
          <a:xfrm>
            <a:off x="298816" y="2967250"/>
            <a:ext cx="3969163" cy="610556"/>
          </a:xfrm>
          <a:prstGeom prst="roundRect">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129282E-E3B7-8B9A-D6A1-B89AF4A55A04}"/>
              </a:ext>
            </a:extLst>
          </p:cNvPr>
          <p:cNvSpPr txBox="1"/>
          <p:nvPr/>
        </p:nvSpPr>
        <p:spPr>
          <a:xfrm>
            <a:off x="1686716" y="4314677"/>
            <a:ext cx="1266501" cy="400110"/>
          </a:xfrm>
          <a:prstGeom prst="rect">
            <a:avLst/>
          </a:prstGeom>
          <a:noFill/>
        </p:spPr>
        <p:txBody>
          <a:bodyPr wrap="none" rtlCol="0">
            <a:spAutoFit/>
          </a:bodyPr>
          <a:lstStyle/>
          <a:p>
            <a:r>
              <a:rPr lang="en-US" altLang="zh-CN" sz="2000" dirty="0">
                <a:solidFill>
                  <a:srgbClr val="0079C2"/>
                </a:solidFill>
                <a:latin typeface="Arial Rounded MT Bold" panose="020F0704030504030204" pitchFamily="34" charset="0"/>
                <a:cs typeface="Arial" panose="020B0604020202020204" pitchFamily="34" charset="0"/>
              </a:rPr>
              <a:t>Usability</a:t>
            </a:r>
            <a:endParaRPr lang="zh-CN" altLang="en-US" sz="2000" dirty="0">
              <a:solidFill>
                <a:srgbClr val="0079C2"/>
              </a:solidFill>
              <a:latin typeface="Arial Rounded MT Bold" panose="020F0704030504030204" pitchFamily="34" charset="0"/>
              <a:cs typeface="Arial" panose="020B0604020202020204" pitchFamily="34" charset="0"/>
            </a:endParaRPr>
          </a:p>
        </p:txBody>
      </p:sp>
      <p:sp>
        <p:nvSpPr>
          <p:cNvPr id="12" name="矩形: 圆角 11">
            <a:extLst>
              <a:ext uri="{FF2B5EF4-FFF2-40B4-BE49-F238E27FC236}">
                <a16:creationId xmlns:a16="http://schemas.microsoft.com/office/drawing/2014/main" id="{477BB160-EC6C-0C1E-8523-B9C563F7D760}"/>
              </a:ext>
            </a:extLst>
          </p:cNvPr>
          <p:cNvSpPr/>
          <p:nvPr/>
        </p:nvSpPr>
        <p:spPr>
          <a:xfrm>
            <a:off x="298816" y="4209454"/>
            <a:ext cx="3969163" cy="610556"/>
          </a:xfrm>
          <a:prstGeom prst="roundRect">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9098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081019"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Summary</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31</a:t>
            </a:fld>
            <a:endParaRPr lang="zh-CN" altLang="en-US" dirty="0"/>
          </a:p>
        </p:txBody>
      </p:sp>
      <p:sp>
        <p:nvSpPr>
          <p:cNvPr id="2" name="文本框 1">
            <a:extLst>
              <a:ext uri="{FF2B5EF4-FFF2-40B4-BE49-F238E27FC236}">
                <a16:creationId xmlns:a16="http://schemas.microsoft.com/office/drawing/2014/main" id="{454A58FD-79C7-A37A-6190-966352B690BE}"/>
              </a:ext>
            </a:extLst>
          </p:cNvPr>
          <p:cNvSpPr txBox="1"/>
          <p:nvPr/>
        </p:nvSpPr>
        <p:spPr>
          <a:xfrm>
            <a:off x="831894" y="1092650"/>
            <a:ext cx="10722366" cy="1837041"/>
          </a:xfrm>
          <a:prstGeom prst="rect">
            <a:avLst/>
          </a:prstGeom>
          <a:noFill/>
        </p:spPr>
        <p:txBody>
          <a:bodyPr wrap="square">
            <a:spAutoFit/>
          </a:bodyPr>
          <a:lstStyle/>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Cooperated with NFT  investors to collect design requirements;</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Proposed NFTDisk to help investors detect and analyze wash trading;</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Conducted case studies and user interview to evaluate NFTDisk;</a:t>
            </a:r>
            <a:endParaRPr lang="zh-CN" altLang="en-US" sz="24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513434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9D2CB53-17C5-6015-F146-9EA12C1C9A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867" y="146742"/>
            <a:ext cx="2034453" cy="1200329"/>
          </a:xfrm>
          <a:prstGeom prst="rect">
            <a:avLst/>
          </a:prstGeom>
        </p:spPr>
      </p:pic>
      <p:grpSp>
        <p:nvGrpSpPr>
          <p:cNvPr id="30" name="组合 29">
            <a:extLst>
              <a:ext uri="{FF2B5EF4-FFF2-40B4-BE49-F238E27FC236}">
                <a16:creationId xmlns:a16="http://schemas.microsoft.com/office/drawing/2014/main" id="{2212E8CE-DE1D-BB9C-A61C-165D4B29CA4C}"/>
              </a:ext>
            </a:extLst>
          </p:cNvPr>
          <p:cNvGrpSpPr/>
          <p:nvPr/>
        </p:nvGrpSpPr>
        <p:grpSpPr>
          <a:xfrm>
            <a:off x="2434931" y="5241582"/>
            <a:ext cx="7164148" cy="967175"/>
            <a:chOff x="2513926" y="5241582"/>
            <a:chExt cx="7164148" cy="967175"/>
          </a:xfrm>
        </p:grpSpPr>
        <p:pic>
          <p:nvPicPr>
            <p:cNvPr id="5" name="图片 4">
              <a:extLst>
                <a:ext uri="{FF2B5EF4-FFF2-40B4-BE49-F238E27FC236}">
                  <a16:creationId xmlns:a16="http://schemas.microsoft.com/office/drawing/2014/main" id="{740B096A-C278-4A75-8242-3291CF2037D8}"/>
                </a:ext>
              </a:extLst>
            </p:cNvPr>
            <p:cNvPicPr>
              <a:picLocks noChangeAspect="1"/>
            </p:cNvPicPr>
            <p:nvPr/>
          </p:nvPicPr>
          <p:blipFill>
            <a:blip r:embed="rId4"/>
            <a:stretch>
              <a:fillRect/>
            </a:stretch>
          </p:blipFill>
          <p:spPr>
            <a:xfrm>
              <a:off x="5251426" y="5241582"/>
              <a:ext cx="2152305" cy="967175"/>
            </a:xfrm>
            <a:prstGeom prst="rect">
              <a:avLst/>
            </a:prstGeom>
          </p:spPr>
        </p:pic>
        <p:pic>
          <p:nvPicPr>
            <p:cNvPr id="6" name="图片 5">
              <a:extLst>
                <a:ext uri="{FF2B5EF4-FFF2-40B4-BE49-F238E27FC236}">
                  <a16:creationId xmlns:a16="http://schemas.microsoft.com/office/drawing/2014/main" id="{21C1E321-32E5-AABE-190A-C4D916F72F07}"/>
                </a:ext>
              </a:extLst>
            </p:cNvPr>
            <p:cNvPicPr>
              <a:picLocks noChangeAspect="1"/>
            </p:cNvPicPr>
            <p:nvPr/>
          </p:nvPicPr>
          <p:blipFill>
            <a:blip r:embed="rId5"/>
            <a:stretch>
              <a:fillRect/>
            </a:stretch>
          </p:blipFill>
          <p:spPr>
            <a:xfrm>
              <a:off x="2513926" y="5387069"/>
              <a:ext cx="2345208" cy="676201"/>
            </a:xfrm>
            <a:prstGeom prst="rect">
              <a:avLst/>
            </a:prstGeom>
          </p:spPr>
        </p:pic>
        <p:cxnSp>
          <p:nvCxnSpPr>
            <p:cNvPr id="21" name="直接连接符 20">
              <a:extLst>
                <a:ext uri="{FF2B5EF4-FFF2-40B4-BE49-F238E27FC236}">
                  <a16:creationId xmlns:a16="http://schemas.microsoft.com/office/drawing/2014/main" id="{8CCCCF2D-06C2-178D-73AD-B847326E4330}"/>
                </a:ext>
              </a:extLst>
            </p:cNvPr>
            <p:cNvCxnSpPr>
              <a:cxnSpLocks/>
            </p:cNvCxnSpPr>
            <p:nvPr/>
          </p:nvCxnSpPr>
          <p:spPr>
            <a:xfrm>
              <a:off x="5055280" y="5314008"/>
              <a:ext cx="0" cy="8223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8" name="Picture 10" descr="MLA'20 - The 18th China Symposium on Machine Learning and Applications 2020">
              <a:extLst>
                <a:ext uri="{FF2B5EF4-FFF2-40B4-BE49-F238E27FC236}">
                  <a16:creationId xmlns:a16="http://schemas.microsoft.com/office/drawing/2014/main" id="{8812449D-2CB5-E899-3B55-06AD717E1A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023" y="5335733"/>
              <a:ext cx="1882051" cy="778872"/>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接连接符 23">
              <a:extLst>
                <a:ext uri="{FF2B5EF4-FFF2-40B4-BE49-F238E27FC236}">
                  <a16:creationId xmlns:a16="http://schemas.microsoft.com/office/drawing/2014/main" id="{C675CCBB-5C02-D61E-D6C0-46EEE1F23D04}"/>
                </a:ext>
              </a:extLst>
            </p:cNvPr>
            <p:cNvCxnSpPr>
              <a:cxnSpLocks/>
            </p:cNvCxnSpPr>
            <p:nvPr/>
          </p:nvCxnSpPr>
          <p:spPr>
            <a:xfrm>
              <a:off x="7599877" y="5314008"/>
              <a:ext cx="0" cy="8223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7" name="图片 16">
            <a:extLst>
              <a:ext uri="{FF2B5EF4-FFF2-40B4-BE49-F238E27FC236}">
                <a16:creationId xmlns:a16="http://schemas.microsoft.com/office/drawing/2014/main" id="{992D4D12-D02A-DB1E-4199-2B686B625E4F}"/>
              </a:ext>
            </a:extLst>
          </p:cNvPr>
          <p:cNvPicPr>
            <a:picLocks noChangeAspect="1"/>
          </p:cNvPicPr>
          <p:nvPr/>
        </p:nvPicPr>
        <p:blipFill>
          <a:blip r:embed="rId7"/>
          <a:stretch>
            <a:fillRect/>
          </a:stretch>
        </p:blipFill>
        <p:spPr>
          <a:xfrm>
            <a:off x="291937" y="1701209"/>
            <a:ext cx="8818036" cy="3149962"/>
          </a:xfrm>
          <a:prstGeom prst="rect">
            <a:avLst/>
          </a:prstGeom>
        </p:spPr>
      </p:pic>
      <p:pic>
        <p:nvPicPr>
          <p:cNvPr id="10" name="图片 9">
            <a:extLst>
              <a:ext uri="{FF2B5EF4-FFF2-40B4-BE49-F238E27FC236}">
                <a16:creationId xmlns:a16="http://schemas.microsoft.com/office/drawing/2014/main" id="{B4A4E831-526A-AD03-BC09-ACEEA7F156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6627" y="2345740"/>
            <a:ext cx="2505431" cy="2505431"/>
          </a:xfrm>
          <a:prstGeom prst="rect">
            <a:avLst/>
          </a:prstGeom>
        </p:spPr>
      </p:pic>
      <p:sp>
        <p:nvSpPr>
          <p:cNvPr id="12" name="文本框 11">
            <a:extLst>
              <a:ext uri="{FF2B5EF4-FFF2-40B4-BE49-F238E27FC236}">
                <a16:creationId xmlns:a16="http://schemas.microsoft.com/office/drawing/2014/main" id="{261F4471-F230-740F-7509-EE1785E04CB9}"/>
              </a:ext>
            </a:extLst>
          </p:cNvPr>
          <p:cNvSpPr txBox="1"/>
          <p:nvPr/>
        </p:nvSpPr>
        <p:spPr>
          <a:xfrm>
            <a:off x="9769007" y="2089918"/>
            <a:ext cx="1040670" cy="307777"/>
          </a:xfrm>
          <a:prstGeom prst="rect">
            <a:avLst/>
          </a:prstGeom>
          <a:noFill/>
        </p:spPr>
        <p:txBody>
          <a:bodyPr wrap="none" rtlCol="0">
            <a:spAutoFit/>
          </a:bodyPr>
          <a:lstStyle/>
          <a:p>
            <a:pPr algn="ctr"/>
            <a:r>
              <a:rPr lang="en-US" altLang="zh-CN" sz="1400" dirty="0">
                <a:latin typeface="Arial" panose="020B0604020202020204" pitchFamily="34" charset="0"/>
                <a:cs typeface="Arial" panose="020B0604020202020204" pitchFamily="34" charset="0"/>
              </a:rPr>
              <a:t>Paper Link</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78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9D2CB53-17C5-6015-F146-9EA12C1C9A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31051" y="4740437"/>
            <a:ext cx="3760949" cy="2218963"/>
          </a:xfrm>
          <a:prstGeom prst="rect">
            <a:avLst/>
          </a:prstGeom>
        </p:spPr>
      </p:pic>
      <p:pic>
        <p:nvPicPr>
          <p:cNvPr id="7" name="图片 6">
            <a:extLst>
              <a:ext uri="{FF2B5EF4-FFF2-40B4-BE49-F238E27FC236}">
                <a16:creationId xmlns:a16="http://schemas.microsoft.com/office/drawing/2014/main" id="{840AA544-11FB-4524-D5B8-24FD1CD4BAA1}"/>
              </a:ext>
            </a:extLst>
          </p:cNvPr>
          <p:cNvPicPr>
            <a:picLocks noChangeAspect="1"/>
          </p:cNvPicPr>
          <p:nvPr/>
        </p:nvPicPr>
        <p:blipFill>
          <a:blip r:embed="rId4"/>
          <a:stretch>
            <a:fillRect/>
          </a:stretch>
        </p:blipFill>
        <p:spPr>
          <a:xfrm>
            <a:off x="500576" y="566861"/>
            <a:ext cx="5595409" cy="5748818"/>
          </a:xfrm>
          <a:prstGeom prst="rect">
            <a:avLst/>
          </a:prstGeom>
        </p:spPr>
      </p:pic>
      <p:sp>
        <p:nvSpPr>
          <p:cNvPr id="8" name="文本框 7">
            <a:extLst>
              <a:ext uri="{FF2B5EF4-FFF2-40B4-BE49-F238E27FC236}">
                <a16:creationId xmlns:a16="http://schemas.microsoft.com/office/drawing/2014/main" id="{6DEE18C5-1649-B969-A08F-ECFE776D6A7E}"/>
              </a:ext>
            </a:extLst>
          </p:cNvPr>
          <p:cNvSpPr txBox="1"/>
          <p:nvPr/>
        </p:nvSpPr>
        <p:spPr>
          <a:xfrm>
            <a:off x="6095985" y="1094041"/>
            <a:ext cx="5786263" cy="830997"/>
          </a:xfrm>
          <a:prstGeom prst="rect">
            <a:avLst/>
          </a:prstGeom>
          <a:noFill/>
        </p:spPr>
        <p:txBody>
          <a:bodyPr wrap="none" rtlCol="0">
            <a:spAutoFit/>
          </a:bodyPr>
          <a:lstStyle/>
          <a:p>
            <a:pPr algn="ctr"/>
            <a:r>
              <a:rPr lang="en-US" altLang="zh-CN" sz="2400" dirty="0">
                <a:latin typeface="Arial Rounded MT Bold" panose="020F0704030504030204" pitchFamily="34" charset="0"/>
                <a:cs typeface="Arial" panose="020B0604020202020204" pitchFamily="34" charset="0"/>
              </a:rPr>
              <a:t>Code Will Tell: Visual Identification of </a:t>
            </a:r>
          </a:p>
          <a:p>
            <a:pPr algn="ctr"/>
            <a:r>
              <a:rPr lang="en-US" altLang="zh-CN" sz="2400" dirty="0">
                <a:latin typeface="Arial Rounded MT Bold" panose="020F0704030504030204" pitchFamily="34" charset="0"/>
                <a:cs typeface="Arial" panose="020B0604020202020204" pitchFamily="34" charset="0"/>
              </a:rPr>
              <a:t>Ponzi Schemes on Ethereum</a:t>
            </a:r>
          </a:p>
        </p:txBody>
      </p:sp>
      <p:grpSp>
        <p:nvGrpSpPr>
          <p:cNvPr id="16" name="组合 15">
            <a:extLst>
              <a:ext uri="{FF2B5EF4-FFF2-40B4-BE49-F238E27FC236}">
                <a16:creationId xmlns:a16="http://schemas.microsoft.com/office/drawing/2014/main" id="{CA1B7DA2-20F8-D1D4-65C4-67F6EED329F2}"/>
              </a:ext>
            </a:extLst>
          </p:cNvPr>
          <p:cNvGrpSpPr/>
          <p:nvPr/>
        </p:nvGrpSpPr>
        <p:grpSpPr>
          <a:xfrm>
            <a:off x="6764078" y="2117563"/>
            <a:ext cx="4450076" cy="3065469"/>
            <a:chOff x="5884377" y="2005936"/>
            <a:chExt cx="4450076" cy="3065469"/>
          </a:xfrm>
        </p:grpSpPr>
        <p:pic>
          <p:nvPicPr>
            <p:cNvPr id="9" name="图片 8">
              <a:extLst>
                <a:ext uri="{FF2B5EF4-FFF2-40B4-BE49-F238E27FC236}">
                  <a16:creationId xmlns:a16="http://schemas.microsoft.com/office/drawing/2014/main" id="{8BFA37C3-A1B2-1F8C-592B-86A01C977C65}"/>
                </a:ext>
              </a:extLst>
            </p:cNvPr>
            <p:cNvPicPr>
              <a:picLocks noChangeAspect="1"/>
            </p:cNvPicPr>
            <p:nvPr/>
          </p:nvPicPr>
          <p:blipFill rotWithShape="1">
            <a:blip r:embed="rId5">
              <a:extLst>
                <a:ext uri="{28A0092B-C50C-407E-A947-70E740481C1C}">
                  <a14:useLocalDpi xmlns:a14="http://schemas.microsoft.com/office/drawing/2010/main" val="0"/>
                </a:ext>
              </a:extLst>
            </a:blip>
            <a:srcRect l="32295" t="11885" r="40565" b="47550"/>
            <a:stretch/>
          </p:blipFill>
          <p:spPr>
            <a:xfrm>
              <a:off x="5909936" y="2005936"/>
              <a:ext cx="1473017" cy="1471346"/>
            </a:xfrm>
            <a:prstGeom prst="ellipse">
              <a:avLst/>
            </a:prstGeom>
            <a:ln>
              <a:noFill/>
            </a:ln>
            <a:effectLst>
              <a:softEdge rad="112500"/>
            </a:effectLst>
          </p:spPr>
        </p:pic>
        <p:pic>
          <p:nvPicPr>
            <p:cNvPr id="11" name="Picture 4" descr="WANG Yong's photo">
              <a:extLst>
                <a:ext uri="{FF2B5EF4-FFF2-40B4-BE49-F238E27FC236}">
                  <a16:creationId xmlns:a16="http://schemas.microsoft.com/office/drawing/2014/main" id="{B4D9FFB0-DC51-A847-098E-99933AAA04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17" t="7499" r="-12483" b="13552"/>
            <a:stretch/>
          </p:blipFill>
          <p:spPr bwMode="auto">
            <a:xfrm>
              <a:off x="5884377" y="3600059"/>
              <a:ext cx="1524135" cy="14713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756D146E-4C22-C6C3-4EDE-01D9D01D3A4F}"/>
                </a:ext>
              </a:extLst>
            </p:cNvPr>
            <p:cNvSpPr txBox="1"/>
            <p:nvPr/>
          </p:nvSpPr>
          <p:spPr>
            <a:xfrm>
              <a:off x="7509641" y="2225277"/>
              <a:ext cx="1587294" cy="400110"/>
            </a:xfrm>
            <a:prstGeom prst="rect">
              <a:avLst/>
            </a:prstGeom>
            <a:noFill/>
          </p:spPr>
          <p:txBody>
            <a:bodyPr wrap="none" rtlCol="0">
              <a:spAutoFit/>
            </a:bodyPr>
            <a:lstStyle/>
            <a:p>
              <a:pPr algn="ctr"/>
              <a:r>
                <a:rPr lang="en-US" altLang="zh-CN" sz="2000" b="1" dirty="0"/>
                <a:t>Xiaolin Wen</a:t>
              </a:r>
              <a:endParaRPr lang="zh-CN" altLang="en-US" sz="2000" b="1" baseline="30000" dirty="0"/>
            </a:p>
          </p:txBody>
        </p:sp>
        <p:sp>
          <p:nvSpPr>
            <p:cNvPr id="13" name="文本框 12">
              <a:extLst>
                <a:ext uri="{FF2B5EF4-FFF2-40B4-BE49-F238E27FC236}">
                  <a16:creationId xmlns:a16="http://schemas.microsoft.com/office/drawing/2014/main" id="{28698DC8-DEB8-EFE7-C972-C58D697F3747}"/>
                </a:ext>
              </a:extLst>
            </p:cNvPr>
            <p:cNvSpPr txBox="1"/>
            <p:nvPr/>
          </p:nvSpPr>
          <p:spPr>
            <a:xfrm>
              <a:off x="7551319" y="3815343"/>
              <a:ext cx="1545616" cy="400110"/>
            </a:xfrm>
            <a:prstGeom prst="rect">
              <a:avLst/>
            </a:prstGeom>
            <a:noFill/>
          </p:spPr>
          <p:txBody>
            <a:bodyPr wrap="none" rtlCol="0">
              <a:spAutoFit/>
            </a:bodyPr>
            <a:lstStyle/>
            <a:p>
              <a:pPr algn="ctr"/>
              <a:r>
                <a:rPr lang="en-US" altLang="zh-CN" sz="2000" b="1" dirty="0"/>
                <a:t>Yong Wang</a:t>
              </a:r>
              <a:endParaRPr lang="zh-CN" altLang="en-US" sz="2000" b="1" baseline="30000" dirty="0"/>
            </a:p>
          </p:txBody>
        </p:sp>
        <p:sp>
          <p:nvSpPr>
            <p:cNvPr id="14" name="文本框 13">
              <a:extLst>
                <a:ext uri="{FF2B5EF4-FFF2-40B4-BE49-F238E27FC236}">
                  <a16:creationId xmlns:a16="http://schemas.microsoft.com/office/drawing/2014/main" id="{280131C0-C4F2-44CE-CD16-BCF4C169FE3F}"/>
                </a:ext>
              </a:extLst>
            </p:cNvPr>
            <p:cNvSpPr txBox="1"/>
            <p:nvPr/>
          </p:nvSpPr>
          <p:spPr>
            <a:xfrm>
              <a:off x="7509641" y="2741609"/>
              <a:ext cx="2824812" cy="369332"/>
            </a:xfrm>
            <a:prstGeom prst="rect">
              <a:avLst/>
            </a:prstGeom>
            <a:noFill/>
          </p:spPr>
          <p:txBody>
            <a:bodyPr wrap="none" rtlCol="0">
              <a:spAutoFit/>
            </a:bodyPr>
            <a:lstStyle/>
            <a:p>
              <a:pPr algn="ctr"/>
              <a:r>
                <a:rPr lang="en-US" altLang="zh-CN" dirty="0"/>
                <a:t>wenxiaolin@stu.scu.edu.cn</a:t>
              </a:r>
              <a:endParaRPr lang="zh-CN" altLang="en-US" baseline="30000" dirty="0"/>
            </a:p>
          </p:txBody>
        </p:sp>
        <p:sp>
          <p:nvSpPr>
            <p:cNvPr id="15" name="文本框 14">
              <a:extLst>
                <a:ext uri="{FF2B5EF4-FFF2-40B4-BE49-F238E27FC236}">
                  <a16:creationId xmlns:a16="http://schemas.microsoft.com/office/drawing/2014/main" id="{BB83D7C5-4DE5-C8E2-C3AF-3D63B15384CF}"/>
                </a:ext>
              </a:extLst>
            </p:cNvPr>
            <p:cNvSpPr txBox="1"/>
            <p:nvPr/>
          </p:nvSpPr>
          <p:spPr>
            <a:xfrm>
              <a:off x="7551319" y="4335732"/>
              <a:ext cx="2565126" cy="369332"/>
            </a:xfrm>
            <a:prstGeom prst="rect">
              <a:avLst/>
            </a:prstGeom>
            <a:noFill/>
          </p:spPr>
          <p:txBody>
            <a:bodyPr wrap="none" rtlCol="0">
              <a:spAutoFit/>
            </a:bodyPr>
            <a:lstStyle/>
            <a:p>
              <a:pPr algn="ctr"/>
              <a:r>
                <a:rPr lang="en-US" altLang="zh-CN" dirty="0"/>
                <a:t>yongwang@smu.edu.sg</a:t>
              </a:r>
              <a:endParaRPr lang="zh-CN" altLang="en-US" baseline="30000" dirty="0"/>
            </a:p>
          </p:txBody>
        </p:sp>
      </p:grpSp>
      <p:sp>
        <p:nvSpPr>
          <p:cNvPr id="18" name="文本框 17">
            <a:extLst>
              <a:ext uri="{FF2B5EF4-FFF2-40B4-BE49-F238E27FC236}">
                <a16:creationId xmlns:a16="http://schemas.microsoft.com/office/drawing/2014/main" id="{25B3783F-0CCD-1DAC-10AC-818EE67A2960}"/>
              </a:ext>
            </a:extLst>
          </p:cNvPr>
          <p:cNvSpPr txBox="1"/>
          <p:nvPr/>
        </p:nvSpPr>
        <p:spPr>
          <a:xfrm>
            <a:off x="7854318" y="590831"/>
            <a:ext cx="2269596"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LBW-B044</a:t>
            </a:r>
            <a:endParaRPr lang="zh-CN" altLang="en-US" sz="3200" dirty="0">
              <a:solidFill>
                <a:srgbClr val="0079C2"/>
              </a:solidFill>
              <a:latin typeface="Arial Rounded MT Bold" panose="020F0704030504030204" pitchFamily="34" charset="0"/>
            </a:endParaRPr>
          </a:p>
        </p:txBody>
      </p:sp>
    </p:spTree>
    <p:extLst>
      <p:ext uri="{BB962C8B-B14F-4D97-AF65-F5344CB8AC3E}">
        <p14:creationId xmlns:p14="http://schemas.microsoft.com/office/powerpoint/2010/main" val="455205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4455515"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Design Requirements</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34</a:t>
            </a:fld>
            <a:endParaRPr lang="zh-CN" altLang="en-US" dirty="0"/>
          </a:p>
        </p:txBody>
      </p:sp>
      <p:sp>
        <p:nvSpPr>
          <p:cNvPr id="5" name="文本框 4">
            <a:extLst>
              <a:ext uri="{FF2B5EF4-FFF2-40B4-BE49-F238E27FC236}">
                <a16:creationId xmlns:a16="http://schemas.microsoft.com/office/drawing/2014/main" id="{7F61488D-6029-7040-62F3-FF95034838B1}"/>
              </a:ext>
            </a:extLst>
          </p:cNvPr>
          <p:cNvSpPr txBox="1"/>
          <p:nvPr/>
        </p:nvSpPr>
        <p:spPr>
          <a:xfrm>
            <a:off x="572551" y="1071868"/>
            <a:ext cx="11190388" cy="3098925"/>
          </a:xfrm>
          <a:prstGeom prst="rect">
            <a:avLst/>
          </a:prstGeom>
          <a:noFill/>
        </p:spPr>
        <p:txBody>
          <a:bodyPr wrap="square">
            <a:spAutoFit/>
          </a:bodyPr>
          <a:lstStyle/>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R1 Analyze wash trading in the scope of NFT collection;</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R2 Recognize suspicious transactions and addresses from the overview;</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R3 Reveal wash trading features at multiple levels;</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R4 Display the detailed transaction patterns of wash trading;</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R5 Enable the evaluation of wash trading influence.</a:t>
            </a:r>
            <a:endParaRPr lang="zh-CN" altLang="en-US" sz="24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4154530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599366"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Participants</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35</a:t>
            </a:fld>
            <a:endParaRPr lang="zh-CN" altLang="en-US" dirty="0"/>
          </a:p>
        </p:txBody>
      </p:sp>
      <p:pic>
        <p:nvPicPr>
          <p:cNvPr id="3" name="图片 2">
            <a:extLst>
              <a:ext uri="{FF2B5EF4-FFF2-40B4-BE49-F238E27FC236}">
                <a16:creationId xmlns:a16="http://schemas.microsoft.com/office/drawing/2014/main" id="{543A5949-8B5A-9120-F5C0-87D5F32F6F25}"/>
              </a:ext>
            </a:extLst>
          </p:cNvPr>
          <p:cNvPicPr>
            <a:picLocks noChangeAspect="1"/>
          </p:cNvPicPr>
          <p:nvPr/>
        </p:nvPicPr>
        <p:blipFill>
          <a:blip r:embed="rId3"/>
          <a:stretch>
            <a:fillRect/>
          </a:stretch>
        </p:blipFill>
        <p:spPr>
          <a:xfrm>
            <a:off x="494619" y="948616"/>
            <a:ext cx="10889673" cy="4560804"/>
          </a:xfrm>
          <a:prstGeom prst="rect">
            <a:avLst/>
          </a:prstGeom>
        </p:spPr>
      </p:pic>
    </p:spTree>
    <p:extLst>
      <p:ext uri="{BB962C8B-B14F-4D97-AF65-F5344CB8AC3E}">
        <p14:creationId xmlns:p14="http://schemas.microsoft.com/office/powerpoint/2010/main" val="397760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0783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Implications</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36</a:t>
            </a:fld>
            <a:endParaRPr lang="zh-CN" altLang="en-US" dirty="0"/>
          </a:p>
        </p:txBody>
      </p:sp>
      <p:sp>
        <p:nvSpPr>
          <p:cNvPr id="2" name="文本框 1">
            <a:extLst>
              <a:ext uri="{FF2B5EF4-FFF2-40B4-BE49-F238E27FC236}">
                <a16:creationId xmlns:a16="http://schemas.microsoft.com/office/drawing/2014/main" id="{454A58FD-79C7-A37A-6190-966352B690BE}"/>
              </a:ext>
            </a:extLst>
          </p:cNvPr>
          <p:cNvSpPr txBox="1"/>
          <p:nvPr/>
        </p:nvSpPr>
        <p:spPr>
          <a:xfrm>
            <a:off x="831894" y="1061477"/>
            <a:ext cx="10722366" cy="4360809"/>
          </a:xfrm>
          <a:prstGeom prst="rect">
            <a:avLst/>
          </a:prstGeom>
          <a:noFill/>
        </p:spPr>
        <p:txBody>
          <a:bodyPr wrap="square">
            <a:spAutoFit/>
          </a:bodyPr>
          <a:lstStyle/>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Lessons learned:</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Group of addresses &gt; Individual addresses.</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Different addresses have different tasks.</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Not all wash trading are “harmful”.</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Design considerations for novices users:</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Straightforward visual design (market risk -&gt; height of flows);</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Overview first, Details on demand;</a:t>
            </a:r>
          </a:p>
        </p:txBody>
      </p:sp>
    </p:spTree>
    <p:extLst>
      <p:ext uri="{BB962C8B-B14F-4D97-AF65-F5344CB8AC3E}">
        <p14:creationId xmlns:p14="http://schemas.microsoft.com/office/powerpoint/2010/main" val="921914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3080139"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Generalization</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37</a:t>
            </a:fld>
            <a:endParaRPr lang="zh-CN" altLang="en-US" dirty="0"/>
          </a:p>
        </p:txBody>
      </p:sp>
      <p:sp>
        <p:nvSpPr>
          <p:cNvPr id="2" name="文本框 1">
            <a:extLst>
              <a:ext uri="{FF2B5EF4-FFF2-40B4-BE49-F238E27FC236}">
                <a16:creationId xmlns:a16="http://schemas.microsoft.com/office/drawing/2014/main" id="{454A58FD-79C7-A37A-6190-966352B690BE}"/>
              </a:ext>
            </a:extLst>
          </p:cNvPr>
          <p:cNvSpPr txBox="1"/>
          <p:nvPr/>
        </p:nvSpPr>
        <p:spPr>
          <a:xfrm>
            <a:off x="831894" y="1061477"/>
            <a:ext cx="10722366" cy="4283865"/>
          </a:xfrm>
          <a:prstGeom prst="rect">
            <a:avLst/>
          </a:prstGeom>
          <a:noFill/>
        </p:spPr>
        <p:txBody>
          <a:bodyPr wrap="square">
            <a:spAutoFit/>
          </a:bodyPr>
          <a:lstStyle/>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Workflow =&gt; Other frauds in cryptocurrency markets:</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e.g. money laundering</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NFTDisk =&gt; Traditional financial market:</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e.g. stocks and bonds</a:t>
            </a:r>
          </a:p>
          <a:p>
            <a:pPr marL="285750"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NFTDisk =&gt; Other abnormal online activities involving different participants:</a:t>
            </a:r>
          </a:p>
          <a:p>
            <a:pPr marL="742950" lvl="1" indent="-285750">
              <a:lnSpc>
                <a:spcPct val="150000"/>
              </a:lnSpc>
              <a:spcBef>
                <a:spcPts val="600"/>
              </a:spcBef>
              <a:buFont typeface="Wingdings" panose="05000000000000000000" pitchFamily="2" charset="2"/>
              <a:buChar char="l"/>
            </a:pPr>
            <a:r>
              <a:rPr lang="en-US" altLang="zh-CN" sz="2400" dirty="0">
                <a:latin typeface="Arial Rounded MT Bold" panose="020F0704030504030204" pitchFamily="34" charset="0"/>
                <a:cs typeface="Arial" panose="020B0604020202020204" pitchFamily="34" charset="0"/>
              </a:rPr>
              <a:t>e.g. Political Astroturfing</a:t>
            </a:r>
          </a:p>
        </p:txBody>
      </p:sp>
    </p:spTree>
    <p:extLst>
      <p:ext uri="{BB962C8B-B14F-4D97-AF65-F5344CB8AC3E}">
        <p14:creationId xmlns:p14="http://schemas.microsoft.com/office/powerpoint/2010/main" val="2487080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1545616"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Case 2</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38</a:t>
            </a:fld>
            <a:endParaRPr lang="zh-CN" altLang="en-US" dirty="0"/>
          </a:p>
        </p:txBody>
      </p:sp>
      <p:sp>
        <p:nvSpPr>
          <p:cNvPr id="2" name="文本框 1">
            <a:extLst>
              <a:ext uri="{FF2B5EF4-FFF2-40B4-BE49-F238E27FC236}">
                <a16:creationId xmlns:a16="http://schemas.microsoft.com/office/drawing/2014/main" id="{454A58FD-79C7-A37A-6190-966352B690BE}"/>
              </a:ext>
            </a:extLst>
          </p:cNvPr>
          <p:cNvSpPr txBox="1"/>
          <p:nvPr/>
        </p:nvSpPr>
        <p:spPr>
          <a:xfrm>
            <a:off x="1211592" y="780160"/>
            <a:ext cx="11278280" cy="494687"/>
          </a:xfrm>
          <a:prstGeom prst="rect">
            <a:avLst/>
          </a:prstGeom>
          <a:noFill/>
        </p:spPr>
        <p:txBody>
          <a:bodyPr wrap="square">
            <a:spAutoFit/>
          </a:bodyPr>
          <a:lstStyle/>
          <a:p>
            <a:pPr>
              <a:lnSpc>
                <a:spcPct val="150000"/>
              </a:lnSpc>
              <a:spcBef>
                <a:spcPts val="600"/>
              </a:spcBef>
            </a:pPr>
            <a:r>
              <a:rPr lang="en-US" altLang="zh-CN" sz="2000" dirty="0">
                <a:latin typeface="Arial Rounded MT Bold" panose="020F0704030504030204" pitchFamily="34" charset="0"/>
                <a:cs typeface="Arial" panose="020B0604020202020204" pitchFamily="34" charset="0"/>
              </a:rPr>
              <a:t>Wash Trading Enhanced by Trading Rewards but Discouraged by Royalties</a:t>
            </a:r>
            <a:endParaRPr lang="zh-CN" altLang="en-US" sz="2000" dirty="0">
              <a:latin typeface="Arial Rounded MT Bold" panose="020F0704030504030204" pitchFamily="34" charset="0"/>
              <a:cs typeface="Arial" panose="020B0604020202020204" pitchFamily="34" charset="0"/>
            </a:endParaRPr>
          </a:p>
        </p:txBody>
      </p:sp>
      <p:pic>
        <p:nvPicPr>
          <p:cNvPr id="5" name="图片 4">
            <a:extLst>
              <a:ext uri="{FF2B5EF4-FFF2-40B4-BE49-F238E27FC236}">
                <a16:creationId xmlns:a16="http://schemas.microsoft.com/office/drawing/2014/main" id="{A6BE6688-23FC-52BE-C08B-6E7CD5DB8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937" y="1457410"/>
            <a:ext cx="8579757" cy="4942956"/>
          </a:xfrm>
          <a:prstGeom prst="rect">
            <a:avLst/>
          </a:prstGeom>
        </p:spPr>
      </p:pic>
    </p:spTree>
    <p:extLst>
      <p:ext uri="{BB962C8B-B14F-4D97-AF65-F5344CB8AC3E}">
        <p14:creationId xmlns:p14="http://schemas.microsoft.com/office/powerpoint/2010/main" val="4047147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4194803"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Address Reordering</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39</a:t>
            </a:fld>
            <a:endParaRPr lang="zh-CN" altLang="en-US" dirty="0"/>
          </a:p>
        </p:txBody>
      </p:sp>
      <p:pic>
        <p:nvPicPr>
          <p:cNvPr id="6" name="图片 5">
            <a:extLst>
              <a:ext uri="{FF2B5EF4-FFF2-40B4-BE49-F238E27FC236}">
                <a16:creationId xmlns:a16="http://schemas.microsoft.com/office/drawing/2014/main" id="{6581B048-4B86-AE1B-35CF-28183868D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77" y="1436690"/>
            <a:ext cx="10920845" cy="2742115"/>
          </a:xfrm>
          <a:prstGeom prst="rect">
            <a:avLst/>
          </a:prstGeom>
        </p:spPr>
      </p:pic>
      <p:sp>
        <p:nvSpPr>
          <p:cNvPr id="8" name="文本框 7">
            <a:extLst>
              <a:ext uri="{FF2B5EF4-FFF2-40B4-BE49-F238E27FC236}">
                <a16:creationId xmlns:a16="http://schemas.microsoft.com/office/drawing/2014/main" id="{B6BAD1EE-5908-499C-A6E3-3D83D822C602}"/>
              </a:ext>
            </a:extLst>
          </p:cNvPr>
          <p:cNvSpPr txBox="1"/>
          <p:nvPr/>
        </p:nvSpPr>
        <p:spPr>
          <a:xfrm>
            <a:off x="712829" y="4350284"/>
            <a:ext cx="11278280" cy="1033296"/>
          </a:xfrm>
          <a:prstGeom prst="rect">
            <a:avLst/>
          </a:prstGeom>
          <a:noFill/>
        </p:spPr>
        <p:txBody>
          <a:bodyPr wrap="square">
            <a:spAutoFit/>
          </a:bodyPr>
          <a:lstStyle/>
          <a:p>
            <a:pPr>
              <a:lnSpc>
                <a:spcPct val="150000"/>
              </a:lnSpc>
              <a:spcBef>
                <a:spcPts val="600"/>
              </a:spcBef>
            </a:pPr>
            <a:r>
              <a:rPr lang="en-US" altLang="zh-CN" sz="2000" dirty="0">
                <a:latin typeface="Arial Rounded MT Bold" panose="020F0704030504030204" pitchFamily="34" charset="0"/>
                <a:cs typeface="Arial" panose="020B0604020202020204" pitchFamily="34" charset="0"/>
              </a:rPr>
              <a:t>Amount of transactions =&gt; distance matrix of addresses</a:t>
            </a:r>
          </a:p>
          <a:p>
            <a:pPr>
              <a:lnSpc>
                <a:spcPct val="150000"/>
              </a:lnSpc>
              <a:spcBef>
                <a:spcPts val="600"/>
              </a:spcBef>
            </a:pPr>
            <a:r>
              <a:rPr lang="en-US" altLang="zh-CN" sz="2000" dirty="0">
                <a:latin typeface="Arial Rounded MT Bold" panose="020F0704030504030204" pitchFamily="34" charset="0"/>
                <a:cs typeface="Arial" panose="020B0604020202020204" pitchFamily="34" charset="0"/>
              </a:rPr>
              <a:t>Hierarchy clustering =&gt; clustering tree =&gt; optimal leaf ordering algorithm</a:t>
            </a:r>
            <a:endParaRPr lang="zh-CN" altLang="en-US" sz="20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356765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235356"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Motivation</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4</a:t>
            </a:fld>
            <a:endParaRPr lang="zh-CN" altLang="en-US" dirty="0"/>
          </a:p>
        </p:txBody>
      </p:sp>
      <p:sp>
        <p:nvSpPr>
          <p:cNvPr id="2" name="文本框 1">
            <a:extLst>
              <a:ext uri="{FF2B5EF4-FFF2-40B4-BE49-F238E27FC236}">
                <a16:creationId xmlns:a16="http://schemas.microsoft.com/office/drawing/2014/main" id="{A35E8CC3-DBAA-AA20-FFAD-09BFB1F70EE3}"/>
              </a:ext>
            </a:extLst>
          </p:cNvPr>
          <p:cNvSpPr txBox="1"/>
          <p:nvPr/>
        </p:nvSpPr>
        <p:spPr>
          <a:xfrm>
            <a:off x="1662994" y="961480"/>
            <a:ext cx="3065263" cy="400110"/>
          </a:xfrm>
          <a:prstGeom prst="rect">
            <a:avLst/>
          </a:prstGeom>
          <a:noFill/>
        </p:spPr>
        <p:txBody>
          <a:bodyPr wrap="none" rtlCol="0">
            <a:spAutoFit/>
          </a:bodyPr>
          <a:lstStyle/>
          <a:p>
            <a:pPr algn="ctr"/>
            <a:r>
              <a:rPr lang="en-US" altLang="zh-CN" sz="2000" dirty="0">
                <a:solidFill>
                  <a:srgbClr val="0079C2"/>
                </a:solidFill>
                <a:latin typeface="Arial Rounded MT Bold" panose="020F0704030504030204" pitchFamily="34" charset="0"/>
                <a:cs typeface="Arial" panose="020B0604020202020204" pitchFamily="34" charset="0"/>
              </a:rPr>
              <a:t>Automatic Detection</a:t>
            </a:r>
            <a:r>
              <a:rPr lang="en-US" altLang="zh-CN" sz="2000" baseline="30000" dirty="0">
                <a:solidFill>
                  <a:srgbClr val="0079C2"/>
                </a:solidFill>
                <a:latin typeface="Arial Rounded MT Bold" panose="020F0704030504030204" pitchFamily="34" charset="0"/>
                <a:cs typeface="Arial" panose="020B0604020202020204" pitchFamily="34" charset="0"/>
              </a:rPr>
              <a:t>[1]</a:t>
            </a:r>
            <a:endParaRPr lang="zh-CN" altLang="en-US" sz="2000" baseline="30000" dirty="0">
              <a:solidFill>
                <a:srgbClr val="0079C2"/>
              </a:solidFill>
              <a:latin typeface="Arial Rounded MT Bold" panose="020F07040305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BD70A61-580E-1785-D5C6-08D6723274A2}"/>
              </a:ext>
            </a:extLst>
          </p:cNvPr>
          <p:cNvPicPr>
            <a:picLocks noChangeAspect="1"/>
          </p:cNvPicPr>
          <p:nvPr/>
        </p:nvPicPr>
        <p:blipFill rotWithShape="1">
          <a:blip r:embed="rId3"/>
          <a:srcRect t="8182" r="46153" b="20779"/>
          <a:stretch/>
        </p:blipFill>
        <p:spPr>
          <a:xfrm>
            <a:off x="943655" y="1407622"/>
            <a:ext cx="4499880" cy="2910273"/>
          </a:xfrm>
          <a:prstGeom prst="rect">
            <a:avLst/>
          </a:prstGeom>
        </p:spPr>
      </p:pic>
      <p:sp>
        <p:nvSpPr>
          <p:cNvPr id="8" name="文本框 7">
            <a:extLst>
              <a:ext uri="{FF2B5EF4-FFF2-40B4-BE49-F238E27FC236}">
                <a16:creationId xmlns:a16="http://schemas.microsoft.com/office/drawing/2014/main" id="{3E6B201B-92BC-0256-8D61-ADA349A47124}"/>
              </a:ext>
            </a:extLst>
          </p:cNvPr>
          <p:cNvSpPr txBox="1"/>
          <p:nvPr/>
        </p:nvSpPr>
        <p:spPr>
          <a:xfrm>
            <a:off x="7028277" y="961480"/>
            <a:ext cx="2454326" cy="400110"/>
          </a:xfrm>
          <a:prstGeom prst="rect">
            <a:avLst/>
          </a:prstGeom>
          <a:noFill/>
        </p:spPr>
        <p:txBody>
          <a:bodyPr wrap="none" rtlCol="0">
            <a:spAutoFit/>
          </a:bodyPr>
          <a:lstStyle/>
          <a:p>
            <a:pPr algn="ctr"/>
            <a:r>
              <a:rPr lang="en-US" altLang="zh-CN" sz="2000" dirty="0">
                <a:solidFill>
                  <a:srgbClr val="D62D26"/>
                </a:solidFill>
                <a:latin typeface="Arial Rounded MT Bold" panose="020F0704030504030204" pitchFamily="34" charset="0"/>
                <a:cs typeface="Arial" panose="020B0604020202020204" pitchFamily="34" charset="0"/>
              </a:rPr>
              <a:t>Manual Inspection</a:t>
            </a:r>
            <a:endParaRPr lang="zh-CN" altLang="en-US" sz="2000" dirty="0">
              <a:solidFill>
                <a:srgbClr val="D62D26"/>
              </a:solidFill>
              <a:latin typeface="Arial Rounded MT Bold" panose="020F0704030504030204" pitchFamily="34" charset="0"/>
              <a:cs typeface="Arial" panose="020B0604020202020204" pitchFamily="34" charset="0"/>
            </a:endParaRPr>
          </a:p>
        </p:txBody>
      </p:sp>
      <p:grpSp>
        <p:nvGrpSpPr>
          <p:cNvPr id="24" name="组合 23">
            <a:extLst>
              <a:ext uri="{FF2B5EF4-FFF2-40B4-BE49-F238E27FC236}">
                <a16:creationId xmlns:a16="http://schemas.microsoft.com/office/drawing/2014/main" id="{A7986A98-DDD2-51E9-6D1A-BA465060C22E}"/>
              </a:ext>
            </a:extLst>
          </p:cNvPr>
          <p:cNvGrpSpPr/>
          <p:nvPr/>
        </p:nvGrpSpPr>
        <p:grpSpPr>
          <a:xfrm>
            <a:off x="6269768" y="1462799"/>
            <a:ext cx="3971344" cy="2654445"/>
            <a:chOff x="6096000" y="1424973"/>
            <a:chExt cx="3971344" cy="2654445"/>
          </a:xfrm>
        </p:grpSpPr>
        <p:pic>
          <p:nvPicPr>
            <p:cNvPr id="10" name="Picture 4">
              <a:extLst>
                <a:ext uri="{FF2B5EF4-FFF2-40B4-BE49-F238E27FC236}">
                  <a16:creationId xmlns:a16="http://schemas.microsoft.com/office/drawing/2014/main" id="{CE4FFA5F-BF4B-55D1-CBD1-E64DF36AAC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424973"/>
              <a:ext cx="3971344" cy="26544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箭头连接符 11">
              <a:extLst>
                <a:ext uri="{FF2B5EF4-FFF2-40B4-BE49-F238E27FC236}">
                  <a16:creationId xmlns:a16="http://schemas.microsoft.com/office/drawing/2014/main" id="{23582DFD-080C-3996-D795-EA0A5E38B9BE}"/>
                </a:ext>
              </a:extLst>
            </p:cNvPr>
            <p:cNvCxnSpPr>
              <a:cxnSpLocks/>
            </p:cNvCxnSpPr>
            <p:nvPr/>
          </p:nvCxnSpPr>
          <p:spPr>
            <a:xfrm>
              <a:off x="7455542" y="1766454"/>
              <a:ext cx="27016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588AB919-8493-1A56-A750-FBFE9BA11B8C}"/>
                </a:ext>
              </a:extLst>
            </p:cNvPr>
            <p:cNvCxnSpPr>
              <a:cxnSpLocks/>
            </p:cNvCxnSpPr>
            <p:nvPr/>
          </p:nvCxnSpPr>
          <p:spPr>
            <a:xfrm flipH="1">
              <a:off x="7455542" y="2107935"/>
              <a:ext cx="27016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DC551B6A-EE37-A692-38F6-FB4AF40F8D4E}"/>
                </a:ext>
              </a:extLst>
            </p:cNvPr>
            <p:cNvCxnSpPr>
              <a:cxnSpLocks/>
            </p:cNvCxnSpPr>
            <p:nvPr/>
          </p:nvCxnSpPr>
          <p:spPr>
            <a:xfrm>
              <a:off x="7455542" y="2409295"/>
              <a:ext cx="27016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DE2CDAB4-DD70-1EC6-1663-916576CC8CEB}"/>
                </a:ext>
              </a:extLst>
            </p:cNvPr>
            <p:cNvCxnSpPr>
              <a:cxnSpLocks/>
            </p:cNvCxnSpPr>
            <p:nvPr/>
          </p:nvCxnSpPr>
          <p:spPr>
            <a:xfrm>
              <a:off x="7455542" y="3005677"/>
              <a:ext cx="27016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C1F559D8-BFEB-8121-6D3F-674C2834A0CF}"/>
                </a:ext>
              </a:extLst>
            </p:cNvPr>
            <p:cNvCxnSpPr>
              <a:cxnSpLocks/>
            </p:cNvCxnSpPr>
            <p:nvPr/>
          </p:nvCxnSpPr>
          <p:spPr>
            <a:xfrm flipH="1">
              <a:off x="7455542" y="3349973"/>
              <a:ext cx="27016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B6883D9-3A1F-4C1B-6B28-25C672E9FB8F}"/>
                </a:ext>
              </a:extLst>
            </p:cNvPr>
            <p:cNvCxnSpPr>
              <a:cxnSpLocks/>
            </p:cNvCxnSpPr>
            <p:nvPr/>
          </p:nvCxnSpPr>
          <p:spPr>
            <a:xfrm>
              <a:off x="7455542" y="3674819"/>
              <a:ext cx="27016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6" name="文本框 25">
            <a:extLst>
              <a:ext uri="{FF2B5EF4-FFF2-40B4-BE49-F238E27FC236}">
                <a16:creationId xmlns:a16="http://schemas.microsoft.com/office/drawing/2014/main" id="{ACF348FB-3950-CC68-D6C3-E91B2D984DAD}"/>
              </a:ext>
            </a:extLst>
          </p:cNvPr>
          <p:cNvSpPr txBox="1"/>
          <p:nvPr/>
        </p:nvSpPr>
        <p:spPr>
          <a:xfrm>
            <a:off x="779941" y="4261878"/>
            <a:ext cx="10722366" cy="1000274"/>
          </a:xfrm>
          <a:prstGeom prst="rect">
            <a:avLst/>
          </a:prstGeom>
          <a:noFill/>
        </p:spPr>
        <p:txBody>
          <a:bodyPr wrap="square">
            <a:spAutoFit/>
          </a:bodyPr>
          <a:lstStyle/>
          <a:p>
            <a:pPr marL="285750" indent="-285750">
              <a:spcBef>
                <a:spcPts val="600"/>
              </a:spcBef>
              <a:buFont typeface="Wingdings" panose="05000000000000000000" pitchFamily="2" charset="2"/>
              <a:buChar char="l"/>
            </a:pPr>
            <a:r>
              <a:rPr lang="en-US" altLang="zh-CN" b="1" dirty="0">
                <a:solidFill>
                  <a:srgbClr val="0079C2"/>
                </a:solidFill>
                <a:latin typeface="Arial" panose="020B0604020202020204" pitchFamily="34" charset="0"/>
                <a:cs typeface="Arial" panose="020B0604020202020204" pitchFamily="34" charset="0"/>
              </a:rPr>
              <a:t>Automatic Detection </a:t>
            </a:r>
            <a:r>
              <a:rPr lang="en-US" altLang="zh-CN" dirty="0">
                <a:latin typeface="Arial" panose="020B0604020202020204" pitchFamily="34" charset="0"/>
                <a:cs typeface="Arial" panose="020B0604020202020204" pitchFamily="34" charset="0"/>
              </a:rPr>
              <a:t>can only find a subset of wash trading due to their sophisticated patterns.</a:t>
            </a:r>
          </a:p>
          <a:p>
            <a:pPr marL="285750" indent="-285750">
              <a:spcBef>
                <a:spcPts val="600"/>
              </a:spcBef>
              <a:buFont typeface="Wingdings" panose="05000000000000000000" pitchFamily="2" charset="2"/>
              <a:buChar char="l"/>
            </a:pPr>
            <a:r>
              <a:rPr lang="en-US" altLang="zh-CN" b="1" dirty="0">
                <a:solidFill>
                  <a:srgbClr val="D62D26"/>
                </a:solidFill>
                <a:latin typeface="Arial" panose="020B0604020202020204" pitchFamily="34" charset="0"/>
                <a:cs typeface="Arial" panose="020B0604020202020204" pitchFamily="34" charset="0"/>
              </a:rPr>
              <a:t>Manual Inspection </a:t>
            </a:r>
            <a:r>
              <a:rPr lang="en-US" altLang="zh-CN" dirty="0">
                <a:latin typeface="Arial" panose="020B0604020202020204" pitchFamily="34" charset="0"/>
                <a:cs typeface="Arial" panose="020B0604020202020204" pitchFamily="34" charset="0"/>
              </a:rPr>
              <a:t>is usually required, but it is hard to get useful information directly from the original transactions.</a:t>
            </a:r>
            <a:endParaRPr lang="zh-CN" altLang="en-US" dirty="0">
              <a:latin typeface="Arial" panose="020B0604020202020204" pitchFamily="34" charset="0"/>
              <a:cs typeface="Arial" panose="020B0604020202020204" pitchFamily="34" charset="0"/>
            </a:endParaRPr>
          </a:p>
        </p:txBody>
      </p:sp>
      <p:sp>
        <p:nvSpPr>
          <p:cNvPr id="28" name="TextBox 19">
            <a:extLst>
              <a:ext uri="{FF2B5EF4-FFF2-40B4-BE49-F238E27FC236}">
                <a16:creationId xmlns:a16="http://schemas.microsoft.com/office/drawing/2014/main" id="{4CBB3F43-7FB2-158A-43C6-9F492341E937}"/>
              </a:ext>
            </a:extLst>
          </p:cNvPr>
          <p:cNvSpPr txBox="1"/>
          <p:nvPr/>
        </p:nvSpPr>
        <p:spPr>
          <a:xfrm>
            <a:off x="494618" y="6074057"/>
            <a:ext cx="10800299" cy="523220"/>
          </a:xfrm>
          <a:prstGeom prst="rect">
            <a:avLst/>
          </a:prstGeom>
          <a:noFill/>
        </p:spPr>
        <p:txBody>
          <a:bodyPr wrap="square">
            <a:spAutoFit/>
          </a:bodyPr>
          <a:lstStyle/>
          <a:p>
            <a:r>
              <a:rPr lang="en-SG" sz="1400" dirty="0">
                <a:latin typeface="Arial" panose="020B0604020202020204" pitchFamily="34" charset="0"/>
                <a:cs typeface="Arial" panose="020B0604020202020204" pitchFamily="34" charset="0"/>
              </a:rPr>
              <a:t>[1] </a:t>
            </a:r>
            <a:r>
              <a:rPr lang="en-US" sz="1400" dirty="0">
                <a:latin typeface="Arial" panose="020B0604020202020204" pitchFamily="34" charset="0"/>
                <a:cs typeface="Arial" panose="020B0604020202020204" pitchFamily="34" charset="0"/>
              </a:rPr>
              <a:t>von Wachter V, Jensen J R, </a:t>
            </a:r>
            <a:r>
              <a:rPr lang="en-US" sz="1400" dirty="0" err="1">
                <a:latin typeface="Arial" panose="020B0604020202020204" pitchFamily="34" charset="0"/>
                <a:cs typeface="Arial" panose="020B0604020202020204" pitchFamily="34" charset="0"/>
              </a:rPr>
              <a:t>Regner</a:t>
            </a:r>
            <a:r>
              <a:rPr lang="en-US" sz="1400" dirty="0">
                <a:latin typeface="Arial" panose="020B0604020202020204" pitchFamily="34" charset="0"/>
                <a:cs typeface="Arial" panose="020B0604020202020204" pitchFamily="34" charset="0"/>
              </a:rPr>
              <a:t> F, et al. NFT Wash Trading: Quantifying suspicious </a:t>
            </a:r>
            <a:r>
              <a:rPr lang="en-US" sz="1400" dirty="0" err="1">
                <a:latin typeface="Arial" panose="020B0604020202020204" pitchFamily="34" charset="0"/>
                <a:cs typeface="Arial" panose="020B0604020202020204" pitchFamily="34" charset="0"/>
              </a:rPr>
              <a:t>behaviour</a:t>
            </a:r>
            <a:r>
              <a:rPr lang="en-US" sz="1400" dirty="0">
                <a:latin typeface="Arial" panose="020B0604020202020204" pitchFamily="34" charset="0"/>
                <a:cs typeface="Arial" panose="020B0604020202020204" pitchFamily="34" charset="0"/>
              </a:rPr>
              <a:t> in NFT markets[J]. </a:t>
            </a:r>
            <a:r>
              <a:rPr lang="en-US" sz="1400" dirty="0" err="1">
                <a:latin typeface="Arial" panose="020B0604020202020204" pitchFamily="34" charset="0"/>
                <a:cs typeface="Arial" panose="020B0604020202020204" pitchFamily="34" charset="0"/>
              </a:rPr>
              <a:t>arXiv</a:t>
            </a:r>
            <a:r>
              <a:rPr lang="en-US" sz="1400" dirty="0">
                <a:latin typeface="Arial" panose="020B0604020202020204" pitchFamily="34" charset="0"/>
                <a:cs typeface="Arial" panose="020B0604020202020204" pitchFamily="34" charset="0"/>
              </a:rPr>
              <a:t> preprint arXiv:2202.03866, 2022.</a:t>
            </a:r>
            <a:endParaRPr lang="en-SG"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218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3652988"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Suspicious Score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40</a:t>
            </a:fld>
            <a:endParaRPr lang="zh-CN" altLang="en-US" dirty="0"/>
          </a:p>
        </p:txBody>
      </p:sp>
      <p:sp>
        <p:nvSpPr>
          <p:cNvPr id="8" name="文本框 7">
            <a:extLst>
              <a:ext uri="{FF2B5EF4-FFF2-40B4-BE49-F238E27FC236}">
                <a16:creationId xmlns:a16="http://schemas.microsoft.com/office/drawing/2014/main" id="{B6BAD1EE-5908-499C-A6E3-3D83D822C602}"/>
              </a:ext>
            </a:extLst>
          </p:cNvPr>
          <p:cNvSpPr txBox="1"/>
          <p:nvPr/>
        </p:nvSpPr>
        <p:spPr>
          <a:xfrm>
            <a:off x="712829" y="3101861"/>
            <a:ext cx="10384662" cy="1879682"/>
          </a:xfrm>
          <a:prstGeom prst="rect">
            <a:avLst/>
          </a:prstGeom>
          <a:noFill/>
        </p:spPr>
        <p:txBody>
          <a:bodyPr wrap="square">
            <a:spAutoFit/>
          </a:bodyPr>
          <a:lstStyle/>
          <a:p>
            <a:pPr>
              <a:lnSpc>
                <a:spcPct val="150000"/>
              </a:lnSpc>
              <a:spcBef>
                <a:spcPts val="600"/>
              </a:spcBef>
            </a:pPr>
            <a:r>
              <a:rPr lang="en-US" altLang="zh-CN" sz="2000" dirty="0">
                <a:latin typeface="Arial Rounded MT Bold" panose="020F0704030504030204" pitchFamily="34" charset="0"/>
                <a:cs typeface="Arial" panose="020B0604020202020204" pitchFamily="34" charset="0"/>
              </a:rPr>
              <a:t>where </a:t>
            </a:r>
            <a:r>
              <a:rPr lang="zh-CN" altLang="en-US" sz="2000" dirty="0">
                <a:latin typeface="Arial Rounded MT Bold" panose="020F0704030504030204" pitchFamily="34" charset="0"/>
                <a:cs typeface="Arial" panose="020B0604020202020204" pitchFamily="34" charset="0"/>
              </a:rPr>
              <a:t>𝑀 </a:t>
            </a:r>
            <a:r>
              <a:rPr lang="en-US" altLang="zh-CN" sz="2000" dirty="0">
                <a:latin typeface="Arial Rounded MT Bold" panose="020F0704030504030204" pitchFamily="34" charset="0"/>
                <a:cs typeface="Arial" panose="020B0604020202020204" pitchFamily="34" charset="0"/>
              </a:rPr>
              <a:t>is the number of transactions between the two addresses, and </a:t>
            </a:r>
            <a:r>
              <a:rPr lang="zh-CN" altLang="en-US" sz="2000" dirty="0">
                <a:latin typeface="Arial Rounded MT Bold" panose="020F0704030504030204" pitchFamily="34" charset="0"/>
                <a:cs typeface="Arial" panose="020B0604020202020204" pitchFamily="34" charset="0"/>
              </a:rPr>
              <a:t>𝑁 </a:t>
            </a:r>
            <a:r>
              <a:rPr lang="en-US" altLang="zh-CN" sz="2000" dirty="0">
                <a:latin typeface="Arial Rounded MT Bold" panose="020F0704030504030204" pitchFamily="34" charset="0"/>
                <a:cs typeface="Arial" panose="020B0604020202020204" pitchFamily="34" charset="0"/>
              </a:rPr>
              <a:t>is the number of unique NFTs involved in these transactions. The higher the suspicious score, the more likely the address pair is to collude. If each transaction from a pair of addresses includes a different NFT, then their suspicious score is zero.</a:t>
            </a:r>
            <a:endParaRPr lang="zh-CN" altLang="en-US" sz="2000" dirty="0">
              <a:latin typeface="Arial Rounded MT Bold" panose="020F0704030504030204" pitchFamily="34" charset="0"/>
              <a:cs typeface="Arial" panose="020B0604020202020204" pitchFamily="34" charset="0"/>
            </a:endParaRPr>
          </a:p>
        </p:txBody>
      </p:sp>
      <p:pic>
        <p:nvPicPr>
          <p:cNvPr id="3" name="图片 2">
            <a:extLst>
              <a:ext uri="{FF2B5EF4-FFF2-40B4-BE49-F238E27FC236}">
                <a16:creationId xmlns:a16="http://schemas.microsoft.com/office/drawing/2014/main" id="{6E5610EA-DD3D-F733-C4FC-C08F39F65770}"/>
              </a:ext>
            </a:extLst>
          </p:cNvPr>
          <p:cNvPicPr>
            <a:picLocks noChangeAspect="1"/>
          </p:cNvPicPr>
          <p:nvPr/>
        </p:nvPicPr>
        <p:blipFill>
          <a:blip r:embed="rId3"/>
          <a:stretch>
            <a:fillRect/>
          </a:stretch>
        </p:blipFill>
        <p:spPr>
          <a:xfrm>
            <a:off x="572551" y="924574"/>
            <a:ext cx="2455485" cy="1891725"/>
          </a:xfrm>
          <a:prstGeom prst="rect">
            <a:avLst/>
          </a:prstGeom>
        </p:spPr>
      </p:pic>
    </p:spTree>
    <p:extLst>
      <p:ext uri="{BB962C8B-B14F-4D97-AF65-F5344CB8AC3E}">
        <p14:creationId xmlns:p14="http://schemas.microsoft.com/office/powerpoint/2010/main" val="198605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1875835"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NFTDisk</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5</a:t>
            </a:fld>
            <a:endParaRPr lang="zh-CN" altLang="en-US" dirty="0"/>
          </a:p>
        </p:txBody>
      </p:sp>
      <p:sp>
        <p:nvSpPr>
          <p:cNvPr id="2" name="文本框 1">
            <a:extLst>
              <a:ext uri="{FF2B5EF4-FFF2-40B4-BE49-F238E27FC236}">
                <a16:creationId xmlns:a16="http://schemas.microsoft.com/office/drawing/2014/main" id="{A172AA41-EAEA-9299-9C5A-0EEF3ADF8396}"/>
              </a:ext>
            </a:extLst>
          </p:cNvPr>
          <p:cNvSpPr txBox="1"/>
          <p:nvPr/>
        </p:nvSpPr>
        <p:spPr>
          <a:xfrm>
            <a:off x="572551" y="5350894"/>
            <a:ext cx="11226811" cy="369332"/>
          </a:xfrm>
          <a:prstGeom prst="rect">
            <a:avLst/>
          </a:prstGeom>
          <a:noFill/>
        </p:spPr>
        <p:txBody>
          <a:bodyPr wrap="square">
            <a:spAutoFit/>
          </a:bodyPr>
          <a:lstStyle/>
          <a:p>
            <a:pPr algn="ctr">
              <a:spcBef>
                <a:spcPts val="600"/>
              </a:spcBef>
            </a:pPr>
            <a:r>
              <a:rPr lang="en-US" altLang="zh-CN" dirty="0">
                <a:latin typeface="Arial Rounded MT Bold" panose="020F0704030504030204" pitchFamily="34" charset="0"/>
                <a:cs typeface="Arial" panose="020B0604020202020204" pitchFamily="34" charset="0"/>
              </a:rPr>
              <a:t>NFTDisk: a novel visualization for investors to visually identify wash trading activities in NFT markets.</a:t>
            </a:r>
            <a:endParaRPr lang="zh-CN" altLang="en-US" dirty="0">
              <a:latin typeface="Arial Rounded MT Bold" panose="020F0704030504030204" pitchFamily="34" charset="0"/>
              <a:cs typeface="Arial" panose="020B0604020202020204" pitchFamily="34" charset="0"/>
            </a:endParaRPr>
          </a:p>
        </p:txBody>
      </p:sp>
      <p:pic>
        <p:nvPicPr>
          <p:cNvPr id="5" name="图片 4">
            <a:extLst>
              <a:ext uri="{FF2B5EF4-FFF2-40B4-BE49-F238E27FC236}">
                <a16:creationId xmlns:a16="http://schemas.microsoft.com/office/drawing/2014/main" id="{3FCECBC3-086B-B69A-E1D1-9FC4F70B5D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829" y="1478598"/>
            <a:ext cx="10780608" cy="3744051"/>
          </a:xfrm>
          <a:prstGeom prst="rect">
            <a:avLst/>
          </a:prstGeom>
        </p:spPr>
      </p:pic>
    </p:spTree>
    <p:extLst>
      <p:ext uri="{BB962C8B-B14F-4D97-AF65-F5344CB8AC3E}">
        <p14:creationId xmlns:p14="http://schemas.microsoft.com/office/powerpoint/2010/main" val="2912508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1875835"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NFTDisk</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6</a:t>
            </a:fld>
            <a:endParaRPr lang="zh-CN" altLang="en-US" dirty="0"/>
          </a:p>
        </p:txBody>
      </p:sp>
      <p:pic>
        <p:nvPicPr>
          <p:cNvPr id="3" name="图片 2">
            <a:extLst>
              <a:ext uri="{FF2B5EF4-FFF2-40B4-BE49-F238E27FC236}">
                <a16:creationId xmlns:a16="http://schemas.microsoft.com/office/drawing/2014/main" id="{43083AE5-6CEB-B25A-191C-2128D0795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829" y="1478598"/>
            <a:ext cx="10780608" cy="3744051"/>
          </a:xfrm>
          <a:prstGeom prst="rect">
            <a:avLst/>
          </a:prstGeom>
        </p:spPr>
      </p:pic>
      <p:sp>
        <p:nvSpPr>
          <p:cNvPr id="6" name="矩形: 圆角 5">
            <a:extLst>
              <a:ext uri="{FF2B5EF4-FFF2-40B4-BE49-F238E27FC236}">
                <a16:creationId xmlns:a16="http://schemas.microsoft.com/office/drawing/2014/main" id="{B2AF24C7-2EE5-4355-0ABB-24D24B7AC250}"/>
              </a:ext>
            </a:extLst>
          </p:cNvPr>
          <p:cNvSpPr/>
          <p:nvPr/>
        </p:nvSpPr>
        <p:spPr>
          <a:xfrm>
            <a:off x="680889" y="1330072"/>
            <a:ext cx="3381955" cy="4156327"/>
          </a:xfrm>
          <a:prstGeom prst="roundRect">
            <a:avLst>
              <a:gd name="adj" fmla="val 4070"/>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371159B-1D06-6E13-9C7B-DC72F515FDB5}"/>
              </a:ext>
            </a:extLst>
          </p:cNvPr>
          <p:cNvSpPr txBox="1"/>
          <p:nvPr/>
        </p:nvSpPr>
        <p:spPr>
          <a:xfrm>
            <a:off x="1522114" y="5649356"/>
            <a:ext cx="1699504"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Disk Module</a:t>
            </a:r>
            <a:endParaRPr lang="zh-CN" altLang="en-US" sz="2000" dirty="0">
              <a:latin typeface="Arial Rounded MT Bold" panose="020F0704030504030204" pitchFamily="34" charset="0"/>
              <a:cs typeface="Arial" panose="020B0604020202020204" pitchFamily="34" charset="0"/>
            </a:endParaRPr>
          </a:p>
        </p:txBody>
      </p:sp>
      <p:sp>
        <p:nvSpPr>
          <p:cNvPr id="11" name="矩形: 圆角 10">
            <a:extLst>
              <a:ext uri="{FF2B5EF4-FFF2-40B4-BE49-F238E27FC236}">
                <a16:creationId xmlns:a16="http://schemas.microsoft.com/office/drawing/2014/main" id="{524C4914-7C37-E97B-C191-62C0AD9F34A7}"/>
              </a:ext>
            </a:extLst>
          </p:cNvPr>
          <p:cNvSpPr/>
          <p:nvPr/>
        </p:nvSpPr>
        <p:spPr>
          <a:xfrm>
            <a:off x="4062845" y="1330072"/>
            <a:ext cx="7430592" cy="4156327"/>
          </a:xfrm>
          <a:prstGeom prst="roundRect">
            <a:avLst>
              <a:gd name="adj" fmla="val 4070"/>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6FB2A9FF-D402-4E5D-84A4-D3DB5BEEDBEC}"/>
              </a:ext>
            </a:extLst>
          </p:cNvPr>
          <p:cNvSpPr txBox="1"/>
          <p:nvPr/>
        </p:nvSpPr>
        <p:spPr>
          <a:xfrm>
            <a:off x="6853489" y="5649356"/>
            <a:ext cx="1739387"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Flow Module</a:t>
            </a:r>
            <a:endParaRPr lang="zh-CN" altLang="en-US" sz="20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23034422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1875835"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NFTDisk</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7</a:t>
            </a:fld>
            <a:endParaRPr lang="zh-CN" altLang="en-US" dirty="0"/>
          </a:p>
        </p:txBody>
      </p:sp>
      <p:pic>
        <p:nvPicPr>
          <p:cNvPr id="3" name="图片 2">
            <a:extLst>
              <a:ext uri="{FF2B5EF4-FFF2-40B4-BE49-F238E27FC236}">
                <a16:creationId xmlns:a16="http://schemas.microsoft.com/office/drawing/2014/main" id="{43083AE5-6CEB-B25A-191C-2128D0795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829" y="1478598"/>
            <a:ext cx="10780608" cy="3744051"/>
          </a:xfrm>
          <a:prstGeom prst="rect">
            <a:avLst/>
          </a:prstGeom>
        </p:spPr>
      </p:pic>
      <p:sp>
        <p:nvSpPr>
          <p:cNvPr id="6" name="矩形: 圆角 5">
            <a:extLst>
              <a:ext uri="{FF2B5EF4-FFF2-40B4-BE49-F238E27FC236}">
                <a16:creationId xmlns:a16="http://schemas.microsoft.com/office/drawing/2014/main" id="{B2AF24C7-2EE5-4355-0ABB-24D24B7AC250}"/>
              </a:ext>
            </a:extLst>
          </p:cNvPr>
          <p:cNvSpPr/>
          <p:nvPr/>
        </p:nvSpPr>
        <p:spPr>
          <a:xfrm>
            <a:off x="680889" y="1330072"/>
            <a:ext cx="3381955" cy="4156327"/>
          </a:xfrm>
          <a:prstGeom prst="roundRect">
            <a:avLst>
              <a:gd name="adj" fmla="val 4070"/>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371159B-1D06-6E13-9C7B-DC72F515FDB5}"/>
              </a:ext>
            </a:extLst>
          </p:cNvPr>
          <p:cNvSpPr txBox="1"/>
          <p:nvPr/>
        </p:nvSpPr>
        <p:spPr>
          <a:xfrm>
            <a:off x="1522114" y="5649356"/>
            <a:ext cx="1699504"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Disk Module</a:t>
            </a:r>
            <a:endParaRPr lang="zh-CN" altLang="en-US" sz="2000" dirty="0">
              <a:latin typeface="Arial Rounded MT Bold" panose="020F070403050403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DC2070C7-6118-A84D-0CAF-5E2893999C14}"/>
              </a:ext>
            </a:extLst>
          </p:cNvPr>
          <p:cNvGrpSpPr/>
          <p:nvPr/>
        </p:nvGrpSpPr>
        <p:grpSpPr>
          <a:xfrm>
            <a:off x="8303260" y="5251533"/>
            <a:ext cx="2963476" cy="610556"/>
            <a:chOff x="5096423" y="4642863"/>
            <a:chExt cx="2963476" cy="610556"/>
          </a:xfrm>
        </p:grpSpPr>
        <p:sp>
          <p:nvSpPr>
            <p:cNvPr id="5" name="文本框 4">
              <a:extLst>
                <a:ext uri="{FF2B5EF4-FFF2-40B4-BE49-F238E27FC236}">
                  <a16:creationId xmlns:a16="http://schemas.microsoft.com/office/drawing/2014/main" id="{A85653E4-35E3-B222-0256-2A7DEAEF9BC2}"/>
                </a:ext>
              </a:extLst>
            </p:cNvPr>
            <p:cNvSpPr txBox="1"/>
            <p:nvPr/>
          </p:nvSpPr>
          <p:spPr>
            <a:xfrm>
              <a:off x="5142113" y="4748086"/>
              <a:ext cx="2917786" cy="400110"/>
            </a:xfrm>
            <a:prstGeom prst="rect">
              <a:avLst/>
            </a:prstGeom>
            <a:noFill/>
          </p:spPr>
          <p:txBody>
            <a:bodyPr wrap="none" rtlCol="0">
              <a:spAutoFit/>
            </a:bodyPr>
            <a:lstStyle/>
            <a:p>
              <a:r>
                <a:rPr lang="en-US" altLang="zh-CN" sz="2000" dirty="0">
                  <a:solidFill>
                    <a:srgbClr val="C00000"/>
                  </a:solidFill>
                  <a:latin typeface="Arial Rounded MT Bold" panose="020F0704030504030204" pitchFamily="34" charset="0"/>
                  <a:cs typeface="Arial" panose="020B0604020202020204" pitchFamily="34" charset="0"/>
                </a:rPr>
                <a:t>Suspicious addresses</a:t>
              </a:r>
              <a:endParaRPr lang="zh-CN" altLang="en-US" sz="2000" dirty="0">
                <a:solidFill>
                  <a:srgbClr val="C00000"/>
                </a:solidFill>
                <a:latin typeface="Arial Rounded MT Bold" panose="020F070403050403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8102CC4D-41C3-98B8-260D-0C73818DA43F}"/>
                </a:ext>
              </a:extLst>
            </p:cNvPr>
            <p:cNvSpPr/>
            <p:nvPr/>
          </p:nvSpPr>
          <p:spPr>
            <a:xfrm>
              <a:off x="5096423" y="4642863"/>
              <a:ext cx="2963476" cy="6105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963C858D-C11F-C67F-895E-3E75E296C3FC}"/>
              </a:ext>
            </a:extLst>
          </p:cNvPr>
          <p:cNvSpPr txBox="1"/>
          <p:nvPr/>
        </p:nvSpPr>
        <p:spPr>
          <a:xfrm>
            <a:off x="4400760" y="5356756"/>
            <a:ext cx="3034100" cy="400110"/>
          </a:xfrm>
          <a:prstGeom prst="rect">
            <a:avLst/>
          </a:prstGeom>
          <a:noFill/>
        </p:spPr>
        <p:txBody>
          <a:bodyPr wrap="none" rtlCol="0">
            <a:spAutoFit/>
          </a:bodyPr>
          <a:lstStyle/>
          <a:p>
            <a:r>
              <a:rPr lang="en-US" altLang="zh-CN" sz="2000" dirty="0">
                <a:solidFill>
                  <a:srgbClr val="C00000"/>
                </a:solidFill>
                <a:latin typeface="Arial Rounded MT Bold" panose="020F0704030504030204" pitchFamily="34" charset="0"/>
                <a:cs typeface="Arial" panose="020B0604020202020204" pitchFamily="34" charset="0"/>
              </a:rPr>
              <a:t>Overview Transactions</a:t>
            </a:r>
            <a:endParaRPr lang="zh-CN" altLang="en-US" sz="2000" dirty="0">
              <a:solidFill>
                <a:srgbClr val="C00000"/>
              </a:solidFill>
              <a:latin typeface="Arial Rounded MT Bold" panose="020F0704030504030204" pitchFamily="34" charset="0"/>
              <a:cs typeface="Arial" panose="020B0604020202020204" pitchFamily="34" charset="0"/>
            </a:endParaRPr>
          </a:p>
        </p:txBody>
      </p:sp>
      <p:sp>
        <p:nvSpPr>
          <p:cNvPr id="12" name="矩形: 圆角 11">
            <a:extLst>
              <a:ext uri="{FF2B5EF4-FFF2-40B4-BE49-F238E27FC236}">
                <a16:creationId xmlns:a16="http://schemas.microsoft.com/office/drawing/2014/main" id="{7F12ED89-F01F-A567-6409-658ED6376C14}"/>
              </a:ext>
            </a:extLst>
          </p:cNvPr>
          <p:cNvSpPr/>
          <p:nvPr/>
        </p:nvSpPr>
        <p:spPr>
          <a:xfrm>
            <a:off x="4400760" y="5251533"/>
            <a:ext cx="3061274" cy="6105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右 12">
            <a:extLst>
              <a:ext uri="{FF2B5EF4-FFF2-40B4-BE49-F238E27FC236}">
                <a16:creationId xmlns:a16="http://schemas.microsoft.com/office/drawing/2014/main" id="{02E099F3-AAC0-7134-0674-6DF0CBC68549}"/>
              </a:ext>
            </a:extLst>
          </p:cNvPr>
          <p:cNvSpPr/>
          <p:nvPr/>
        </p:nvSpPr>
        <p:spPr>
          <a:xfrm>
            <a:off x="7560529" y="5452902"/>
            <a:ext cx="644236" cy="20781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65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1875835"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NFTDisk</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8</a:t>
            </a:fld>
            <a:endParaRPr lang="zh-CN" altLang="en-US" dirty="0"/>
          </a:p>
        </p:txBody>
      </p:sp>
      <p:pic>
        <p:nvPicPr>
          <p:cNvPr id="3" name="图片 2">
            <a:extLst>
              <a:ext uri="{FF2B5EF4-FFF2-40B4-BE49-F238E27FC236}">
                <a16:creationId xmlns:a16="http://schemas.microsoft.com/office/drawing/2014/main" id="{43083AE5-6CEB-B25A-191C-2128D0795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829" y="1478598"/>
            <a:ext cx="10780608" cy="3744051"/>
          </a:xfrm>
          <a:prstGeom prst="rect">
            <a:avLst/>
          </a:prstGeom>
        </p:spPr>
      </p:pic>
      <p:sp>
        <p:nvSpPr>
          <p:cNvPr id="6" name="矩形: 圆角 5">
            <a:extLst>
              <a:ext uri="{FF2B5EF4-FFF2-40B4-BE49-F238E27FC236}">
                <a16:creationId xmlns:a16="http://schemas.microsoft.com/office/drawing/2014/main" id="{B2AF24C7-2EE5-4355-0ABB-24D24B7AC250}"/>
              </a:ext>
            </a:extLst>
          </p:cNvPr>
          <p:cNvSpPr/>
          <p:nvPr/>
        </p:nvSpPr>
        <p:spPr>
          <a:xfrm>
            <a:off x="4026763" y="1330072"/>
            <a:ext cx="7466674" cy="4156327"/>
          </a:xfrm>
          <a:prstGeom prst="roundRect">
            <a:avLst>
              <a:gd name="adj" fmla="val 4070"/>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371159B-1D06-6E13-9C7B-DC72F515FDB5}"/>
              </a:ext>
            </a:extLst>
          </p:cNvPr>
          <p:cNvSpPr txBox="1"/>
          <p:nvPr/>
        </p:nvSpPr>
        <p:spPr>
          <a:xfrm>
            <a:off x="7580852" y="5721507"/>
            <a:ext cx="1739387" cy="400110"/>
          </a:xfrm>
          <a:prstGeom prst="rect">
            <a:avLst/>
          </a:prstGeom>
          <a:noFill/>
        </p:spPr>
        <p:txBody>
          <a:bodyPr wrap="none" rtlCol="0">
            <a:spAutoFit/>
          </a:bodyPr>
          <a:lstStyle/>
          <a:p>
            <a:pPr algn="ctr"/>
            <a:r>
              <a:rPr lang="en-US" altLang="zh-CN" sz="2000" dirty="0">
                <a:latin typeface="Arial Rounded MT Bold" panose="020F0704030504030204" pitchFamily="34" charset="0"/>
                <a:cs typeface="Arial" panose="020B0604020202020204" pitchFamily="34" charset="0"/>
              </a:rPr>
              <a:t>Flow Module</a:t>
            </a:r>
            <a:endParaRPr lang="zh-CN" altLang="en-US" sz="2000" dirty="0">
              <a:latin typeface="Arial Rounded MT Bold" panose="020F070403050403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719716FA-9239-A18C-E2C1-333C10E1E9B3}"/>
              </a:ext>
            </a:extLst>
          </p:cNvPr>
          <p:cNvSpPr txBox="1"/>
          <p:nvPr/>
        </p:nvSpPr>
        <p:spPr>
          <a:xfrm>
            <a:off x="1030488" y="5696372"/>
            <a:ext cx="5856027" cy="707886"/>
          </a:xfrm>
          <a:prstGeom prst="rect">
            <a:avLst/>
          </a:prstGeom>
          <a:noFill/>
        </p:spPr>
        <p:txBody>
          <a:bodyPr wrap="none" rtlCol="0">
            <a:spAutoFit/>
          </a:bodyPr>
          <a:lstStyle/>
          <a:p>
            <a:r>
              <a:rPr lang="en-US" altLang="zh-CN" sz="2000" dirty="0">
                <a:solidFill>
                  <a:srgbClr val="0079C2"/>
                </a:solidFill>
                <a:latin typeface="Arial Rounded MT Bold" panose="020F0704030504030204" pitchFamily="34" charset="0"/>
                <a:cs typeface="Arial" panose="020B0604020202020204" pitchFamily="34" charset="0"/>
              </a:rPr>
              <a:t>Show NFT flows among suspicious addresses</a:t>
            </a:r>
          </a:p>
          <a:p>
            <a:r>
              <a:rPr lang="en-US" altLang="zh-CN" sz="2000" dirty="0">
                <a:solidFill>
                  <a:srgbClr val="0079C2"/>
                </a:solidFill>
                <a:latin typeface="Arial Rounded MT Bold" panose="020F0704030504030204" pitchFamily="34" charset="0"/>
                <a:cs typeface="Arial" panose="020B0604020202020204" pitchFamily="34" charset="0"/>
              </a:rPr>
              <a:t>at </a:t>
            </a:r>
            <a:r>
              <a:rPr lang="en-US" altLang="zh-CN" sz="2000" dirty="0">
                <a:solidFill>
                  <a:srgbClr val="FF0000"/>
                </a:solidFill>
                <a:latin typeface="Arial Rounded MT Bold" panose="020F0704030504030204" pitchFamily="34" charset="0"/>
                <a:cs typeface="Arial" panose="020B0604020202020204" pitchFamily="34" charset="0"/>
              </a:rPr>
              <a:t>multiple</a:t>
            </a:r>
            <a:r>
              <a:rPr lang="en-US" altLang="zh-CN" sz="2000" dirty="0">
                <a:solidFill>
                  <a:srgbClr val="0079C2"/>
                </a:solidFill>
                <a:latin typeface="Arial Rounded MT Bold" panose="020F0704030504030204" pitchFamily="34" charset="0"/>
                <a:cs typeface="Arial" panose="020B0604020202020204" pitchFamily="34" charset="0"/>
              </a:rPr>
              <a:t> levels.</a:t>
            </a:r>
            <a:endParaRPr lang="zh-CN" altLang="en-US" sz="2000" dirty="0">
              <a:solidFill>
                <a:srgbClr val="0079C2"/>
              </a:solidFill>
              <a:latin typeface="Arial Rounded MT Bold" panose="020F0704030504030204" pitchFamily="34" charset="0"/>
              <a:cs typeface="Arial" panose="020B0604020202020204" pitchFamily="34" charset="0"/>
            </a:endParaRPr>
          </a:p>
        </p:txBody>
      </p:sp>
      <p:sp>
        <p:nvSpPr>
          <p:cNvPr id="5" name="矩形: 圆角 4">
            <a:extLst>
              <a:ext uri="{FF2B5EF4-FFF2-40B4-BE49-F238E27FC236}">
                <a16:creationId xmlns:a16="http://schemas.microsoft.com/office/drawing/2014/main" id="{150CABE2-7056-5B61-8094-A5149821CDB2}"/>
              </a:ext>
            </a:extLst>
          </p:cNvPr>
          <p:cNvSpPr/>
          <p:nvPr/>
        </p:nvSpPr>
        <p:spPr>
          <a:xfrm>
            <a:off x="965488" y="5617638"/>
            <a:ext cx="5986029" cy="887071"/>
          </a:xfrm>
          <a:prstGeom prst="roundRect">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592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BDC9DAC-19AD-F280-248B-E25BE98DD4A5}"/>
              </a:ext>
            </a:extLst>
          </p:cNvPr>
          <p:cNvSpPr/>
          <p:nvPr/>
        </p:nvSpPr>
        <p:spPr>
          <a:xfrm>
            <a:off x="494619" y="308859"/>
            <a:ext cx="155864" cy="461665"/>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DD70BA1-30B1-DE27-F6A0-E8F0B880AFC4}"/>
              </a:ext>
            </a:extLst>
          </p:cNvPr>
          <p:cNvSpPr txBox="1"/>
          <p:nvPr/>
        </p:nvSpPr>
        <p:spPr>
          <a:xfrm>
            <a:off x="712829" y="240585"/>
            <a:ext cx="2610010" cy="584775"/>
          </a:xfrm>
          <a:prstGeom prst="rect">
            <a:avLst/>
          </a:prstGeom>
          <a:noFill/>
        </p:spPr>
        <p:txBody>
          <a:bodyPr wrap="none" rtlCol="0">
            <a:spAutoFit/>
          </a:bodyPr>
          <a:lstStyle/>
          <a:p>
            <a:r>
              <a:rPr lang="en-US" altLang="zh-CN" sz="3200" dirty="0">
                <a:solidFill>
                  <a:srgbClr val="0079C2"/>
                </a:solidFill>
                <a:latin typeface="Arial Rounded MT Bold" panose="020F0704030504030204" pitchFamily="34" charset="0"/>
              </a:rPr>
              <a:t>Disk Module</a:t>
            </a:r>
            <a:endParaRPr lang="zh-CN" altLang="en-US" sz="3200" dirty="0">
              <a:solidFill>
                <a:srgbClr val="0079C2"/>
              </a:solidFill>
              <a:latin typeface="Arial Rounded MT Bold" panose="020F0704030504030204" pitchFamily="34" charset="0"/>
            </a:endParaRPr>
          </a:p>
        </p:txBody>
      </p:sp>
      <p:sp>
        <p:nvSpPr>
          <p:cNvPr id="29" name="灯片编号占位符 28">
            <a:extLst>
              <a:ext uri="{FF2B5EF4-FFF2-40B4-BE49-F238E27FC236}">
                <a16:creationId xmlns:a16="http://schemas.microsoft.com/office/drawing/2014/main" id="{27ACCEB7-8DCE-A046-9A86-D8CA425C451C}"/>
              </a:ext>
            </a:extLst>
          </p:cNvPr>
          <p:cNvSpPr>
            <a:spLocks noGrp="1"/>
          </p:cNvSpPr>
          <p:nvPr>
            <p:ph type="sldNum" sz="quarter" idx="12"/>
          </p:nvPr>
        </p:nvSpPr>
        <p:spPr/>
        <p:txBody>
          <a:bodyPr/>
          <a:lstStyle/>
          <a:p>
            <a:fld id="{0C387E11-122C-493F-8482-908E214B79E1}" type="slidenum">
              <a:rPr lang="zh-CN" altLang="en-US" smtClean="0"/>
              <a:pPr/>
              <a:t>9</a:t>
            </a:fld>
            <a:endParaRPr lang="zh-CN" altLang="en-US" dirty="0"/>
          </a:p>
        </p:txBody>
      </p:sp>
      <p:pic>
        <p:nvPicPr>
          <p:cNvPr id="3" name="图片 2">
            <a:extLst>
              <a:ext uri="{FF2B5EF4-FFF2-40B4-BE49-F238E27FC236}">
                <a16:creationId xmlns:a16="http://schemas.microsoft.com/office/drawing/2014/main" id="{43083AE5-6CEB-B25A-191C-2128D079579A}"/>
              </a:ext>
            </a:extLst>
          </p:cNvPr>
          <p:cNvPicPr>
            <a:picLocks noChangeAspect="1"/>
          </p:cNvPicPr>
          <p:nvPr/>
        </p:nvPicPr>
        <p:blipFill rotWithShape="1">
          <a:blip r:embed="rId3">
            <a:extLst>
              <a:ext uri="{28A0092B-C50C-407E-A947-70E740481C1C}">
                <a14:useLocalDpi xmlns:a14="http://schemas.microsoft.com/office/drawing/2010/main" val="0"/>
              </a:ext>
            </a:extLst>
          </a:blip>
          <a:srcRect t="7133" r="68830"/>
          <a:stretch/>
        </p:blipFill>
        <p:spPr>
          <a:xfrm>
            <a:off x="769980" y="1088435"/>
            <a:ext cx="4524192" cy="4681130"/>
          </a:xfrm>
          <a:prstGeom prst="rect">
            <a:avLst/>
          </a:prstGeom>
        </p:spPr>
      </p:pic>
      <p:sp>
        <p:nvSpPr>
          <p:cNvPr id="2" name="椭圆 1">
            <a:extLst>
              <a:ext uri="{FF2B5EF4-FFF2-40B4-BE49-F238E27FC236}">
                <a16:creationId xmlns:a16="http://schemas.microsoft.com/office/drawing/2014/main" id="{F31418D6-7CCE-98F3-A961-1D2CC8C02A5E}"/>
              </a:ext>
            </a:extLst>
          </p:cNvPr>
          <p:cNvSpPr/>
          <p:nvPr/>
        </p:nvSpPr>
        <p:spPr>
          <a:xfrm>
            <a:off x="1019316" y="1434800"/>
            <a:ext cx="4136694" cy="4165900"/>
          </a:xfrm>
          <a:prstGeom prst="ellipse">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01D10C54-A323-AC5E-D66F-7CE1295791BD}"/>
              </a:ext>
            </a:extLst>
          </p:cNvPr>
          <p:cNvGrpSpPr/>
          <p:nvPr/>
        </p:nvGrpSpPr>
        <p:grpSpPr>
          <a:xfrm>
            <a:off x="6988939" y="1857318"/>
            <a:ext cx="1907774" cy="610556"/>
            <a:chOff x="5096423" y="4642863"/>
            <a:chExt cx="1907774" cy="610556"/>
          </a:xfrm>
        </p:grpSpPr>
        <p:sp>
          <p:nvSpPr>
            <p:cNvPr id="8" name="文本框 7">
              <a:extLst>
                <a:ext uri="{FF2B5EF4-FFF2-40B4-BE49-F238E27FC236}">
                  <a16:creationId xmlns:a16="http://schemas.microsoft.com/office/drawing/2014/main" id="{E2CD1613-EBC2-ACE6-0590-71FD95D1A6B0}"/>
                </a:ext>
              </a:extLst>
            </p:cNvPr>
            <p:cNvSpPr txBox="1"/>
            <p:nvPr/>
          </p:nvSpPr>
          <p:spPr>
            <a:xfrm>
              <a:off x="5283914" y="4748086"/>
              <a:ext cx="1532792" cy="400110"/>
            </a:xfrm>
            <a:prstGeom prst="rect">
              <a:avLst/>
            </a:prstGeom>
            <a:noFill/>
          </p:spPr>
          <p:txBody>
            <a:bodyPr wrap="none" rtlCol="0">
              <a:spAutoFit/>
            </a:bodyPr>
            <a:lstStyle/>
            <a:p>
              <a:r>
                <a:rPr lang="en-US" altLang="zh-CN" sz="2000" dirty="0">
                  <a:solidFill>
                    <a:srgbClr val="0079C2"/>
                  </a:solidFill>
                  <a:latin typeface="Arial Rounded MT Bold" panose="020F0704030504030204" pitchFamily="34" charset="0"/>
                  <a:cs typeface="Arial" panose="020B0604020202020204" pitchFamily="34" charset="0"/>
                </a:rPr>
                <a:t>Outer Ring</a:t>
              </a:r>
              <a:endParaRPr lang="zh-CN" altLang="en-US" sz="2000" dirty="0">
                <a:solidFill>
                  <a:srgbClr val="0079C2"/>
                </a:solidFill>
                <a:latin typeface="Arial Rounded MT Bold" panose="020F070403050403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BB35C3C2-2FC9-315C-D744-BB55F498792D}"/>
                </a:ext>
              </a:extLst>
            </p:cNvPr>
            <p:cNvSpPr/>
            <p:nvPr/>
          </p:nvSpPr>
          <p:spPr>
            <a:xfrm>
              <a:off x="5096423" y="4642863"/>
              <a:ext cx="1907774" cy="610556"/>
            </a:xfrm>
            <a:prstGeom prst="roundRect">
              <a:avLst/>
            </a:prstGeom>
            <a:noFill/>
            <a:ln w="381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a16="http://schemas.microsoft.com/office/drawing/2014/main" id="{92046617-81AB-9459-DED2-6A812C0D339E}"/>
              </a:ext>
            </a:extLst>
          </p:cNvPr>
          <p:cNvCxnSpPr>
            <a:cxnSpLocks/>
            <a:stCxn id="10" idx="1"/>
          </p:cNvCxnSpPr>
          <p:nvPr/>
        </p:nvCxnSpPr>
        <p:spPr>
          <a:xfrm flipH="1" flipV="1">
            <a:off x="4651891" y="2150918"/>
            <a:ext cx="2337048" cy="11678"/>
          </a:xfrm>
          <a:prstGeom prst="line">
            <a:avLst/>
          </a:prstGeom>
          <a:ln w="38100">
            <a:solidFill>
              <a:srgbClr val="0079C2"/>
            </a:solidFil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5EA70C7C-C541-8322-7D4C-2066831C1CC7}"/>
              </a:ext>
            </a:extLst>
          </p:cNvPr>
          <p:cNvSpPr/>
          <p:nvPr/>
        </p:nvSpPr>
        <p:spPr>
          <a:xfrm>
            <a:off x="2367628" y="2802509"/>
            <a:ext cx="1426908" cy="1436982"/>
          </a:xfrm>
          <a:prstGeom prst="ellipse">
            <a:avLst/>
          </a:prstGeom>
          <a:noFill/>
          <a:ln w="38100">
            <a:solidFill>
              <a:srgbClr val="FF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a:extLst>
              <a:ext uri="{FF2B5EF4-FFF2-40B4-BE49-F238E27FC236}">
                <a16:creationId xmlns:a16="http://schemas.microsoft.com/office/drawing/2014/main" id="{6A97721E-8D6E-984F-2642-9A545BD028BF}"/>
              </a:ext>
            </a:extLst>
          </p:cNvPr>
          <p:cNvCxnSpPr>
            <a:cxnSpLocks/>
            <a:stCxn id="19" idx="1"/>
          </p:cNvCxnSpPr>
          <p:nvPr/>
        </p:nvCxnSpPr>
        <p:spPr>
          <a:xfrm flipH="1">
            <a:off x="3801605" y="3538532"/>
            <a:ext cx="3187334" cy="3914"/>
          </a:xfrm>
          <a:prstGeom prst="line">
            <a:avLst/>
          </a:prstGeom>
          <a:ln w="38100">
            <a:solidFill>
              <a:srgbClr val="FFC806"/>
            </a:soli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2BAD4F1D-757D-56E0-E4F1-3F5565448813}"/>
              </a:ext>
            </a:extLst>
          </p:cNvPr>
          <p:cNvGrpSpPr/>
          <p:nvPr/>
        </p:nvGrpSpPr>
        <p:grpSpPr>
          <a:xfrm>
            <a:off x="6988939" y="3233254"/>
            <a:ext cx="1907774" cy="610556"/>
            <a:chOff x="5096423" y="4642863"/>
            <a:chExt cx="1907774" cy="610556"/>
          </a:xfrm>
        </p:grpSpPr>
        <p:sp>
          <p:nvSpPr>
            <p:cNvPr id="18" name="文本框 17">
              <a:extLst>
                <a:ext uri="{FF2B5EF4-FFF2-40B4-BE49-F238E27FC236}">
                  <a16:creationId xmlns:a16="http://schemas.microsoft.com/office/drawing/2014/main" id="{6B78B1E4-3CEE-4F9A-1AAE-F94EFE5D5382}"/>
                </a:ext>
              </a:extLst>
            </p:cNvPr>
            <p:cNvSpPr txBox="1"/>
            <p:nvPr/>
          </p:nvSpPr>
          <p:spPr>
            <a:xfrm>
              <a:off x="5232746" y="4748086"/>
              <a:ext cx="1635128" cy="400110"/>
            </a:xfrm>
            <a:prstGeom prst="rect">
              <a:avLst/>
            </a:prstGeom>
            <a:noFill/>
          </p:spPr>
          <p:txBody>
            <a:bodyPr wrap="none" rtlCol="0">
              <a:spAutoFit/>
            </a:bodyPr>
            <a:lstStyle/>
            <a:p>
              <a:pPr algn="ctr"/>
              <a:r>
                <a:rPr lang="en-US" altLang="zh-CN" sz="2000" dirty="0">
                  <a:solidFill>
                    <a:srgbClr val="FFC806"/>
                  </a:solidFill>
                  <a:latin typeface="Arial Rounded MT Bold" panose="020F0704030504030204" pitchFamily="34" charset="0"/>
                  <a:cs typeface="Arial" panose="020B0604020202020204" pitchFamily="34" charset="0"/>
                </a:rPr>
                <a:t>Inner Circle</a:t>
              </a:r>
              <a:endParaRPr lang="zh-CN" altLang="en-US" sz="2000" dirty="0">
                <a:solidFill>
                  <a:srgbClr val="FFC806"/>
                </a:solidFill>
                <a:latin typeface="Arial Rounded MT Bold" panose="020F0704030504030204" pitchFamily="34" charset="0"/>
                <a:cs typeface="Arial" panose="020B0604020202020204" pitchFamily="34" charset="0"/>
              </a:endParaRPr>
            </a:p>
          </p:txBody>
        </p:sp>
        <p:sp>
          <p:nvSpPr>
            <p:cNvPr id="19" name="矩形: 圆角 18">
              <a:extLst>
                <a:ext uri="{FF2B5EF4-FFF2-40B4-BE49-F238E27FC236}">
                  <a16:creationId xmlns:a16="http://schemas.microsoft.com/office/drawing/2014/main" id="{D0B579A6-EBA0-7A83-C4C7-731964E2CDAE}"/>
                </a:ext>
              </a:extLst>
            </p:cNvPr>
            <p:cNvSpPr/>
            <p:nvPr/>
          </p:nvSpPr>
          <p:spPr>
            <a:xfrm>
              <a:off x="5096423" y="4642863"/>
              <a:ext cx="1907774" cy="610556"/>
            </a:xfrm>
            <a:prstGeom prst="roundRect">
              <a:avLst/>
            </a:prstGeom>
            <a:noFill/>
            <a:ln w="38100">
              <a:solidFill>
                <a:srgbClr val="FF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978414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14783</TotalTime>
  <Words>2231</Words>
  <Application>Microsoft Macintosh PowerPoint</Application>
  <PresentationFormat>Widescreen</PresentationFormat>
  <Paragraphs>316</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等线</vt:lpstr>
      <vt:lpstr>等线 Light</vt:lpstr>
      <vt:lpstr>Arial</vt:lpstr>
      <vt:lpstr>Arial Rounded MT Bold</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wen xiaolin</dc:creator>
  <cp:lastModifiedBy>WANG Yong</cp:lastModifiedBy>
  <cp:revision>41</cp:revision>
  <dcterms:created xsi:type="dcterms:W3CDTF">2023-03-22T09:49:43Z</dcterms:created>
  <dcterms:modified xsi:type="dcterms:W3CDTF">2023-06-18T16:18:20Z</dcterms:modified>
</cp:coreProperties>
</file>