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666" r:id="rId2"/>
    <p:sldMasterId id="2147483667" r:id="rId3"/>
  </p:sldMasterIdLst>
  <p:notesMasterIdLst>
    <p:notesMasterId r:id="rId30"/>
  </p:notesMasterIdLst>
  <p:sldIdLst>
    <p:sldId id="317" r:id="rId4"/>
    <p:sldId id="313" r:id="rId5"/>
    <p:sldId id="290" r:id="rId6"/>
    <p:sldId id="275" r:id="rId7"/>
    <p:sldId id="265" r:id="rId8"/>
    <p:sldId id="280" r:id="rId9"/>
    <p:sldId id="277" r:id="rId10"/>
    <p:sldId id="289" r:id="rId11"/>
    <p:sldId id="282" r:id="rId12"/>
    <p:sldId id="308" r:id="rId13"/>
    <p:sldId id="283" r:id="rId14"/>
    <p:sldId id="311" r:id="rId15"/>
    <p:sldId id="284" r:id="rId16"/>
    <p:sldId id="285" r:id="rId17"/>
    <p:sldId id="314" r:id="rId18"/>
    <p:sldId id="286" r:id="rId19"/>
    <p:sldId id="291" r:id="rId20"/>
    <p:sldId id="288" r:id="rId21"/>
    <p:sldId id="292" r:id="rId22"/>
    <p:sldId id="299" r:id="rId23"/>
    <p:sldId id="300" r:id="rId24"/>
    <p:sldId id="316" r:id="rId25"/>
    <p:sldId id="257" r:id="rId26"/>
    <p:sldId id="270" r:id="rId27"/>
    <p:sldId id="315" r:id="rId28"/>
    <p:sldId id="276" r:id="rId2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Inter" panose="02000503000000020004" pitchFamily="2" charset="0"/>
      <p:regular r:id="rId32"/>
      <p:bold r:id="rId33"/>
      <p:italic r:id="rId34"/>
      <p:boldItalic r:id="rId35"/>
    </p:embeddedFont>
    <p:embeddedFont>
      <p:font typeface="Inter ExtraLight" panose="02000503000000020004" pitchFamily="2" charset="0"/>
      <p:regular r:id="rId36"/>
      <p:bold r:id="rId37"/>
      <p:italic r:id="rId38"/>
      <p:boldItalic r:id="rId39"/>
    </p:embeddedFont>
    <p:embeddedFont>
      <p:font typeface="Montserrat" pitchFamily="2" charset="77"/>
      <p:regular r:id="rId40"/>
      <p:bold r:id="rId41"/>
      <p:italic r:id="rId42"/>
      <p:boldItalic r:id="rId43"/>
    </p:embeddedFont>
    <p:embeddedFont>
      <p:font typeface="Trebuchet MS" panose="020B0703020202090204" pitchFamily="34" charset="0"/>
      <p:regular r:id="rId44"/>
      <p:bold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A278"/>
    <a:srgbClr val="4B8664"/>
    <a:srgbClr val="52936D"/>
    <a:srgbClr val="376349"/>
    <a:srgbClr val="203E2C"/>
    <a:srgbClr val="3C6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F3735B-B42D-564B-8A64-BAC5E3698BFF}" v="1" dt="2026-06-11T22:26:13.980"/>
  </p1510:revLst>
</p1510:revInfo>
</file>

<file path=ppt/tableStyles.xml><?xml version="1.0" encoding="utf-8"?>
<a:tblStyleLst xmlns:a="http://schemas.openxmlformats.org/drawingml/2006/main" def="{349F1FCF-9C83-4507-B430-E913D6D0212D}">
  <a:tblStyle styleId="{349F1FCF-9C83-4507-B430-E913D6D0212D}" styleName="Table_0">
    <a:wholeTbl>
      <a:tcTxStyle>
        <a:font>
          <a:latin typeface="Aptos"/>
          <a:ea typeface="Aptos"/>
          <a:cs typeface="Aptos"/>
        </a:font>
        <a:schemeClr val="tx1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/>
    <p:restoredTop sz="84626"/>
  </p:normalViewPr>
  <p:slideViewPr>
    <p:cSldViewPr snapToGrid="0">
      <p:cViewPr varScale="1">
        <p:scale>
          <a:sx n="143" d="100"/>
          <a:sy n="143" d="100"/>
        </p:scale>
        <p:origin x="1576" y="192"/>
      </p:cViewPr>
      <p:guideLst>
        <p:guide orient="horz" pos="162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 Yong (Asst Prof)" userId="a579533c-35d2-4a1e-837d-4ee0dfd370f3" providerId="ADAL" clId="{93F3735B-B42D-564B-8A64-BAC5E3698BFF}"/>
    <pc:docChg chg="modSld">
      <pc:chgData name="Wang Yong (Asst Prof)" userId="a579533c-35d2-4a1e-837d-4ee0dfd370f3" providerId="ADAL" clId="{93F3735B-B42D-564B-8A64-BAC5E3698BFF}" dt="2026-06-11T22:26:17.091" v="2"/>
      <pc:docMkLst>
        <pc:docMk/>
      </pc:docMkLst>
      <pc:sldChg chg="addSp delSp modSp mod">
        <pc:chgData name="Wang Yong (Asst Prof)" userId="a579533c-35d2-4a1e-837d-4ee0dfd370f3" providerId="ADAL" clId="{93F3735B-B42D-564B-8A64-BAC5E3698BFF}" dt="2026-06-11T22:26:17.091" v="2"/>
        <pc:sldMkLst>
          <pc:docMk/>
          <pc:sldMk cId="3978323218" sldId="299"/>
        </pc:sldMkLst>
        <pc:spChg chg="add del mod">
          <ac:chgData name="Wang Yong (Asst Prof)" userId="a579533c-35d2-4a1e-837d-4ee0dfd370f3" providerId="ADAL" clId="{93F3735B-B42D-564B-8A64-BAC5E3698BFF}" dt="2026-06-11T22:26:17.091" v="2"/>
          <ac:spMkLst>
            <pc:docMk/>
            <pc:sldMk cId="3978323218" sldId="299"/>
            <ac:spMk id="15" creationId="{9CD2FC17-54C8-33E6-9B1C-58D23ABF1C2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5C32B66F-39D6-DCBA-E6AC-5797DFF6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df14826c9f_2_9:notes">
            <a:extLst>
              <a:ext uri="{FF2B5EF4-FFF2-40B4-BE49-F238E27FC236}">
                <a16:creationId xmlns:a16="http://schemas.microsoft.com/office/drawing/2014/main" id="{3D528186-8E1D-3F6B-CC1D-4C84298EAC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1795" y="8686962"/>
            <a:ext cx="2976173" cy="45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it" sz="1200">
                <a:latin typeface="Arial"/>
                <a:ea typeface="Arial"/>
                <a:cs typeface="Arial"/>
                <a:sym typeface="Arial"/>
              </a:rPr>
              <a:t>1</a:t>
            </a:fld>
            <a:endParaRPr sz="1200"/>
          </a:p>
        </p:txBody>
      </p:sp>
      <p:sp>
        <p:nvSpPr>
          <p:cNvPr id="84" name="Google Shape;84;g3df14826c9f_2_9:notes">
            <a:extLst>
              <a:ext uri="{FF2B5EF4-FFF2-40B4-BE49-F238E27FC236}">
                <a16:creationId xmlns:a16="http://schemas.microsoft.com/office/drawing/2014/main" id="{6455E81B-26FE-80F5-EADB-65670C7A39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w="2540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3df14826c9f_2_9:notes">
            <a:extLst>
              <a:ext uri="{FF2B5EF4-FFF2-40B4-BE49-F238E27FC236}">
                <a16:creationId xmlns:a16="http://schemas.microsoft.com/office/drawing/2014/main" id="{F2FC04F6-0059-21CB-E0F7-2BEF830D4E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309" cy="411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200" dirty="0"/>
              <a:t>Thank</a:t>
            </a:r>
            <a:r>
              <a:rPr lang="zh-CN" altLang="en-US" sz="1200" dirty="0"/>
              <a:t> </a:t>
            </a:r>
            <a:r>
              <a:rPr lang="en-US" altLang="zh-CN" sz="1200" dirty="0"/>
              <a:t>for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introduction</a:t>
            </a: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200" dirty="0"/>
              <a:t>I’m</a:t>
            </a:r>
            <a:r>
              <a:rPr lang="zh-CN" altLang="en-US" sz="1200" dirty="0"/>
              <a:t> </a:t>
            </a:r>
            <a:r>
              <a:rPr lang="en-US" altLang="zh-CN" sz="1200" dirty="0" err="1"/>
              <a:t>ChenShiwei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a</a:t>
            </a:r>
            <a:r>
              <a:rPr lang="zh-CN" altLang="en-US" sz="1200" dirty="0"/>
              <a:t> </a:t>
            </a:r>
            <a:r>
              <a:rPr lang="en-US" altLang="zh-CN" sz="1200" dirty="0"/>
              <a:t>Master</a:t>
            </a:r>
            <a:r>
              <a:rPr lang="zh-CN" altLang="en-US" sz="1200" dirty="0"/>
              <a:t> </a:t>
            </a:r>
            <a:r>
              <a:rPr lang="en-US" altLang="zh-CN" sz="1200" dirty="0"/>
              <a:t>student</a:t>
            </a:r>
            <a:r>
              <a:rPr lang="zh-CN" altLang="en-US" sz="1200" dirty="0"/>
              <a:t> </a:t>
            </a:r>
            <a:r>
              <a:rPr lang="en-US" altLang="zh-CN" sz="1200" dirty="0"/>
              <a:t>at</a:t>
            </a:r>
            <a:r>
              <a:rPr lang="zh-CN" altLang="en-US" sz="1200" dirty="0"/>
              <a:t> </a:t>
            </a:r>
            <a:r>
              <a:rPr lang="en-GB" altLang="zh-SG" sz="1200" dirty="0">
                <a:solidFill>
                  <a:schemeClr val="tx1"/>
                </a:solidFill>
              </a:rPr>
              <a:t>Nanyang Technological University</a:t>
            </a:r>
            <a:r>
              <a:rPr lang="en-US" altLang="zh-CN" sz="1200" dirty="0">
                <a:solidFill>
                  <a:schemeClr val="tx1"/>
                </a:solidFill>
              </a:rPr>
              <a:t>.</a:t>
            </a:r>
            <a:endParaRPr lang="en-US" altLang="zh-CN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200" dirty="0"/>
              <a:t>This</a:t>
            </a:r>
            <a:r>
              <a:rPr lang="zh-CN" altLang="en-US" sz="1200" dirty="0"/>
              <a:t> </a:t>
            </a:r>
            <a:r>
              <a:rPr lang="en-US" altLang="zh-CN" sz="1200" dirty="0"/>
              <a:t>research</a:t>
            </a:r>
            <a:r>
              <a:rPr lang="zh-CN" altLang="en-US" sz="1200" dirty="0"/>
              <a:t> </a:t>
            </a:r>
            <a:r>
              <a:rPr lang="en-US" altLang="zh-CN" sz="1200" dirty="0"/>
              <a:t>project</a:t>
            </a:r>
            <a:r>
              <a:rPr lang="zh-CN" altLang="en-US" sz="1200" dirty="0"/>
              <a:t> </a:t>
            </a:r>
            <a:r>
              <a:rPr lang="en-US" altLang="zh-CN" sz="1200" dirty="0"/>
              <a:t>is</a:t>
            </a:r>
            <a:r>
              <a:rPr lang="zh-CN" altLang="en-US" sz="1200" dirty="0"/>
              <a:t> </a:t>
            </a:r>
            <a:r>
              <a:rPr lang="en-US" altLang="zh-CN" sz="1200" dirty="0"/>
              <a:t>a</a:t>
            </a:r>
            <a:r>
              <a:rPr lang="zh-CN" altLang="en-US" sz="1200" dirty="0"/>
              <a:t> </a:t>
            </a:r>
            <a:r>
              <a:rPr lang="en-US" altLang="zh-CN" sz="1200" dirty="0"/>
              <a:t>collaborative</a:t>
            </a:r>
            <a:r>
              <a:rPr lang="zh-CN" altLang="en-US" sz="1200" dirty="0"/>
              <a:t> </a:t>
            </a:r>
            <a:r>
              <a:rPr lang="en-US" altLang="zh-CN" sz="1200" dirty="0"/>
              <a:t>effort</a:t>
            </a:r>
            <a:r>
              <a:rPr lang="zh-CN" altLang="en-US" sz="1200" dirty="0"/>
              <a:t> </a:t>
            </a:r>
            <a:r>
              <a:rPr lang="en-US" altLang="zh-CN" sz="1200" dirty="0"/>
              <a:t>between</a:t>
            </a:r>
            <a:r>
              <a:rPr lang="zh-CN" altLang="en-US" sz="1200" dirty="0"/>
              <a:t> </a:t>
            </a:r>
            <a:r>
              <a:rPr lang="en-GB" altLang="zh-SG" sz="1200" dirty="0">
                <a:solidFill>
                  <a:schemeClr val="tx1"/>
                </a:solidFill>
              </a:rPr>
              <a:t>Nanyang Technological University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and</a:t>
            </a:r>
            <a:r>
              <a:rPr lang="zh-CN" altLang="en-US" sz="1200" dirty="0"/>
              <a:t> </a:t>
            </a:r>
            <a:r>
              <a:rPr lang="en-GB" altLang="zh-SG" sz="1200" dirty="0">
                <a:solidFill>
                  <a:schemeClr val="tx1"/>
                </a:solidFill>
              </a:rPr>
              <a:t>Bosch Research North America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tx1"/>
                </a:solidFill>
              </a:rPr>
              <a:t>O</a:t>
            </a:r>
            <a:r>
              <a:rPr lang="en-US" altLang="zh-CN" sz="1200" dirty="0">
                <a:solidFill>
                  <a:schemeClr val="tx1"/>
                </a:solidFill>
              </a:rPr>
              <a:t>n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behalf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of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my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 err="1">
                <a:solidFill>
                  <a:schemeClr val="tx1"/>
                </a:solidFill>
              </a:rPr>
              <a:t>wonderfull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coauthors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from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 err="1">
                <a:solidFill>
                  <a:schemeClr val="tx1"/>
                </a:solidFill>
              </a:rPr>
              <a:t>nanyang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technology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university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and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 err="1">
                <a:solidFill>
                  <a:schemeClr val="tx1"/>
                </a:solidFill>
              </a:rPr>
              <a:t>bosch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research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north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 err="1">
                <a:solidFill>
                  <a:schemeClr val="tx1"/>
                </a:solidFill>
              </a:rPr>
              <a:t>america</a:t>
            </a: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6649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35E0B-F551-8ACB-6DC4-CE9DEAD5E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76E371-8080-7403-AC25-D4BC567BA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B032F1C-02BA-1DC5-3760-DEAF7340F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SG" dirty="0"/>
              <a:t>C</a:t>
            </a:r>
            <a:r>
              <a:rPr kumimoji="1" lang="en-US" altLang="zh-CN" dirty="0"/>
              <a:t>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Challenge: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examples</a:t>
            </a:r>
          </a:p>
          <a:p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174937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256FC-32F5-CCBC-F609-A82093D31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6DC233-CC42-4D23-EFD6-67EE7030E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97169F-E0C8-2644-CF0F-C58389CFA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SG" altLang="zh-SG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about to overlap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2133264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8FDED-9048-F907-978F-6C823987C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467C1DB-C29C-7EEA-9798-14833B8EE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25AE93-C230-DA6F-2B62-CE650170A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SG" altLang="zh-SG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animation should be refined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3330514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1B2E8-D892-FA5B-7C4F-CA42D1DC7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0867DE-4F66-BDA9-59B5-284945F92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708282-8C21-9E2F-726A-34D9F7428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SG" dirty="0"/>
              <a:t>C</a:t>
            </a:r>
            <a:r>
              <a:rPr kumimoji="1" lang="en-US" altLang="zh-CN" dirty="0"/>
              <a:t>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Challenge: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examples</a:t>
            </a:r>
          </a:p>
          <a:p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271114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098DF-31BE-2EB8-29BD-E2816F8D8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4FCFB5-3892-F8FB-C989-F3F92596E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D3AF93A-F130-700F-451A-E598F771B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SG" altLang="zh-SG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can show the original sentence of that expression</a:t>
            </a:r>
            <a:endParaRPr lang="en-US" altLang="zh-SG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kumimoji="1" lang="en-US" altLang="zh-SG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One</a:t>
            </a:r>
            <a:r>
              <a:rPr kumimoji="1" lang="zh-SG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thing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about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the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formal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logic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is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that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endParaRPr kumimoji="1" lang="en-US" altLang="zh-CN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Although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is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strictly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explainable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endParaRPr kumimoji="1" lang="en-US" altLang="zh-CN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doesn’t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tell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the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1165905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8C452-0FFD-2510-9689-1D4DE9E21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1AF5D47-BEF6-4A1B-CE8B-34A75EFE0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EFCC3B-0E8C-ED8B-5A45-8DF3F15A1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SG" altLang="zh-SG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can show the original sentence of that expression</a:t>
            </a:r>
            <a:endParaRPr lang="en-US" altLang="zh-SG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kumimoji="1" lang="en-US" altLang="zh-SG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One</a:t>
            </a:r>
            <a:r>
              <a:rPr kumimoji="1" lang="zh-SG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thing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about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the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formal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logic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is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that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endParaRPr kumimoji="1" lang="en-US" altLang="zh-CN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Although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is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strictly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explainable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endParaRPr kumimoji="1" lang="en-US" altLang="zh-CN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doesn’t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tell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the</a:t>
            </a:r>
            <a:r>
              <a:rPr kumimoji="1" lang="zh-CN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2787614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FC93D-2624-6687-3493-42FE7DCD2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89B0D32-6958-FF90-569D-C65D905AC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58D019-7CB7-E0FD-6D9C-88071AF3F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SG" dirty="0"/>
              <a:t>H</a:t>
            </a:r>
            <a:r>
              <a:rPr kumimoji="1" lang="en-US" altLang="zh-CN" dirty="0"/>
              <a:t>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I’m</a:t>
            </a:r>
            <a:r>
              <a:rPr kumimoji="1" lang="zh-CN" altLang="en-US" dirty="0"/>
              <a:t> </a:t>
            </a:r>
            <a:r>
              <a:rPr kumimoji="1" lang="en-US" altLang="zh-CN" dirty="0"/>
              <a:t>going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explain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my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actual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deltabench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4293241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3D388-B9B3-987D-6823-1CDAA14E3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F51C2C-E17B-C6DD-93DE-F9EB50A7E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DD363C8-B9E4-BA09-6FBB-7A1132A26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Video</a:t>
            </a:r>
            <a:endParaRPr kumimoji="1" lang="en-US" altLang="zh-SG" dirty="0"/>
          </a:p>
          <a:p>
            <a:r>
              <a:rPr kumimoji="1" lang="en-US" altLang="zh-SG" dirty="0"/>
              <a:t>I</a:t>
            </a:r>
            <a:r>
              <a:rPr kumimoji="1" lang="en-US" altLang="zh-CN" dirty="0"/>
              <a:t>nterface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concrete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examples.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994694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9A434-F502-19B8-ACB8-3F2D1E2C7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D0EE70-EC38-5FF7-C8F9-5137F5F0E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977A41C-6A2E-7E0C-8F8A-66716AA00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altLang="zh-SG" sz="1100" b="1" dirty="0">
                <a:solidFill>
                  <a:srgbClr val="13283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The whole chain, at a glance</a:t>
            </a:r>
            <a:endParaRPr lang="en-US" altLang="zh-SG" sz="1100" b="1" dirty="0">
              <a:solidFill>
                <a:srgbClr val="000000"/>
              </a:solidFill>
              <a:latin typeface="Arial"/>
              <a:ea typeface="Trebuchet MS" pitchFamily="34" charset="-122"/>
              <a:cs typeface="Arial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US" altLang="zh-CN" sz="1100" b="1" dirty="0">
              <a:solidFill>
                <a:srgbClr val="000000"/>
              </a:solidFill>
              <a:latin typeface="Arial"/>
              <a:ea typeface="Calibri" pitchFamily="34" charset="-122"/>
              <a:cs typeface="Arial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Axis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indicates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the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sequence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of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reasoning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traces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Special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design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error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and</a:t>
            </a:r>
            <a:r>
              <a:rPr lang="zh-CN" altLang="en-US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Arial"/>
                <a:ea typeface="Calibri" pitchFamily="34" charset="-122"/>
                <a:cs typeface="Arial"/>
              </a:rPr>
              <a:t>uncertainty</a:t>
            </a:r>
            <a:endParaRPr lang="en-US" altLang="zh-CN" dirty="0">
              <a:solidFill>
                <a:srgbClr val="64748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altLang="zh-CN" dirty="0">
              <a:solidFill>
                <a:srgbClr val="64748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Node: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emphasis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using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red,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and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distinguish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it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using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the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inner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color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for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error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and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propagated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~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Link: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endParaRPr kumimoji="1" lang="en-US" altLang="zh-CN" dirty="0">
              <a:solidFill>
                <a:srgbClr val="64748B"/>
              </a:solidFill>
              <a:latin typeface="Calibri" pitchFamily="34" charset="0"/>
              <a:cs typeface="Calibri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Uncertainty: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which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is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the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step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that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models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explicitly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states: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“I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need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to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double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check,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I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‘m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not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sure”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And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the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link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represent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the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specific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step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the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model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is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uncertain</a:t>
            </a:r>
            <a:r>
              <a:rPr kumimoji="1" lang="zh-CN" altLang="en-US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kumimoji="1" lang="en-US" altLang="zh-CN" dirty="0">
                <a:solidFill>
                  <a:srgbClr val="64748B"/>
                </a:solidFill>
                <a:latin typeface="Calibri" pitchFamily="34" charset="0"/>
                <a:cs typeface="Calibri" pitchFamily="34" charset="-120"/>
              </a:rPr>
              <a:t>about</a:t>
            </a:r>
            <a:endParaRPr kumimoji="1" lang="en-US" altLang="zh-SG" dirty="0">
              <a:solidFill>
                <a:srgbClr val="64748B"/>
              </a:solidFill>
              <a:latin typeface="Calibri" pitchFamily="34" charset="0"/>
              <a:cs typeface="Calibr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9434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B618A-9BDB-44E1-198F-4F6E429F9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CAB864-0C97-9F0E-D3DA-4A732DBCE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3853BC4-A333-C2AD-1A92-E2F405F83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SG" dirty="0"/>
              <a:t>W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set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links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stopped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uncertain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step</a:t>
            </a:r>
          </a:p>
          <a:p>
            <a:r>
              <a:rPr kumimoji="1" lang="en-US" altLang="zh-CN" dirty="0"/>
              <a:t>Check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original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cot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correcting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wrong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answer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produce.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Specificly</a:t>
            </a:r>
            <a:r>
              <a:rPr kumimoji="1" lang="zh-CN" altLang="en-US" dirty="0"/>
              <a:t> </a:t>
            </a:r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shows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digit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10.</a:t>
            </a:r>
          </a:p>
          <a:p>
            <a:r>
              <a:rPr kumimoji="1" lang="en-US" altLang="zh-SG" dirty="0"/>
              <a:t>An</a:t>
            </a:r>
            <a:r>
              <a:rPr kumimoji="1" lang="en-US" altLang="zh-CN" dirty="0"/>
              <a:t>other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obvious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insight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wrong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step</a:t>
            </a:r>
            <a:r>
              <a:rPr kumimoji="1" lang="zh-CN" altLang="en-US" dirty="0"/>
              <a:t> </a:t>
            </a:r>
            <a:r>
              <a:rPr kumimoji="1" lang="en-US" altLang="zh-CN" dirty="0"/>
              <a:t>affecting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lots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following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steps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answer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12558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75D201FC-5B8F-37C9-88E2-1E72FE345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f14826c9f_0_63:notes">
            <a:extLst>
              <a:ext uri="{FF2B5EF4-FFF2-40B4-BE49-F238E27FC236}">
                <a16:creationId xmlns:a16="http://schemas.microsoft.com/office/drawing/2014/main" id="{7BEF9602-0D02-C4F2-2CEA-ED1CDDEF11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df14826c9f_0_63:notes">
            <a:extLst>
              <a:ext uri="{FF2B5EF4-FFF2-40B4-BE49-F238E27FC236}">
                <a16:creationId xmlns:a16="http://schemas.microsoft.com/office/drawing/2014/main" id="{20D9B245-124E-4EBB-4570-BF9080FA3A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related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conference/location.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dive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paper,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start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example:</a:t>
            </a:r>
          </a:p>
          <a:p>
            <a:r>
              <a:rPr lang="en-US" altLang="zh-CN" dirty="0"/>
              <a:t>Imagine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asked</a:t>
            </a:r>
            <a:r>
              <a:rPr lang="zh-CN" altLang="en-US" dirty="0"/>
              <a:t> </a:t>
            </a:r>
            <a:r>
              <a:rPr lang="en-US" altLang="zh-CN" dirty="0"/>
              <a:t>LLM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question</a:t>
            </a:r>
            <a:r>
              <a:rPr lang="zh-CN" altLang="en-US" dirty="0"/>
              <a:t> </a:t>
            </a:r>
            <a:r>
              <a:rPr lang="en-US" altLang="zh-CN" dirty="0"/>
              <a:t>about: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gap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 err="1"/>
              <a:t>EuroVis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EuroVis</a:t>
            </a:r>
            <a:r>
              <a:rPr lang="zh-CN" altLang="en-US" dirty="0"/>
              <a:t> </a:t>
            </a:r>
            <a:r>
              <a:rPr lang="en-US" altLang="zh-CN" dirty="0"/>
              <a:t>2026?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Turn</a:t>
            </a:r>
            <a:r>
              <a:rPr lang="zh-CN" altLang="en-US" dirty="0"/>
              <a:t> </a:t>
            </a:r>
            <a:r>
              <a:rPr lang="en-US" altLang="zh-CN" dirty="0"/>
              <a:t>off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mimic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scenario</a:t>
            </a:r>
            <a:r>
              <a:rPr lang="zh-CN" altLang="en-US" dirty="0"/>
              <a:t> </a:t>
            </a:r>
            <a:r>
              <a:rPr lang="en-US" altLang="zh-CN" dirty="0"/>
              <a:t>where</a:t>
            </a:r>
            <a:r>
              <a:rPr lang="zh-CN" altLang="en-US" dirty="0"/>
              <a:t> </a:t>
            </a:r>
            <a:r>
              <a:rPr lang="en-US" altLang="zh-CN" dirty="0" err="1"/>
              <a:t>llm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answer.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answer: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start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thinking</a:t>
            </a:r>
            <a:r>
              <a:rPr lang="zh-CN" altLang="en-US" dirty="0"/>
              <a:t> </a:t>
            </a:r>
            <a:r>
              <a:rPr lang="en-US" altLang="zh-CN" dirty="0"/>
              <a:t>process.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thinking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seconds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minutes.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process.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LLM</a:t>
            </a:r>
            <a:r>
              <a:rPr lang="zh-CN" altLang="en-US" dirty="0"/>
              <a:t> </a:t>
            </a:r>
            <a:r>
              <a:rPr lang="en-US" altLang="zh-CN" dirty="0"/>
              <a:t>isn’t</a:t>
            </a:r>
            <a:r>
              <a:rPr lang="zh-CN" altLang="en-US" dirty="0"/>
              <a:t> </a:t>
            </a:r>
            <a:r>
              <a:rPr lang="en-US" altLang="zh-CN" dirty="0"/>
              <a:t>really</a:t>
            </a:r>
            <a:r>
              <a:rPr lang="zh-CN" altLang="en-US" dirty="0"/>
              <a:t> </a:t>
            </a:r>
            <a:r>
              <a:rPr lang="en-US" altLang="zh-CN" dirty="0"/>
              <a:t>thinking,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generating,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chain-of-thought</a:t>
            </a:r>
            <a:r>
              <a:rPr lang="zh-CN" altLang="en-US" dirty="0"/>
              <a:t> </a:t>
            </a:r>
            <a:r>
              <a:rPr lang="en-US" altLang="zh-CN" dirty="0"/>
              <a:t>style.</a:t>
            </a:r>
          </a:p>
        </p:txBody>
      </p:sp>
    </p:spTree>
    <p:extLst>
      <p:ext uri="{BB962C8B-B14F-4D97-AF65-F5344CB8AC3E}">
        <p14:creationId xmlns:p14="http://schemas.microsoft.com/office/powerpoint/2010/main" val="1235905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757A4-6F38-7C69-D66B-A1D83F352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93FC82-A04F-184B-CFDF-F06CCD295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B6EB374-024A-1025-666F-9A5F0F103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altLang="zh-SG" sz="1100" b="1" dirty="0">
                <a:solidFill>
                  <a:srgbClr val="13283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Structure, dependencies, and causes</a:t>
            </a:r>
            <a:endParaRPr lang="en-US" altLang="zh-SG" sz="1100" dirty="0"/>
          </a:p>
          <a:p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1580916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29DE9-3F54-730B-00AB-85660F966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44E99F1-43F3-031A-79B0-7738256F1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2193570-BC2F-2A42-ABDE-3A5698CED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Explain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why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Definition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Precision/Recall/F1</a:t>
            </a:r>
          </a:p>
          <a:p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1869312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AD488-8C78-542D-58FC-B827B5B02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6F0832-80EA-614B-3F86-6DDC88FB9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BF9FFC5-4E34-7908-A04E-444E42CB3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zh-SG" altLang="zh-SG" dirty="0"/>
              <a:t>Both stages have latency: LLM translation and Z3 solving. Z3's cost depends on problem complexity, and for harder reasoning steps it can be significant. We use a timeout as a practical fallback.</a:t>
            </a:r>
            <a:endParaRPr kumimoji="1" lang="zh-SG" altLang="en-US" dirty="0"/>
          </a:p>
          <a:p>
            <a:r>
              <a:rPr kumimoji="1" lang="en-US" altLang="zh-SG" dirty="0" err="1"/>
              <a:t>R</a:t>
            </a:r>
            <a:r>
              <a:rPr kumimoji="1" lang="en-US" altLang="zh-CN" dirty="0" err="1"/>
              <a:t>easonDiag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4178782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df14826c9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df14826c9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SG" dirty="0"/>
              <a:t>P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1612023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SG" altLang="zh-SG" dirty="0"/>
              <a:t>Both stages have latency: LLM translation and Z3 solving. Z3's cost depends on problem complexity, and for harder reasoning steps it can be significant. We use a timeout as a practical fallback.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3697755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12B9-087E-8702-6F0C-EE2E4AC5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AC550A-9220-579B-142B-9B20DD6ED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6CB986-293B-6C59-1787-FDF7538E0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SG" altLang="zh-SG" dirty="0"/>
              <a:t>CoT is what users read and act on. Errors in the trace miscalibrate trust — regardless of what happens inside the model.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2015910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A870D945-B8AC-4185-5BEC-926C794E4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f14826c9f_0_63:notes">
            <a:extLst>
              <a:ext uri="{FF2B5EF4-FFF2-40B4-BE49-F238E27FC236}">
                <a16:creationId xmlns:a16="http://schemas.microsoft.com/office/drawing/2014/main" id="{2922D37F-6C7E-1CB0-6998-268CE68BE0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df14826c9f_0_63:notes">
            <a:extLst>
              <a:ext uri="{FF2B5EF4-FFF2-40B4-BE49-F238E27FC236}">
                <a16:creationId xmlns:a16="http://schemas.microsoft.com/office/drawing/2014/main" id="{D34F7143-A1D8-2B8C-5040-88AF5A2211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Although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nowadays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a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long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cot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has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became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a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paradigm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for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LLMs,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it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 err="1">
                <a:solidFill>
                  <a:schemeClr val="tx1"/>
                </a:solidFill>
                <a:highlight>
                  <a:srgbClr val="FFFF00"/>
                </a:highlight>
              </a:rPr>
              <a:t>inheritely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bares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several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problems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1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LLMs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are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train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to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generate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considered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all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possible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aspect,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explore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many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possible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path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to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answer.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But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it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makes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the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cot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easily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hundreds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of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steps.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Complex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logic,.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sz="11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1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Also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LLM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is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trained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to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explicitly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state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reasoning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steps,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but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because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the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probability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natural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of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LLM,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it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may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contain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subtle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mistakes.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sz="11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1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Error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is</a:t>
            </a:r>
            <a:r>
              <a:rPr lang="zh-CN" altLang="en-US" sz="11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100" dirty="0">
                <a:solidFill>
                  <a:schemeClr val="tx1"/>
                </a:solidFill>
                <a:highlight>
                  <a:srgbClr val="FFFF00"/>
                </a:highlight>
              </a:rPr>
              <a:t>common.</a:t>
            </a:r>
          </a:p>
        </p:txBody>
      </p:sp>
    </p:spTree>
    <p:extLst>
      <p:ext uri="{BB962C8B-B14F-4D97-AF65-F5344CB8AC3E}">
        <p14:creationId xmlns:p14="http://schemas.microsoft.com/office/powerpoint/2010/main" val="3810171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10ED7-94F2-9B95-A336-C2B3221CC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A36E2FB-1E79-5A1C-88EE-02F3E48FD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A796F5-D2C2-EAC4-F74F-678B80654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who</a:t>
            </a:r>
            <a:r>
              <a:rPr kumimoji="1" lang="zh-CN" altLang="en-US" dirty="0"/>
              <a:t> </a:t>
            </a:r>
            <a:r>
              <a:rPr kumimoji="1" lang="en-US" altLang="zh-CN" dirty="0"/>
              <a:t>face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1" lang="en-US" altLang="zh-SG" dirty="0"/>
              <a:t>C</a:t>
            </a:r>
            <a:r>
              <a:rPr kumimoji="1" lang="en-US" altLang="zh-CN" dirty="0"/>
              <a:t>urrently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commonly</a:t>
            </a:r>
            <a:r>
              <a:rPr kumimoji="1" lang="zh-CN" altLang="en-US" dirty="0"/>
              <a:t> </a:t>
            </a:r>
            <a:r>
              <a:rPr kumimoji="1" lang="en-US" altLang="zh-CN" dirty="0"/>
              <a:t>way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address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straight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forward</a:t>
            </a:r>
            <a:r>
              <a:rPr kumimoji="1" lang="zh-CN" altLang="en-US" dirty="0"/>
              <a:t>：</a:t>
            </a:r>
            <a:endParaRPr kumimoji="1" lang="en-US" altLang="zh-CN" dirty="0"/>
          </a:p>
          <a:p>
            <a:pPr marL="158750" indent="0">
              <a:buNone/>
            </a:pPr>
            <a:r>
              <a:rPr kumimoji="1" lang="en-US" altLang="zh-CN" dirty="0"/>
              <a:t>Over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confidence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reliance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result.</a:t>
            </a:r>
          </a:p>
          <a:p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4071961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1" lang="en-US" altLang="zh-SG" dirty="0"/>
              <a:t>Require them to find error from the provided sample</a:t>
            </a:r>
            <a:endParaRPr kumimoji="1" lang="zh-SG" altLang="en-US" dirty="0"/>
          </a:p>
          <a:p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want</a:t>
            </a:r>
            <a:r>
              <a:rPr kumimoji="1" lang="zh-CN" altLang="en-US" dirty="0"/>
              <a:t> 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104010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52CC6-313B-8B27-A211-B1C16D7B3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E941C12-4DFA-5308-9DD1-F45F06DDF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0DFC5D-CAE9-CB6F-12E1-49C0B2BF6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Focus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errors.</a:t>
            </a:r>
          </a:p>
          <a:p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3842821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07438-671E-F1CF-DDF3-62BFB36F7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F40EFD1-97AC-C39A-B266-E17B1F3E5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5676341-BD5C-9BD5-49BC-D6D1E5F82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SG" dirty="0"/>
              <a:t>C</a:t>
            </a:r>
            <a:r>
              <a:rPr kumimoji="1" lang="en-US" altLang="zh-CN" dirty="0"/>
              <a:t>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Challenge: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examples</a:t>
            </a:r>
          </a:p>
          <a:p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802694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8B7DC-8FD7-3EA5-73E4-7D3DBD1E1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6E93D7-DC1A-5BE0-B819-6E4CC0257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09AD5D-D23B-0A0C-9C59-CD68A2CE8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Let’s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synthetic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examples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  <a:cs typeface="Helvetica Neue" panose="02000503000000020004" pitchFamily="2" charset="0"/>
              </a:rPr>
              <a:t>years</a:t>
            </a:r>
            <a:r>
              <a:rPr kumimoji="1"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zh-SG" altLang="zh-SG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  <a:cs typeface="Helvetica Neue" panose="02000503000000020004" pitchFamily="2" charset="0"/>
              </a:rPr>
              <a:t>between the launch of the Hubble Space Telescope and 2025.</a:t>
            </a:r>
            <a:endParaRPr kumimoji="1" lang="en-US" altLang="zh-CN" dirty="0"/>
          </a:p>
          <a:p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2881332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87D3B-5F87-A4BD-881C-58737CD5B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5D3619-2577-428E-01FA-97C30C14D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BAF053-4D02-2C75-842B-E810B09AF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SG" dirty="0"/>
              <a:t>C</a:t>
            </a:r>
            <a:r>
              <a:rPr kumimoji="1" lang="en-US" altLang="zh-CN" dirty="0"/>
              <a:t>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Challenge: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examples</a:t>
            </a:r>
          </a:p>
          <a:p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5859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623520" y="1008357"/>
            <a:ext cx="7886880" cy="105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628559" y="2244052"/>
            <a:ext cx="7886880" cy="112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2"/>
          </p:nvPr>
        </p:nvSpPr>
        <p:spPr>
          <a:xfrm>
            <a:off x="623520" y="3744498"/>
            <a:ext cx="5484713" cy="112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5" name="Google Shape;5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16928" y="4143167"/>
            <a:ext cx="2375325" cy="727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536" cy="29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1pPr>
            <a:lvl2pPr marL="0" lvl="1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2pPr>
            <a:lvl3pPr marL="0" lvl="2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3pPr>
            <a:lvl4pPr marL="0" lvl="3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4pPr>
            <a:lvl5pPr marL="0" lvl="4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5pPr>
            <a:lvl6pPr marL="0" lvl="5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6pPr>
            <a:lvl7pPr marL="0" lvl="6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7pPr>
            <a:lvl8pPr marL="0" lvl="7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8pPr>
            <a:lvl9pPr marL="0" lvl="8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 sz="1100"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176750" y="918700"/>
            <a:ext cx="4237500" cy="3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9200" rIns="82925" bIns="41450" anchor="t" anchorCtr="0">
            <a:normAutofit/>
          </a:bodyPr>
          <a:lstStyle>
            <a:lvl1pPr marL="457200" marR="0" lvl="0" indent="-34925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900"/>
              <a:buFont typeface="Inter"/>
              <a:buChar char="●"/>
              <a:defRPr sz="19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600"/>
              <a:buFont typeface="Inter"/>
              <a:buChar char="○"/>
              <a:defRPr sz="18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845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Char char="■"/>
              <a:defRPr sz="1500" i="1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8575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900"/>
              <a:buFont typeface="Inter"/>
              <a:buChar char="●"/>
              <a:defRPr sz="12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6670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○"/>
              <a:defRPr sz="13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6670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■"/>
              <a:defRPr sz="13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6670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●"/>
              <a:defRPr sz="13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4695250" y="918700"/>
            <a:ext cx="4277400" cy="3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9200" rIns="82925" bIns="41450" anchor="t" anchorCtr="0">
            <a:normAutofit/>
          </a:bodyPr>
          <a:lstStyle>
            <a:lvl1pPr marL="457200" marR="0" lvl="0" indent="-34925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900"/>
              <a:buFont typeface="Inter"/>
              <a:buChar char="●"/>
              <a:defRPr sz="19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600"/>
              <a:buFont typeface="Inter"/>
              <a:buChar char="○"/>
              <a:defRPr sz="18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845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Char char="■"/>
              <a:defRPr sz="1500" i="1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8575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900"/>
              <a:buFont typeface="Inter"/>
              <a:buChar char="●"/>
              <a:defRPr sz="12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6035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500"/>
              <a:buFont typeface="Inter"/>
              <a:buChar char="○"/>
              <a:defRPr sz="12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6035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500"/>
              <a:buFont typeface="Inter"/>
              <a:buChar char="■"/>
              <a:defRPr sz="12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66700" algn="l"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●"/>
              <a:defRPr sz="130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3"/>
          </p:nvPr>
        </p:nvSpPr>
        <p:spPr>
          <a:xfrm>
            <a:off x="176750" y="4735800"/>
            <a:ext cx="8250300" cy="2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 ExtraLight"/>
              <a:buNone/>
              <a:defRPr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 ExtraLight"/>
              <a:buNone/>
              <a:defRPr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 ExtraLight"/>
              <a:buNone/>
              <a:defRPr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 ExtraLight"/>
              <a:buNone/>
              <a:defRPr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 ExtraLight"/>
              <a:buNone/>
              <a:defRPr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 ExtraLight"/>
              <a:buNone/>
              <a:defRPr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 ExtraLight"/>
              <a:buNone/>
              <a:defRPr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 ExtraLight"/>
              <a:buNone/>
              <a:defRPr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176750" y="87750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F5F7F3"/>
              </a:buClr>
              <a:buSzPts val="2200"/>
              <a:buFont typeface="Montserrat"/>
              <a:buNone/>
              <a:defRPr sz="2200" b="1" i="0" u="none" strike="noStrike" cap="none">
                <a:solidFill>
                  <a:srgbClr val="F5F7F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536" cy="29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1pPr>
            <a:lvl2pPr marL="0" lvl="1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2pPr>
            <a:lvl3pPr marL="0" lvl="2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3pPr>
            <a:lvl4pPr marL="0" lvl="3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4pPr>
            <a:lvl5pPr marL="0" lvl="4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5pPr>
            <a:lvl6pPr marL="0" lvl="5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6pPr>
            <a:lvl7pPr marL="0" lvl="6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7pPr>
            <a:lvl8pPr marL="0" lvl="7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8pPr>
            <a:lvl9pPr marL="0" lvl="8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 sz="1100"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1"/>
          </p:nvPr>
        </p:nvSpPr>
        <p:spPr>
          <a:xfrm>
            <a:off x="176750" y="4735800"/>
            <a:ext cx="8250300" cy="2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Inter ExtraLight"/>
              <a:buNone/>
              <a:defRPr sz="1200"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176750" y="87750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F5F7F3"/>
              </a:buClr>
              <a:buSzPts val="2200"/>
              <a:buFont typeface="Montserrat"/>
              <a:buNone/>
              <a:defRPr sz="2200" b="1" i="0" u="none" strike="noStrike" cap="none">
                <a:solidFill>
                  <a:srgbClr val="F5F7F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536" cy="29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1pPr>
            <a:lvl2pPr marL="0" lvl="1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2pPr>
            <a:lvl3pPr marL="0" lvl="2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3pPr>
            <a:lvl4pPr marL="0" lvl="3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4pPr>
            <a:lvl5pPr marL="0" lvl="4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5pPr>
            <a:lvl6pPr marL="0" lvl="5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6pPr>
            <a:lvl7pPr marL="0" lvl="6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7pPr>
            <a:lvl8pPr marL="0" lvl="7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8pPr>
            <a:lvl9pPr marL="0" lvl="8" indent="0" algn="ctr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 sz="11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/>
          <p:nvPr/>
        </p:nvSpPr>
        <p:spPr>
          <a:xfrm>
            <a:off x="0" y="0"/>
            <a:ext cx="9143433" cy="82940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6"/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536" cy="29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 sz="110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marL="0" marR="0" lvl="1" indent="0" algn="ctr" rtl="0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 sz="110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marL="0" marR="0" lvl="2" indent="0" algn="ctr" rtl="0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 sz="110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marL="0" marR="0" lvl="3" indent="0" algn="ctr" rtl="0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 sz="110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marL="0" marR="0" lvl="4" indent="0" algn="ctr" rtl="0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 sz="110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marL="0" marR="0" lvl="5" indent="0" algn="ctr" rtl="0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 sz="110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marL="0" marR="0" lvl="6" indent="0" algn="ctr" rtl="0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 sz="110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marL="0" marR="0" lvl="7" indent="0" algn="ctr" rtl="0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 sz="110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marL="0" marR="0" lvl="8" indent="0" algn="ctr" rtl="0">
              <a:spcBef>
                <a:spcPts val="0"/>
              </a:spcBef>
              <a:buClr>
                <a:srgbClr val="14261B"/>
              </a:buClr>
              <a:buSzPts val="1100"/>
              <a:buFont typeface="Inter"/>
              <a:buNone/>
              <a:defRPr sz="110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cxnSp>
        <p:nvCxnSpPr>
          <p:cNvPr id="63" name="Google Shape;63;p16"/>
          <p:cNvCxnSpPr/>
          <p:nvPr/>
        </p:nvCxnSpPr>
        <p:spPr>
          <a:xfrm>
            <a:off x="171354" y="4670768"/>
            <a:ext cx="8801292" cy="0"/>
          </a:xfrm>
          <a:prstGeom prst="straightConnector1">
            <a:avLst/>
          </a:prstGeom>
          <a:noFill/>
          <a:ln w="19050" cap="flat" cmpd="sng">
            <a:solidFill>
              <a:srgbClr val="1F3D2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176750" y="87750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F5F7F3"/>
              </a:buClr>
              <a:buSzPts val="2200"/>
              <a:buFont typeface="Montserrat"/>
              <a:buNone/>
              <a:defRPr sz="2200" b="1" i="0" u="none" strike="noStrike" cap="none">
                <a:solidFill>
                  <a:srgbClr val="F5F7F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31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0.png"/><Relationship Id="rId5" Type="http://schemas.openxmlformats.org/officeDocument/2006/relationships/image" Target="../media/image32.png"/><Relationship Id="rId10" Type="http://schemas.openxmlformats.org/officeDocument/2006/relationships/image" Target="../media/image320.png"/><Relationship Id="rId4" Type="http://schemas.openxmlformats.org/officeDocument/2006/relationships/image" Target="../media/image22.png"/><Relationship Id="rId9" Type="http://schemas.openxmlformats.org/officeDocument/2006/relationships/image" Target="../media/image3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30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6">
          <a:extLst>
            <a:ext uri="{FF2B5EF4-FFF2-40B4-BE49-F238E27FC236}">
              <a16:creationId xmlns:a16="http://schemas.microsoft.com/office/drawing/2014/main" id="{BBBBC373-91F4-12B5-E15C-8F341D18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1C0CABB-9468-B60D-3392-A4BA9264D4F6}"/>
              </a:ext>
            </a:extLst>
          </p:cNvPr>
          <p:cNvSpPr/>
          <p:nvPr/>
        </p:nvSpPr>
        <p:spPr>
          <a:xfrm>
            <a:off x="-801665" y="-21643"/>
            <a:ext cx="10634092" cy="827999"/>
          </a:xfrm>
          <a:prstGeom prst="rect">
            <a:avLst/>
          </a:prstGeom>
          <a:gradFill>
            <a:gsLst>
              <a:gs pos="0">
                <a:srgbClr val="203E2C"/>
              </a:gs>
              <a:gs pos="100000">
                <a:srgbClr val="3C6B4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A3F7A55-E955-F828-2870-6400F79F9938}"/>
              </a:ext>
            </a:extLst>
          </p:cNvPr>
          <p:cNvSpPr/>
          <p:nvPr/>
        </p:nvSpPr>
        <p:spPr>
          <a:xfrm>
            <a:off x="-688428" y="4354072"/>
            <a:ext cx="10520855" cy="827999"/>
          </a:xfrm>
          <a:prstGeom prst="rect">
            <a:avLst/>
          </a:prstGeom>
          <a:gradFill>
            <a:gsLst>
              <a:gs pos="0">
                <a:srgbClr val="203E2C"/>
              </a:gs>
              <a:gs pos="100000">
                <a:srgbClr val="3C6B4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pic>
        <p:nvPicPr>
          <p:cNvPr id="87" name="Google Shape;87;p21">
            <a:extLst>
              <a:ext uri="{FF2B5EF4-FFF2-40B4-BE49-F238E27FC236}">
                <a16:creationId xmlns:a16="http://schemas.microsoft.com/office/drawing/2014/main" id="{7E4980B7-4C8C-6C77-7146-C2CA44D3FF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2545" y="4415062"/>
            <a:ext cx="2073527" cy="63479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1">
            <a:extLst>
              <a:ext uri="{FF2B5EF4-FFF2-40B4-BE49-F238E27FC236}">
                <a16:creationId xmlns:a16="http://schemas.microsoft.com/office/drawing/2014/main" id="{EAD1C871-CB99-8CDE-8F00-094AE4D3F9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0435" y="876226"/>
            <a:ext cx="8163128" cy="12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altLang="zh-SG" dirty="0">
                <a:solidFill>
                  <a:schemeClr val="tx1"/>
                </a:solidFill>
              </a:rPr>
              <a:t>When the Chain Breaks: </a:t>
            </a:r>
            <a:br>
              <a:rPr lang="en-GB" altLang="zh-SG" dirty="0">
                <a:solidFill>
                  <a:schemeClr val="tx1"/>
                </a:solidFill>
              </a:rPr>
            </a:br>
            <a:r>
              <a:rPr lang="en-GB" altLang="zh-SG" dirty="0">
                <a:solidFill>
                  <a:schemeClr val="tx1"/>
                </a:solidFill>
              </a:rPr>
              <a:t>Interactive Diagnosis of LLM Chain-of-Thought Reasoning Errors</a:t>
            </a:r>
            <a:br>
              <a:rPr lang="en-GB" altLang="zh-SG" dirty="0">
                <a:solidFill>
                  <a:schemeClr val="tx1"/>
                </a:solidFill>
              </a:rPr>
            </a:br>
            <a:br>
              <a:rPr lang="it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89" name="Google Shape;89;p21">
            <a:extLst>
              <a:ext uri="{FF2B5EF4-FFF2-40B4-BE49-F238E27FC236}">
                <a16:creationId xmlns:a16="http://schemas.microsoft.com/office/drawing/2014/main" id="{8A19B3AD-80E5-5310-18B4-0BE5D1B3E5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41" y="3054440"/>
            <a:ext cx="8579086" cy="32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altLang="zh-SG" sz="1400" dirty="0">
                <a:solidFill>
                  <a:schemeClr val="tx1"/>
                </a:solidFill>
              </a:rPr>
              <a:t>Shiwei Chen</a:t>
            </a:r>
            <a:r>
              <a:rPr lang="it" altLang="zh-SG" sz="1400" baseline="30000" dirty="0">
                <a:solidFill>
                  <a:schemeClr val="tx1"/>
                </a:solidFill>
              </a:rPr>
              <a:t>1</a:t>
            </a:r>
            <a:r>
              <a:rPr lang="it" sz="1400" dirty="0">
                <a:solidFill>
                  <a:schemeClr val="tx1"/>
                </a:solidFill>
              </a:rPr>
              <a:t>, </a:t>
            </a:r>
            <a:r>
              <a:rPr lang="en-GB" altLang="zh-SG" sz="1400" dirty="0" err="1">
                <a:solidFill>
                  <a:schemeClr val="tx1"/>
                </a:solidFill>
              </a:rPr>
              <a:t>Niruthikka</a:t>
            </a:r>
            <a:r>
              <a:rPr lang="en-GB" altLang="zh-SG" sz="1400" dirty="0">
                <a:solidFill>
                  <a:schemeClr val="tx1"/>
                </a:solidFill>
              </a:rPr>
              <a:t> Sritharan</a:t>
            </a:r>
            <a:r>
              <a:rPr lang="it" sz="1400" baseline="30000" dirty="0">
                <a:solidFill>
                  <a:schemeClr val="tx1"/>
                </a:solidFill>
              </a:rPr>
              <a:t>1</a:t>
            </a:r>
            <a:r>
              <a:rPr lang="it" sz="1400" dirty="0">
                <a:solidFill>
                  <a:schemeClr val="tx1"/>
                </a:solidFill>
              </a:rPr>
              <a:t>, </a:t>
            </a:r>
            <a:r>
              <a:rPr lang="en-GB" altLang="zh-SG" sz="1400" dirty="0">
                <a:solidFill>
                  <a:schemeClr val="tx1"/>
                </a:solidFill>
              </a:rPr>
              <a:t>Xiaolin We</a:t>
            </a:r>
            <a:r>
              <a:rPr lang="it" sz="1400" dirty="0">
                <a:solidFill>
                  <a:schemeClr val="tx1"/>
                </a:solidFill>
              </a:rPr>
              <a:t>n</a:t>
            </a:r>
            <a:r>
              <a:rPr lang="it" sz="1400" baseline="30000" dirty="0">
                <a:solidFill>
                  <a:schemeClr val="tx1"/>
                </a:solidFill>
              </a:rPr>
              <a:t>1</a:t>
            </a:r>
            <a:r>
              <a:rPr lang="it" sz="1400" dirty="0">
                <a:solidFill>
                  <a:schemeClr val="tx1"/>
                </a:solidFill>
              </a:rPr>
              <a:t>, </a:t>
            </a:r>
            <a:r>
              <a:rPr lang="en-GB" altLang="zh-SG" sz="1400" dirty="0">
                <a:solidFill>
                  <a:schemeClr val="tx1"/>
                </a:solidFill>
              </a:rPr>
              <a:t>Chenxi Zhang</a:t>
            </a:r>
            <a:r>
              <a:rPr lang="en-US" altLang="zh-CN" sz="1400" baseline="30000" dirty="0">
                <a:solidFill>
                  <a:schemeClr val="tx1"/>
                </a:solidFill>
              </a:rPr>
              <a:t>1</a:t>
            </a:r>
            <a:r>
              <a:rPr lang="it" sz="1400" dirty="0">
                <a:solidFill>
                  <a:schemeClr val="tx1"/>
                </a:solidFill>
              </a:rPr>
              <a:t>,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r>
              <a:rPr lang="en-GB" altLang="zh-SG" sz="1400" dirty="0" err="1">
                <a:solidFill>
                  <a:schemeClr val="tx1"/>
                </a:solidFill>
              </a:rPr>
              <a:t>Xingbo</a:t>
            </a:r>
            <a:r>
              <a:rPr lang="en-GB" altLang="zh-SG" sz="1400" dirty="0">
                <a:solidFill>
                  <a:schemeClr val="tx1"/>
                </a:solidFill>
              </a:rPr>
              <a:t> Wang</a:t>
            </a:r>
            <a:r>
              <a:rPr lang="en-US" altLang="zh-CN" sz="1400" baseline="30000" dirty="0">
                <a:solidFill>
                  <a:schemeClr val="tx1"/>
                </a:solidFill>
              </a:rPr>
              <a:t>2</a:t>
            </a:r>
            <a:r>
              <a:rPr lang="it" sz="1400" dirty="0">
                <a:solidFill>
                  <a:schemeClr val="tx1"/>
                </a:solidFill>
              </a:rPr>
              <a:t>, </a:t>
            </a:r>
            <a:r>
              <a:rPr lang="en-GB" altLang="zh-SG" sz="1400" dirty="0">
                <a:solidFill>
                  <a:schemeClr val="tx1"/>
                </a:solidFill>
              </a:rPr>
              <a:t>Yong Wang</a:t>
            </a:r>
            <a:r>
              <a:rPr lang="en-US" altLang="zh-CN" sz="1400" baseline="30000" dirty="0">
                <a:solidFill>
                  <a:schemeClr val="tx1"/>
                </a:solidFill>
              </a:rPr>
              <a:t>1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90" name="Google Shape;90;p21">
            <a:extLst>
              <a:ext uri="{FF2B5EF4-FFF2-40B4-BE49-F238E27FC236}">
                <a16:creationId xmlns:a16="http://schemas.microsoft.com/office/drawing/2014/main" id="{848E7AAE-2FAC-0BA5-2D48-025EDDDBE93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3520" y="3559019"/>
            <a:ext cx="6094944" cy="62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it" dirty="0">
                <a:solidFill>
                  <a:schemeClr val="tx1"/>
                </a:solidFill>
              </a:rPr>
              <a:t>1 – </a:t>
            </a:r>
            <a:r>
              <a:rPr lang="en-GB" altLang="zh-SG" dirty="0">
                <a:solidFill>
                  <a:schemeClr val="tx1"/>
                </a:solidFill>
              </a:rPr>
              <a:t>Nanyang Technological University</a:t>
            </a:r>
            <a:r>
              <a:rPr lang="it" dirty="0">
                <a:solidFill>
                  <a:schemeClr val="tx1"/>
                </a:solidFill>
              </a:rPr>
              <a:t>, Singap</a:t>
            </a:r>
            <a:r>
              <a:rPr lang="en-US" altLang="zh-CN" dirty="0">
                <a:solidFill>
                  <a:schemeClr val="tx1"/>
                </a:solidFill>
              </a:rPr>
              <a:t>ore</a:t>
            </a:r>
            <a:endParaRPr dirty="0">
              <a:solidFill>
                <a:schemeClr val="tx1"/>
              </a:solidFill>
            </a:endParaRPr>
          </a:p>
          <a:p>
            <a:pPr marL="0" lvl="0" indent="0"/>
            <a:r>
              <a:rPr lang="it" dirty="0">
                <a:solidFill>
                  <a:schemeClr val="tx1"/>
                </a:solidFill>
              </a:rPr>
              <a:t>2 – </a:t>
            </a:r>
            <a:r>
              <a:rPr lang="en-GB" altLang="zh-SG" dirty="0">
                <a:solidFill>
                  <a:schemeClr val="tx1"/>
                </a:solidFill>
              </a:rPr>
              <a:t>Bosch Research North America, Sunnyvale, California, USA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图片 3" descr="Info-Tech Singapore | All-in-One HRMS &amp; Accounting">
            <a:extLst>
              <a:ext uri="{FF2B5EF4-FFF2-40B4-BE49-F238E27FC236}">
                <a16:creationId xmlns:a16="http://schemas.microsoft.com/office/drawing/2014/main" id="{DC4D55B6-DE91-5C7B-DA6A-5313F56C9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944" y="3281940"/>
            <a:ext cx="932772" cy="626107"/>
          </a:xfrm>
          <a:prstGeom prst="rect">
            <a:avLst/>
          </a:prstGeom>
        </p:spPr>
      </p:pic>
      <p:pic>
        <p:nvPicPr>
          <p:cNvPr id="5" name="图片 4" descr="BOSCH logo transparent PNG 24555336 PNG">
            <a:extLst>
              <a:ext uri="{FF2B5EF4-FFF2-40B4-BE49-F238E27FC236}">
                <a16:creationId xmlns:a16="http://schemas.microsoft.com/office/drawing/2014/main" id="{A9FD592C-C961-AAB0-66C5-AA2B054F30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3" t="24961" r="1377" b="24033"/>
          <a:stretch>
            <a:fillRect/>
          </a:stretch>
        </p:blipFill>
        <p:spPr>
          <a:xfrm>
            <a:off x="5819708" y="3676991"/>
            <a:ext cx="1021748" cy="533199"/>
          </a:xfrm>
          <a:prstGeom prst="rect">
            <a:avLst/>
          </a:prstGeom>
        </p:spPr>
      </p:pic>
      <p:pic>
        <p:nvPicPr>
          <p:cNvPr id="6" name="图片 5" descr="niru.jpg">
            <a:extLst>
              <a:ext uri="{FF2B5EF4-FFF2-40B4-BE49-F238E27FC236}">
                <a16:creationId xmlns:a16="http://schemas.microsoft.com/office/drawing/2014/main" id="{7DAA8F88-E19B-47BA-1C2A-93F1BEE922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83" t="1431" r="12669" b="2118"/>
          <a:stretch>
            <a:fillRect/>
          </a:stretch>
        </p:blipFill>
        <p:spPr>
          <a:xfrm>
            <a:off x="2225726" y="2337712"/>
            <a:ext cx="693858" cy="693858"/>
          </a:xfrm>
          <a:custGeom>
            <a:avLst/>
            <a:gdLst>
              <a:gd name="csX0" fmla="*/ 457200 w 914400"/>
              <a:gd name="csY0" fmla="*/ 0 h 914400"/>
              <a:gd name="csX1" fmla="*/ 914400 w 914400"/>
              <a:gd name="csY1" fmla="*/ 457200 h 914400"/>
              <a:gd name="csX2" fmla="*/ 457200 w 914400"/>
              <a:gd name="csY2" fmla="*/ 914400 h 914400"/>
              <a:gd name="csX3" fmla="*/ 0 w 914400"/>
              <a:gd name="csY3" fmla="*/ 457200 h 914400"/>
              <a:gd name="csX4" fmla="*/ 457200 w 914400"/>
              <a:gd name="csY4" fmla="*/ 0 h 91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43ED4F-6237-F8F7-6BD0-CBEFAABBC4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864" b="2864"/>
          <a:stretch/>
        </p:blipFill>
        <p:spPr>
          <a:xfrm>
            <a:off x="844062" y="2337712"/>
            <a:ext cx="693858" cy="693858"/>
          </a:xfrm>
          <a:custGeom>
            <a:avLst/>
            <a:gdLst>
              <a:gd name="csX0" fmla="*/ 457200 w 914400"/>
              <a:gd name="csY0" fmla="*/ 0 h 914400"/>
              <a:gd name="csX1" fmla="*/ 914400 w 914400"/>
              <a:gd name="csY1" fmla="*/ 457200 h 914400"/>
              <a:gd name="csX2" fmla="*/ 457200 w 914400"/>
              <a:gd name="csY2" fmla="*/ 914400 h 914400"/>
              <a:gd name="csX3" fmla="*/ 0 w 914400"/>
              <a:gd name="csY3" fmla="*/ 457200 h 914400"/>
              <a:gd name="csX4" fmla="*/ 457200 w 914400"/>
              <a:gd name="csY4" fmla="*/ 0 h 91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E729F4-3DB4-E903-C81E-C50D6F549E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607390" y="2337712"/>
            <a:ext cx="693858" cy="693858"/>
          </a:xfrm>
          <a:custGeom>
            <a:avLst/>
            <a:gdLst>
              <a:gd name="csX0" fmla="*/ 457200 w 914400"/>
              <a:gd name="csY0" fmla="*/ 0 h 914400"/>
              <a:gd name="csX1" fmla="*/ 914400 w 914400"/>
              <a:gd name="csY1" fmla="*/ 457200 h 914400"/>
              <a:gd name="csX2" fmla="*/ 457200 w 914400"/>
              <a:gd name="csY2" fmla="*/ 914400 h 914400"/>
              <a:gd name="csX3" fmla="*/ 0 w 914400"/>
              <a:gd name="csY3" fmla="*/ 457200 h 914400"/>
              <a:gd name="csX4" fmla="*/ 457200 w 914400"/>
              <a:gd name="csY4" fmla="*/ 0 h 91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629E1A-1344-9B1F-E222-B02E3E40A3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989054" y="2337712"/>
            <a:ext cx="693858" cy="693858"/>
          </a:xfrm>
          <a:custGeom>
            <a:avLst/>
            <a:gdLst>
              <a:gd name="csX0" fmla="*/ 457200 w 914400"/>
              <a:gd name="csY0" fmla="*/ 0 h 914400"/>
              <a:gd name="csX1" fmla="*/ 914400 w 914400"/>
              <a:gd name="csY1" fmla="*/ 457200 h 914400"/>
              <a:gd name="csX2" fmla="*/ 457200 w 914400"/>
              <a:gd name="csY2" fmla="*/ 914400 h 914400"/>
              <a:gd name="csX3" fmla="*/ 0 w 914400"/>
              <a:gd name="csY3" fmla="*/ 457200 h 914400"/>
              <a:gd name="csX4" fmla="*/ 457200 w 914400"/>
              <a:gd name="csY4" fmla="*/ 0 h 91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FA96B2-98AB-614C-8A7F-E2EF8F88D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91" r="391"/>
          <a:stretch/>
        </p:blipFill>
        <p:spPr>
          <a:xfrm>
            <a:off x="6370718" y="2337712"/>
            <a:ext cx="693858" cy="693858"/>
          </a:xfrm>
          <a:custGeom>
            <a:avLst/>
            <a:gdLst>
              <a:gd name="csX0" fmla="*/ 457200 w 914400"/>
              <a:gd name="csY0" fmla="*/ 0 h 914400"/>
              <a:gd name="csX1" fmla="*/ 914400 w 914400"/>
              <a:gd name="csY1" fmla="*/ 457200 h 914400"/>
              <a:gd name="csX2" fmla="*/ 457200 w 914400"/>
              <a:gd name="csY2" fmla="*/ 914400 h 914400"/>
              <a:gd name="csX3" fmla="*/ 0 w 914400"/>
              <a:gd name="csY3" fmla="*/ 457200 h 914400"/>
              <a:gd name="csX4" fmla="*/ 457200 w 914400"/>
              <a:gd name="csY4" fmla="*/ 0 h 91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643119-97AA-DE8D-7A2E-60020F1D3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4297" b="4297"/>
          <a:stretch/>
        </p:blipFill>
        <p:spPr>
          <a:xfrm>
            <a:off x="7752380" y="2337712"/>
            <a:ext cx="693858" cy="693858"/>
          </a:xfrm>
          <a:custGeom>
            <a:avLst/>
            <a:gdLst>
              <a:gd name="csX0" fmla="*/ 457200 w 914400"/>
              <a:gd name="csY0" fmla="*/ 0 h 914400"/>
              <a:gd name="csX1" fmla="*/ 914400 w 914400"/>
              <a:gd name="csY1" fmla="*/ 457200 h 914400"/>
              <a:gd name="csX2" fmla="*/ 457200 w 914400"/>
              <a:gd name="csY2" fmla="*/ 914400 h 914400"/>
              <a:gd name="csX3" fmla="*/ 0 w 914400"/>
              <a:gd name="csY3" fmla="*/ 457200 h 914400"/>
              <a:gd name="csX4" fmla="*/ 457200 w 914400"/>
              <a:gd name="csY4" fmla="*/ 0 h 91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3572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75B13B-B119-FAD4-223E-6738E5F2C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E7AB795-AFD7-B056-7475-DF5BA6A5D9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10</a:t>
            </a:fld>
            <a:endParaRPr lang="it" sz="11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CE2B4F7-32CA-4906-1B79-1F094E1655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543"/>
          <a:stretch>
            <a:fillRect/>
          </a:stretch>
        </p:blipFill>
        <p:spPr>
          <a:xfrm>
            <a:off x="174000" y="1599524"/>
            <a:ext cx="4158480" cy="2141957"/>
          </a:xfrm>
          <a:prstGeom prst="rect">
            <a:avLst/>
          </a:prstGeom>
          <a:pattFill prst="pct5">
            <a:fgClr>
              <a:schemeClr val="lt1"/>
            </a:fgClr>
            <a:bgClr>
              <a:schemeClr val="bg1"/>
            </a:bgClr>
          </a:pattFill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05685CD-9657-FD34-6AD6-5B27B072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Step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en-GB" altLang="zh-SG" dirty="0">
                <a:solidFill>
                  <a:schemeClr val="tx1"/>
                </a:solidFill>
              </a:rPr>
              <a:t>. Premise Tree Generation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AC1413D-08F2-64BB-2659-2BEC200F935D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24E2AD65-02F3-9225-FBAD-6FB4A2133E0E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034EFAD5-5E6A-243B-F9AB-CE0904844EF5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A2F009F9-E06C-EA1D-B109-A590372F336F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8C3B8638-5B45-D070-6C1A-930562B65D71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0A5D13-DE54-F870-EA89-E6752E72F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480" y="1527580"/>
            <a:ext cx="4774292" cy="254957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8154175-C27D-B2CA-B0BD-87ACF522312B}"/>
              </a:ext>
            </a:extLst>
          </p:cNvPr>
          <p:cNvSpPr txBox="1"/>
          <p:nvPr/>
        </p:nvSpPr>
        <p:spPr>
          <a:xfrm>
            <a:off x="4533213" y="1785817"/>
            <a:ext cx="348873" cy="22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SG" sz="1100" b="1" dirty="0"/>
              <a:t>ID</a:t>
            </a:r>
            <a:endParaRPr kumimoji="1" lang="zh-SG" altLang="en-US" sz="11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2211C2-7117-52B2-F593-66F31290ADBA}"/>
              </a:ext>
            </a:extLst>
          </p:cNvPr>
          <p:cNvSpPr txBox="1"/>
          <p:nvPr/>
        </p:nvSpPr>
        <p:spPr>
          <a:xfrm>
            <a:off x="4544253" y="2111881"/>
            <a:ext cx="404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dirty="0"/>
              <a:t>S1</a:t>
            </a:r>
            <a:endParaRPr kumimoji="1" lang="zh-SG" altLang="en-US" sz="11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A5565E9-9721-D51D-3FC1-BF53383501B3}"/>
              </a:ext>
            </a:extLst>
          </p:cNvPr>
          <p:cNvSpPr txBox="1"/>
          <p:nvPr/>
        </p:nvSpPr>
        <p:spPr>
          <a:xfrm>
            <a:off x="4520712" y="2680243"/>
            <a:ext cx="412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dirty="0"/>
              <a:t>S2</a:t>
            </a:r>
            <a:endParaRPr kumimoji="1" lang="zh-SG" altLang="en-US" sz="11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1840E31-E2D3-17A6-23D6-E4C29072C648}"/>
              </a:ext>
            </a:extLst>
          </p:cNvPr>
          <p:cNvSpPr txBox="1"/>
          <p:nvPr/>
        </p:nvSpPr>
        <p:spPr>
          <a:xfrm>
            <a:off x="4520713" y="3201111"/>
            <a:ext cx="4278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dirty="0"/>
              <a:t>S3</a:t>
            </a:r>
            <a:endParaRPr kumimoji="1" lang="zh-SG" altLang="en-US" sz="11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47E565D-4FB1-AF06-5DF5-7712A04A7CE4}"/>
              </a:ext>
            </a:extLst>
          </p:cNvPr>
          <p:cNvSpPr txBox="1"/>
          <p:nvPr/>
        </p:nvSpPr>
        <p:spPr>
          <a:xfrm>
            <a:off x="4520712" y="3605310"/>
            <a:ext cx="4166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dirty="0"/>
              <a:t>S4</a:t>
            </a:r>
            <a:endParaRPr kumimoji="1" lang="zh-SG" altLang="en-US" sz="11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932321C-89FF-7F69-B974-883383E723A8}"/>
              </a:ext>
            </a:extLst>
          </p:cNvPr>
          <p:cNvSpPr txBox="1"/>
          <p:nvPr/>
        </p:nvSpPr>
        <p:spPr>
          <a:xfrm>
            <a:off x="5948729" y="1785817"/>
            <a:ext cx="1541794" cy="22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SG" sz="1100" b="1" dirty="0"/>
              <a:t>STEP</a:t>
            </a:r>
            <a:endParaRPr kumimoji="1" lang="zh-SG" altLang="en-US" sz="1100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C8B0CAE-94ED-72FB-1DE5-4FCEC69B33DA}"/>
              </a:ext>
            </a:extLst>
          </p:cNvPr>
          <p:cNvSpPr txBox="1"/>
          <p:nvPr/>
        </p:nvSpPr>
        <p:spPr>
          <a:xfrm>
            <a:off x="5748483" y="2055612"/>
            <a:ext cx="2273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zh-SG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  <a:cs typeface="Helvetica Neue" panose="02000503000000020004" pitchFamily="2" charset="0"/>
              </a:rPr>
              <a:t>The question asks for the time span between the launch of the Hubble Space Telescope and 2025.</a:t>
            </a:r>
            <a:endParaRPr lang="zh-SG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060EF8B-397F-6E4E-1064-899D0BE23363}"/>
              </a:ext>
            </a:extLst>
          </p:cNvPr>
          <p:cNvSpPr txBox="1"/>
          <p:nvPr/>
        </p:nvSpPr>
        <p:spPr>
          <a:xfrm>
            <a:off x="5748483" y="2617872"/>
            <a:ext cx="2273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zh-SG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Hubble Space Telescope was launched in 1992, when NASA sent it into orbit.</a:t>
            </a:r>
            <a:endParaRPr lang="zh-SG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D365953-775C-3E98-AF5B-7A91A07AC080}"/>
              </a:ext>
            </a:extLst>
          </p:cNvPr>
          <p:cNvSpPr txBox="1"/>
          <p:nvPr/>
        </p:nvSpPr>
        <p:spPr>
          <a:xfrm>
            <a:off x="5748483" y="3101356"/>
            <a:ext cx="2273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zh-SG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determine the number of years that have passed, we subtract the launch year from the target year.</a:t>
            </a:r>
            <a:endParaRPr lang="zh-SG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58489D2-662C-F607-6935-970AB3BA76D1}"/>
              </a:ext>
            </a:extLst>
          </p:cNvPr>
          <p:cNvSpPr txBox="1"/>
          <p:nvPr/>
        </p:nvSpPr>
        <p:spPr>
          <a:xfrm>
            <a:off x="5756704" y="3584840"/>
            <a:ext cx="22733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zh-SG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we compute 2025 – 1992.</a:t>
            </a:r>
            <a:endParaRPr lang="zh-SG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4C58B23-022D-8907-D7E6-797AF0267017}"/>
              </a:ext>
            </a:extLst>
          </p:cNvPr>
          <p:cNvSpPr txBox="1"/>
          <p:nvPr/>
        </p:nvSpPr>
        <p:spPr>
          <a:xfrm>
            <a:off x="5077712" y="3770530"/>
            <a:ext cx="3882619" cy="235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SG" sz="1200" b="1" dirty="0"/>
              <a:t>…</a:t>
            </a:r>
            <a:r>
              <a:rPr lang="en-US" altLang="zh-CN" sz="1200" b="1" dirty="0"/>
              <a:t>…</a:t>
            </a:r>
            <a:endParaRPr lang="zh-SG" altLang="en-US" sz="1200" b="1" dirty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849DA53-506F-8440-1CDE-B76EBE622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86" y="2111881"/>
            <a:ext cx="754954" cy="1617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6887122-D0B0-B57D-6462-C87A41C38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404" y="2683264"/>
            <a:ext cx="754954" cy="16177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7359C0C-F90D-1B13-75DC-429D28965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1057" y="3205230"/>
            <a:ext cx="754954" cy="1617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978A6-11B6-838F-55BF-2EB4C1F38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9419" y="3618255"/>
            <a:ext cx="754954" cy="16177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83A3F4B7-345B-66B7-93FA-B24D4AF40075}"/>
              </a:ext>
            </a:extLst>
          </p:cNvPr>
          <p:cNvSpPr txBox="1"/>
          <p:nvPr/>
        </p:nvSpPr>
        <p:spPr>
          <a:xfrm>
            <a:off x="4999692" y="1779860"/>
            <a:ext cx="640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b="1" dirty="0"/>
              <a:t>TYPE</a:t>
            </a:r>
            <a:endParaRPr kumimoji="1" lang="zh-SG" altLang="en-US" sz="1100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15BA0F4-4C37-F82A-03E1-F93169293C69}"/>
              </a:ext>
            </a:extLst>
          </p:cNvPr>
          <p:cNvSpPr txBox="1"/>
          <p:nvPr/>
        </p:nvSpPr>
        <p:spPr>
          <a:xfrm>
            <a:off x="7602206" y="1798511"/>
            <a:ext cx="1541794" cy="22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SG" altLang="zh-SG" sz="1100" b="1" dirty="0"/>
              <a:t>VERIFIABILITY</a:t>
            </a:r>
            <a:endParaRPr kumimoji="1" lang="zh-SG" altLang="en-US" sz="1100" b="1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F7883D7-13AA-5340-6C04-38190D1D0D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901" y="2717472"/>
            <a:ext cx="593178" cy="9706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D193388-E01C-EAAF-A4FA-793B2B26F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901" y="3623252"/>
            <a:ext cx="593178" cy="9706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DC30FF4-76F6-B847-AD8D-DEA19B74C6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1919" y="3318359"/>
            <a:ext cx="43140" cy="107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1BC85C4-D657-EF58-783C-A1B659E9C2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1919" y="2284552"/>
            <a:ext cx="43140" cy="1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52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F285C97-0D23-BB49-41B2-11C4217FA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9BD5BF-4EE6-F0CF-4EC5-4976E424FB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11</a:t>
            </a:fld>
            <a:endParaRPr lang="it" sz="11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EAFF9B6-2265-8DE9-C7C2-E4280EB9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" r="-430" b="-2383"/>
          <a:stretch>
            <a:fillRect/>
          </a:stretch>
        </p:blipFill>
        <p:spPr>
          <a:xfrm>
            <a:off x="174000" y="1599525"/>
            <a:ext cx="4192826" cy="1683322"/>
          </a:xfrm>
          <a:prstGeom prst="rect">
            <a:avLst/>
          </a:prstGeom>
          <a:pattFill prst="pct5">
            <a:fgClr>
              <a:schemeClr val="lt1"/>
            </a:fgClr>
            <a:bgClr>
              <a:schemeClr val="bg1"/>
            </a:bgClr>
          </a:pattFill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1B812EB9-12AF-8DA6-07E5-9CE2935A6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Step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en-GB" altLang="zh-SG" dirty="0">
                <a:solidFill>
                  <a:schemeClr val="tx1"/>
                </a:solidFill>
              </a:rPr>
              <a:t>. Premise Tree Generation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1FB093B-1B68-84B8-E81D-D94882CB9D19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2F70F0CC-57FB-043B-55D3-EE4B1DC7F79D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513C3C6D-FF3E-4998-1B00-E1072D7CF947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DAE51C89-C097-CBD1-23A4-F4169CD4B05E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187C0E0-9590-8728-D083-FA9111B4AFCD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32B29DD-BBAC-61EB-B670-4AFE5DAF29E3}"/>
              </a:ext>
            </a:extLst>
          </p:cNvPr>
          <p:cNvSpPr/>
          <p:nvPr/>
        </p:nvSpPr>
        <p:spPr>
          <a:xfrm>
            <a:off x="4296335" y="804977"/>
            <a:ext cx="275665" cy="4081046"/>
          </a:xfrm>
          <a:custGeom>
            <a:avLst/>
            <a:gdLst>
              <a:gd name="csX0" fmla="*/ 0 w 938041"/>
              <a:gd name="csY0" fmla="*/ 0 h 932588"/>
              <a:gd name="csX1" fmla="*/ 938041 w 938041"/>
              <a:gd name="csY1" fmla="*/ 0 h 932588"/>
              <a:gd name="csX2" fmla="*/ 938041 w 938041"/>
              <a:gd name="csY2" fmla="*/ 932588 h 932588"/>
              <a:gd name="csX3" fmla="*/ 0 w 938041"/>
              <a:gd name="csY3" fmla="*/ 932588 h 932588"/>
              <a:gd name="csX4" fmla="*/ 0 w 938041"/>
              <a:gd name="csY4" fmla="*/ 0 h 932588"/>
              <a:gd name="csX0" fmla="*/ 0 w 938041"/>
              <a:gd name="csY0" fmla="*/ 1727947 h 2660535"/>
              <a:gd name="csX1" fmla="*/ 487564 w 938041"/>
              <a:gd name="csY1" fmla="*/ 0 h 2660535"/>
              <a:gd name="csX2" fmla="*/ 938041 w 938041"/>
              <a:gd name="csY2" fmla="*/ 2660535 h 2660535"/>
              <a:gd name="csX3" fmla="*/ 0 w 938041"/>
              <a:gd name="csY3" fmla="*/ 2660535 h 2660535"/>
              <a:gd name="csX4" fmla="*/ 0 w 938041"/>
              <a:gd name="csY4" fmla="*/ 1727947 h 2660535"/>
              <a:gd name="csX0" fmla="*/ 0 w 487564"/>
              <a:gd name="csY0" fmla="*/ 1727947 h 3299270"/>
              <a:gd name="csX1" fmla="*/ 487564 w 487564"/>
              <a:gd name="csY1" fmla="*/ 0 h 3299270"/>
              <a:gd name="csX2" fmla="*/ 474118 w 487564"/>
              <a:gd name="csY2" fmla="*/ 3299270 h 3299270"/>
              <a:gd name="csX3" fmla="*/ 0 w 487564"/>
              <a:gd name="csY3" fmla="*/ 2660535 h 3299270"/>
              <a:gd name="csX4" fmla="*/ 0 w 487564"/>
              <a:gd name="csY4" fmla="*/ 1727947 h 3299270"/>
              <a:gd name="csX0" fmla="*/ 0 w 487564"/>
              <a:gd name="csY0" fmla="*/ 1727947 h 4213670"/>
              <a:gd name="csX1" fmla="*/ 487564 w 487564"/>
              <a:gd name="csY1" fmla="*/ 0 h 4213670"/>
              <a:gd name="csX2" fmla="*/ 480842 w 487564"/>
              <a:gd name="csY2" fmla="*/ 4213670 h 4213670"/>
              <a:gd name="csX3" fmla="*/ 0 w 487564"/>
              <a:gd name="csY3" fmla="*/ 2660535 h 4213670"/>
              <a:gd name="csX4" fmla="*/ 0 w 487564"/>
              <a:gd name="csY4" fmla="*/ 1727947 h 4213670"/>
              <a:gd name="csX0" fmla="*/ 0 w 487564"/>
              <a:gd name="csY0" fmla="*/ 1727947 h 4213670"/>
              <a:gd name="csX1" fmla="*/ 487564 w 487564"/>
              <a:gd name="csY1" fmla="*/ 0 h 4213670"/>
              <a:gd name="csX2" fmla="*/ 480842 w 487564"/>
              <a:gd name="csY2" fmla="*/ 4213670 h 4213670"/>
              <a:gd name="csX3" fmla="*/ 0 w 487564"/>
              <a:gd name="csY3" fmla="*/ 2526065 h 4213670"/>
              <a:gd name="csX4" fmla="*/ 0 w 487564"/>
              <a:gd name="csY4" fmla="*/ 1727947 h 4213670"/>
              <a:gd name="csX0" fmla="*/ 0 w 487564"/>
              <a:gd name="csY0" fmla="*/ 1727947 h 4213670"/>
              <a:gd name="csX1" fmla="*/ 487564 w 487564"/>
              <a:gd name="csY1" fmla="*/ 0 h 4213670"/>
              <a:gd name="csX2" fmla="*/ 480842 w 487564"/>
              <a:gd name="csY2" fmla="*/ 4213670 h 4213670"/>
              <a:gd name="csX3" fmla="*/ 13996 w 487564"/>
              <a:gd name="csY3" fmla="*/ 2526065 h 4213670"/>
              <a:gd name="csX4" fmla="*/ 0 w 487564"/>
              <a:gd name="csY4" fmla="*/ 1727947 h 42136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87564" h="4213670">
                <a:moveTo>
                  <a:pt x="0" y="1727947"/>
                </a:moveTo>
                <a:lnTo>
                  <a:pt x="487564" y="0"/>
                </a:lnTo>
                <a:cubicBezTo>
                  <a:pt x="485323" y="1404557"/>
                  <a:pt x="483083" y="2809113"/>
                  <a:pt x="480842" y="4213670"/>
                </a:cubicBezTo>
                <a:lnTo>
                  <a:pt x="13996" y="2526065"/>
                </a:lnTo>
                <a:lnTo>
                  <a:pt x="0" y="1727947"/>
                </a:lnTo>
                <a:close/>
              </a:path>
            </a:pathLst>
          </a:custGeom>
          <a:solidFill>
            <a:schemeClr val="tx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DC33C81-8571-8658-B5FA-1A645AD34D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0" y="804977"/>
            <a:ext cx="3540785" cy="40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4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2D9E13B-5A1E-5FB4-A067-329D938B5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491907-8AA3-F0D2-5B2B-2DDEF874E5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12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148C581D-E752-C5E7-3E91-14CFE7A8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SG" dirty="0">
                <a:solidFill>
                  <a:schemeClr val="bg2"/>
                </a:solidFill>
              </a:rPr>
              <a:t>S</a:t>
            </a:r>
            <a:r>
              <a:rPr lang="en-US" altLang="zh-CN" dirty="0">
                <a:solidFill>
                  <a:schemeClr val="bg2"/>
                </a:solidFill>
              </a:rPr>
              <a:t>tep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2.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Error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Detection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FB2AE19-622E-257B-EBF5-60D1F5E80E67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7F73CAF8-8409-3444-151C-834977FB51BB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D848F739-05A9-4069-D0C6-3939702E5CD1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8759887F-0154-80B4-625E-7F8021CB15D4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A009FEB8-6622-97D6-2189-23011093773B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CF29234-18E7-1E9A-428A-115B9F4E29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8556" y="1023827"/>
            <a:ext cx="3230336" cy="372322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73264CE-B7E3-A50A-03F8-8859A929FF00}"/>
              </a:ext>
            </a:extLst>
          </p:cNvPr>
          <p:cNvSpPr/>
          <p:nvPr/>
        </p:nvSpPr>
        <p:spPr>
          <a:xfrm>
            <a:off x="1195647" y="1117813"/>
            <a:ext cx="1990982" cy="494012"/>
          </a:xfrm>
          <a:prstGeom prst="rect">
            <a:avLst/>
          </a:prstGeom>
          <a:solidFill>
            <a:schemeClr val="lt1">
              <a:alpha val="0"/>
            </a:schemeClr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24D3A7A-B596-E938-0F20-D43264DB3D30}"/>
              </a:ext>
            </a:extLst>
          </p:cNvPr>
          <p:cNvSpPr/>
          <p:nvPr/>
        </p:nvSpPr>
        <p:spPr>
          <a:xfrm>
            <a:off x="1909749" y="1854926"/>
            <a:ext cx="2309553" cy="1162594"/>
          </a:xfrm>
          <a:prstGeom prst="rect">
            <a:avLst/>
          </a:prstGeom>
          <a:solidFill>
            <a:schemeClr val="lt1">
              <a:alpha val="0"/>
            </a:schemeClr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CA83A17-0672-5482-CBDC-4DBE1A151FF8}"/>
              </a:ext>
            </a:extLst>
          </p:cNvPr>
          <p:cNvGrpSpPr/>
          <p:nvPr/>
        </p:nvGrpSpPr>
        <p:grpSpPr>
          <a:xfrm>
            <a:off x="3717483" y="2503858"/>
            <a:ext cx="4230870" cy="2216361"/>
            <a:chOff x="3717483" y="2480410"/>
            <a:chExt cx="4230870" cy="221636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F349D00-60C1-ECA8-909F-6500494DF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656037" y="2730743"/>
              <a:ext cx="3292316" cy="196602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9CAC1F0-6246-8B39-26D8-3CF6D295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7483" y="2480410"/>
              <a:ext cx="1003637" cy="501819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616FF01-296F-CE35-A295-F4FEA0ABD2EF}"/>
              </a:ext>
            </a:extLst>
          </p:cNvPr>
          <p:cNvGrpSpPr/>
          <p:nvPr/>
        </p:nvGrpSpPr>
        <p:grpSpPr>
          <a:xfrm>
            <a:off x="3293719" y="1007144"/>
            <a:ext cx="4654634" cy="1238684"/>
            <a:chOff x="3122148" y="924690"/>
            <a:chExt cx="4654634" cy="12386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4CB72BF-0E7B-C26F-B175-33CB587AC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425983" y="924690"/>
              <a:ext cx="3350799" cy="123868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4FBE78F-94FB-7564-6A38-C8775140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2148" y="1194643"/>
              <a:ext cx="1250533" cy="401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239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722973B-C228-2028-121B-CE92C9B8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EB1803C-C797-E2EB-2EFE-146716782F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13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C9D6B4FD-9700-632E-CA00-E67A5591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SG" dirty="0">
                <a:solidFill>
                  <a:schemeClr val="bg2"/>
                </a:solidFill>
              </a:rPr>
              <a:t>S</a:t>
            </a:r>
            <a:r>
              <a:rPr lang="en-US" altLang="zh-CN" dirty="0">
                <a:solidFill>
                  <a:schemeClr val="bg2"/>
                </a:solidFill>
              </a:rPr>
              <a:t>tep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2.1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Factual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Error</a:t>
            </a:r>
            <a:r>
              <a:rPr lang="zh-CN" altLang="en-US" dirty="0">
                <a:solidFill>
                  <a:schemeClr val="bg2"/>
                </a:solidFill>
              </a:rPr>
              <a:t>  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2B2D591-4551-057B-F918-066462316E84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29132926-733D-FED8-A5F3-67D97077F802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4832D266-491E-D6A5-0A0F-C4D7078001D8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7F59D060-86FC-C93A-34FF-020A8AE2033C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DA990D66-EFF2-C70D-5DC3-01A641C208F4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6E6D47-80AE-DE18-59C4-ECB34D22E7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8556" y="1023827"/>
            <a:ext cx="3230336" cy="372322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4347BB0-177B-E9C4-6F7D-2C30C30B632C}"/>
              </a:ext>
            </a:extLst>
          </p:cNvPr>
          <p:cNvSpPr/>
          <p:nvPr/>
        </p:nvSpPr>
        <p:spPr>
          <a:xfrm>
            <a:off x="1195647" y="1117813"/>
            <a:ext cx="1990982" cy="494012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FA1C88-4B55-5D2A-0A00-A32E6B6AD4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99" b="32754"/>
          <a:stretch>
            <a:fillRect/>
          </a:stretch>
        </p:blipFill>
        <p:spPr>
          <a:xfrm>
            <a:off x="4411242" y="2586939"/>
            <a:ext cx="4015868" cy="2386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A9E8D617-4828-B33F-031D-0BC1F49404F8}"/>
              </a:ext>
            </a:extLst>
          </p:cNvPr>
          <p:cNvGrpSpPr/>
          <p:nvPr/>
        </p:nvGrpSpPr>
        <p:grpSpPr>
          <a:xfrm>
            <a:off x="3293719" y="1007144"/>
            <a:ext cx="4654634" cy="1238684"/>
            <a:chOff x="3122148" y="924690"/>
            <a:chExt cx="4654634" cy="123868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7ABE472-39D7-9EF9-9D09-6898CC2A9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25983" y="924690"/>
              <a:ext cx="3350799" cy="123868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AFFC60F-2B30-F733-BB8D-48E90604E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2148" y="1194643"/>
              <a:ext cx="1250533" cy="401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1162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6871442-3729-E1F9-91FE-3EE382ECD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CC8F7C0-7CA7-1530-48D9-640709ABCC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14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2BE265B1-5F9B-513A-F100-25BF124D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SG" dirty="0">
                <a:solidFill>
                  <a:schemeClr val="bg2"/>
                </a:solidFill>
              </a:rPr>
              <a:t>S</a:t>
            </a:r>
            <a:r>
              <a:rPr lang="en-US" altLang="zh-CN" dirty="0">
                <a:solidFill>
                  <a:schemeClr val="bg2"/>
                </a:solidFill>
              </a:rPr>
              <a:t>tep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2.2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Logical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Error</a:t>
            </a:r>
            <a:r>
              <a:rPr lang="zh-CN" altLang="en-US" dirty="0">
                <a:solidFill>
                  <a:schemeClr val="bg2"/>
                </a:solidFill>
              </a:rPr>
              <a:t>  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6608C1-0FB3-2DD6-1F49-85BFD83CD2A4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F01F98F3-87C6-27B2-514B-C92F9577FA6F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CD7128DB-EA77-9561-956F-54724ACC6E99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7F751C98-6DE9-DB7C-ABE9-D608C814FD69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6A738966-0E48-D2C9-310C-B4798E5DA7F8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1493924-176B-DC21-1FDB-3153F6C66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8556" y="1023827"/>
            <a:ext cx="3230336" cy="3723227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F50B15-2D81-FEDB-4842-C5012B62F18B}"/>
              </a:ext>
            </a:extLst>
          </p:cNvPr>
          <p:cNvSpPr/>
          <p:nvPr/>
        </p:nvSpPr>
        <p:spPr>
          <a:xfrm>
            <a:off x="1972490" y="1835617"/>
            <a:ext cx="2233749" cy="1221091"/>
          </a:xfrm>
          <a:prstGeom prst="rect">
            <a:avLst/>
          </a:prstGeom>
          <a:solidFill>
            <a:schemeClr val="lt1">
              <a:alpha val="0"/>
            </a:schemeClr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 dirty="0"/>
          </a:p>
        </p:txBody>
      </p:sp>
      <p:sp>
        <p:nvSpPr>
          <p:cNvPr id="16" name="十字形 15">
            <a:extLst>
              <a:ext uri="{FF2B5EF4-FFF2-40B4-BE49-F238E27FC236}">
                <a16:creationId xmlns:a16="http://schemas.microsoft.com/office/drawing/2014/main" id="{70D828EC-EB7C-09D2-5735-4E267C138906}"/>
              </a:ext>
            </a:extLst>
          </p:cNvPr>
          <p:cNvSpPr/>
          <p:nvPr/>
        </p:nvSpPr>
        <p:spPr>
          <a:xfrm rot="2642033">
            <a:off x="4452231" y="1872659"/>
            <a:ext cx="303820" cy="304589"/>
          </a:xfrm>
          <a:prstGeom prst="plus">
            <a:avLst>
              <a:gd name="adj" fmla="val 4164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950B724-BD87-3437-71B5-F633C3D929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0" y="2601051"/>
            <a:ext cx="3771073" cy="2251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5F2E7AA-3049-ECFA-6548-65DF38CF0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742" y="2441308"/>
            <a:ext cx="1152595" cy="576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2A835E6-7029-DD2E-9B8F-2D911827A580}"/>
                  </a:ext>
                </a:extLst>
              </p:cNvPr>
              <p:cNvSpPr txBox="1"/>
              <p:nvPr/>
            </p:nvSpPr>
            <p:spPr>
              <a:xfrm>
                <a:off x="5021194" y="808383"/>
                <a:ext cx="15480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𝐿𝑎𝑢𝑐h𝑌𝑒𝑎𝑟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=1992</m:t>
                      </m:r>
                    </m:oMath>
                  </m:oMathPara>
                </a14:m>
                <a:endParaRPr kumimoji="1" lang="zh-SG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2A835E6-7029-DD2E-9B8F-2D911827A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194" y="808383"/>
                <a:ext cx="1548052" cy="215444"/>
              </a:xfrm>
              <a:prstGeom prst="rect">
                <a:avLst/>
              </a:prstGeom>
              <a:blipFill>
                <a:blip r:embed="rId6"/>
                <a:stretch>
                  <a:fillRect l="-2439" r="-1626" b="-16667"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4AE3968-B3E6-68D9-35BB-CBEC65F829AA}"/>
                  </a:ext>
                </a:extLst>
              </p:cNvPr>
              <p:cNvSpPr txBox="1"/>
              <p:nvPr/>
            </p:nvSpPr>
            <p:spPr>
              <a:xfrm>
                <a:off x="5045578" y="1284418"/>
                <a:ext cx="155927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𝐴𝑠𝑘𝑒𝑑𝑌𝑒𝑎𝑟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=2025</m:t>
                      </m:r>
                    </m:oMath>
                  </m:oMathPara>
                </a14:m>
                <a:endParaRPr kumimoji="1" lang="zh-SG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4AE3968-B3E6-68D9-35BB-CBEC65F82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578" y="1284418"/>
                <a:ext cx="1559273" cy="215444"/>
              </a:xfrm>
              <a:prstGeom prst="rect">
                <a:avLst/>
              </a:prstGeom>
              <a:blipFill>
                <a:blip r:embed="rId7"/>
                <a:stretch>
                  <a:fillRect l="-2439" r="-2439" b="-11111"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B262F4A-8470-F88A-268B-4B8CB128DA42}"/>
                  </a:ext>
                </a:extLst>
              </p:cNvPr>
              <p:cNvSpPr txBox="1"/>
              <p:nvPr/>
            </p:nvSpPr>
            <p:spPr>
              <a:xfrm>
                <a:off x="5021194" y="1537114"/>
                <a:ext cx="294560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𝐸𝑙𝑎𝑝𝑠𝑒𝑑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𝐴𝑠𝑘𝑒𝑑𝑌𝑒𝑎𝑟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𝐿𝑎𝑢𝑐h𝑌𝑒𝑎𝑟</m:t>
                      </m:r>
                    </m:oMath>
                  </m:oMathPara>
                </a14:m>
                <a:endParaRPr kumimoji="1" lang="en-US" altLang="zh-CN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B262F4A-8470-F88A-268B-4B8CB128D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194" y="1537114"/>
                <a:ext cx="2945609" cy="215444"/>
              </a:xfrm>
              <a:prstGeom prst="rect">
                <a:avLst/>
              </a:prstGeom>
              <a:blipFill>
                <a:blip r:embed="rId8"/>
                <a:stretch>
                  <a:fillRect l="-1288" t="-5556" r="-429" b="-38889"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16741A4-B4CE-AFC4-D196-0DB5B68459A0}"/>
                  </a:ext>
                </a:extLst>
              </p:cNvPr>
              <p:cNvSpPr txBox="1"/>
              <p:nvPr/>
            </p:nvSpPr>
            <p:spPr>
              <a:xfrm>
                <a:off x="5079172" y="2228485"/>
                <a:ext cx="113300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𝐸𝑙𝑎𝑝𝑠𝑒𝑑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=43</m:t>
                      </m:r>
                    </m:oMath>
                  </m:oMathPara>
                </a14:m>
                <a:endParaRPr kumimoji="1" lang="zh-SG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16741A4-B4CE-AFC4-D196-0DB5B6845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172" y="2228485"/>
                <a:ext cx="1133002" cy="215444"/>
              </a:xfrm>
              <a:prstGeom prst="rect">
                <a:avLst/>
              </a:prstGeom>
              <a:blipFill>
                <a:blip r:embed="rId9"/>
                <a:stretch>
                  <a:fillRect l="-4396" r="-2198" b="-38889"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010486C-A580-E988-5FFE-B3E40ADCCF04}"/>
                  </a:ext>
                </a:extLst>
              </p:cNvPr>
              <p:cNvSpPr txBox="1"/>
              <p:nvPr/>
            </p:nvSpPr>
            <p:spPr>
              <a:xfrm>
                <a:off x="5638645" y="1717177"/>
                <a:ext cx="14605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=2025−1992</m:t>
                      </m:r>
                    </m:oMath>
                  </m:oMathPara>
                </a14:m>
                <a:endParaRPr kumimoji="1" lang="zh-SG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010486C-A580-E988-5FFE-B3E40ADCC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645" y="1717177"/>
                <a:ext cx="146050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肘形连接符 27">
            <a:extLst>
              <a:ext uri="{FF2B5EF4-FFF2-40B4-BE49-F238E27FC236}">
                <a16:creationId xmlns:a16="http://schemas.microsoft.com/office/drawing/2014/main" id="{CDCF5B54-4FA7-6D3B-BF56-1851CC68B87A}"/>
              </a:ext>
            </a:extLst>
          </p:cNvPr>
          <p:cNvCxnSpPr>
            <a:cxnSpLocks/>
            <a:stCxn id="23" idx="1"/>
            <a:endCxn id="24" idx="1"/>
          </p:cNvCxnSpPr>
          <p:nvPr/>
        </p:nvCxnSpPr>
        <p:spPr>
          <a:xfrm rot="10800000" flipH="1" flipV="1">
            <a:off x="5021194" y="1644835"/>
            <a:ext cx="57978" cy="691371"/>
          </a:xfrm>
          <a:prstGeom prst="bentConnector3">
            <a:avLst>
              <a:gd name="adj1" fmla="val -394287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0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C586D3D-1D25-FE7E-F71C-E62DE67D5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E4E6457-5A40-F7DE-CD7F-E2DB863BA3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15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14B69E4D-8498-06F8-8A98-873C1C5C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SG" dirty="0">
                <a:solidFill>
                  <a:schemeClr val="bg2"/>
                </a:solidFill>
              </a:rPr>
              <a:t>S</a:t>
            </a:r>
            <a:r>
              <a:rPr lang="en-US" altLang="zh-CN" dirty="0">
                <a:solidFill>
                  <a:schemeClr val="bg2"/>
                </a:solidFill>
              </a:rPr>
              <a:t>tep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2.3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Propagated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Error</a:t>
            </a:r>
            <a:r>
              <a:rPr lang="zh-CN" altLang="en-US" dirty="0">
                <a:solidFill>
                  <a:schemeClr val="bg2"/>
                </a:solidFill>
              </a:rPr>
              <a:t>  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D4F3648-E988-B3E7-1788-BC05A2663A21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97C7C5DE-DC03-7436-3B30-D79B443345A9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D2027A9D-C301-BD13-02CE-34DF4A45933B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2819FB39-748E-3A31-FB87-91D3F3001CA3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C84B2F39-0813-4429-243C-2BD41E4D0F8A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BB65F2B-9408-05F5-0AF1-1F47F3A280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8556" y="1023827"/>
            <a:ext cx="3230336" cy="3723227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23DB1CA-8128-09F6-4424-ABA881D31C36}"/>
              </a:ext>
            </a:extLst>
          </p:cNvPr>
          <p:cNvSpPr/>
          <p:nvPr/>
        </p:nvSpPr>
        <p:spPr>
          <a:xfrm>
            <a:off x="1972490" y="1835617"/>
            <a:ext cx="2233749" cy="1221091"/>
          </a:xfrm>
          <a:prstGeom prst="rect">
            <a:avLst/>
          </a:prstGeom>
          <a:solidFill>
            <a:schemeClr val="lt1">
              <a:alpha val="0"/>
            </a:schemeClr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 dirty="0"/>
          </a:p>
        </p:txBody>
      </p:sp>
      <p:sp>
        <p:nvSpPr>
          <p:cNvPr id="16" name="十字形 15">
            <a:extLst>
              <a:ext uri="{FF2B5EF4-FFF2-40B4-BE49-F238E27FC236}">
                <a16:creationId xmlns:a16="http://schemas.microsoft.com/office/drawing/2014/main" id="{7F4A2F93-1436-CAC4-231E-4B0BFE2D7F18}"/>
              </a:ext>
            </a:extLst>
          </p:cNvPr>
          <p:cNvSpPr/>
          <p:nvPr/>
        </p:nvSpPr>
        <p:spPr>
          <a:xfrm rot="2642033">
            <a:off x="4650021" y="3362370"/>
            <a:ext cx="303820" cy="304589"/>
          </a:xfrm>
          <a:prstGeom prst="plus">
            <a:avLst>
              <a:gd name="adj" fmla="val 4164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DB8C2E4-0D0C-ED00-01FB-911B171222DC}"/>
                  </a:ext>
                </a:extLst>
              </p:cNvPr>
              <p:cNvSpPr txBox="1"/>
              <p:nvPr/>
            </p:nvSpPr>
            <p:spPr>
              <a:xfrm>
                <a:off x="5213529" y="2948986"/>
                <a:ext cx="15480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𝐿𝑎𝑢𝑐h𝑌𝑒𝑎𝑟</m:t>
                      </m:r>
                      <m:r>
                        <a:rPr kumimoji="1"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=1992</m:t>
                      </m:r>
                    </m:oMath>
                  </m:oMathPara>
                </a14:m>
                <a:endParaRPr kumimoji="1" lang="zh-SG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DB8C2E4-0D0C-ED00-01FB-911B17122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529" y="2948986"/>
                <a:ext cx="1548052" cy="215444"/>
              </a:xfrm>
              <a:prstGeom prst="rect">
                <a:avLst/>
              </a:prstGeom>
              <a:blipFill>
                <a:blip r:embed="rId4"/>
                <a:stretch>
                  <a:fillRect l="-1626" r="-1626" b="-11111"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88ADF28-29FA-824C-F141-946AAA1F9356}"/>
                  </a:ext>
                </a:extLst>
              </p:cNvPr>
              <p:cNvSpPr txBox="1"/>
              <p:nvPr/>
            </p:nvSpPr>
            <p:spPr>
              <a:xfrm>
                <a:off x="5237913" y="3425021"/>
                <a:ext cx="155927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𝐴𝑠𝑘𝑒𝑑𝑌𝑒𝑎𝑟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=2025</m:t>
                      </m:r>
                    </m:oMath>
                  </m:oMathPara>
                </a14:m>
                <a:endParaRPr kumimoji="1" lang="zh-SG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88ADF28-29FA-824C-F141-946AAA1F9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913" y="3425021"/>
                <a:ext cx="1559273" cy="215444"/>
              </a:xfrm>
              <a:prstGeom prst="rect">
                <a:avLst/>
              </a:prstGeom>
              <a:blipFill>
                <a:blip r:embed="rId5"/>
                <a:stretch>
                  <a:fillRect l="-2419" r="-2419" b="-11111"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D783F22-66E2-303E-E3C5-F92F477A7381}"/>
                  </a:ext>
                </a:extLst>
              </p:cNvPr>
              <p:cNvSpPr txBox="1"/>
              <p:nvPr/>
            </p:nvSpPr>
            <p:spPr>
              <a:xfrm>
                <a:off x="5213529" y="3677717"/>
                <a:ext cx="294560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𝐸𝑙𝑎𝑝𝑠𝑒𝑑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𝐴𝑠𝑘𝑒𝑑𝑌𝑒𝑎𝑟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𝐿𝑎𝑢𝑐h𝑌𝑒𝑎𝑟</m:t>
                      </m:r>
                    </m:oMath>
                  </m:oMathPara>
                </a14:m>
                <a:endParaRPr kumimoji="1" lang="en-US" altLang="zh-CN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D783F22-66E2-303E-E3C5-F92F477A7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529" y="3677717"/>
                <a:ext cx="2945609" cy="215444"/>
              </a:xfrm>
              <a:prstGeom prst="rect">
                <a:avLst/>
              </a:prstGeom>
              <a:blipFill>
                <a:blip r:embed="rId6"/>
                <a:stretch>
                  <a:fillRect l="-1288" t="-5556" r="-429" b="-33333"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BF704EC-488F-AF4E-2C27-63D7BA0E0943}"/>
                  </a:ext>
                </a:extLst>
              </p:cNvPr>
              <p:cNvSpPr txBox="1"/>
              <p:nvPr/>
            </p:nvSpPr>
            <p:spPr>
              <a:xfrm>
                <a:off x="5271507" y="4369088"/>
                <a:ext cx="113300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𝐸𝑙𝑎𝑝𝑠𝑒𝑑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=33</m:t>
                      </m:r>
                    </m:oMath>
                  </m:oMathPara>
                </a14:m>
                <a:endParaRPr kumimoji="1" lang="zh-SG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BF704EC-488F-AF4E-2C27-63D7BA0E0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507" y="4369088"/>
                <a:ext cx="1133002" cy="215444"/>
              </a:xfrm>
              <a:prstGeom prst="rect">
                <a:avLst/>
              </a:prstGeom>
              <a:blipFill>
                <a:blip r:embed="rId7"/>
                <a:stretch>
                  <a:fillRect l="-5556" r="-2222" b="-41176"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31BEDA4-67D2-AA98-D1C1-5B0099059399}"/>
                  </a:ext>
                </a:extLst>
              </p:cNvPr>
              <p:cNvSpPr txBox="1"/>
              <p:nvPr/>
            </p:nvSpPr>
            <p:spPr>
              <a:xfrm>
                <a:off x="5830980" y="3857780"/>
                <a:ext cx="14605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=2025−1992</m:t>
                      </m:r>
                    </m:oMath>
                  </m:oMathPara>
                </a14:m>
                <a:endParaRPr kumimoji="1" lang="zh-SG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31BEDA4-67D2-AA98-D1C1-5B0099059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980" y="3857780"/>
                <a:ext cx="146050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SG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肘形连接符 27">
            <a:extLst>
              <a:ext uri="{FF2B5EF4-FFF2-40B4-BE49-F238E27FC236}">
                <a16:creationId xmlns:a16="http://schemas.microsoft.com/office/drawing/2014/main" id="{36440B89-3661-F340-657B-5249BB302732}"/>
              </a:ext>
            </a:extLst>
          </p:cNvPr>
          <p:cNvCxnSpPr>
            <a:cxnSpLocks/>
            <a:stCxn id="20" idx="1"/>
            <a:endCxn id="24" idx="1"/>
          </p:cNvCxnSpPr>
          <p:nvPr/>
        </p:nvCxnSpPr>
        <p:spPr>
          <a:xfrm rot="10800000" flipH="1" flipV="1">
            <a:off x="5213529" y="3056708"/>
            <a:ext cx="57978" cy="1420102"/>
          </a:xfrm>
          <a:prstGeom prst="bentConnector3">
            <a:avLst>
              <a:gd name="adj1" fmla="val -394287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连接符 17">
            <a:extLst>
              <a:ext uri="{FF2B5EF4-FFF2-40B4-BE49-F238E27FC236}">
                <a16:creationId xmlns:a16="http://schemas.microsoft.com/office/drawing/2014/main" id="{7F9602A1-08C2-E265-227B-9A400955E82D}"/>
              </a:ext>
            </a:extLst>
          </p:cNvPr>
          <p:cNvCxnSpPr>
            <a:cxnSpLocks/>
            <a:stCxn id="20" idx="1"/>
            <a:endCxn id="23" idx="1"/>
          </p:cNvCxnSpPr>
          <p:nvPr/>
        </p:nvCxnSpPr>
        <p:spPr>
          <a:xfrm rot="10800000" flipV="1">
            <a:off x="5213529" y="3056707"/>
            <a:ext cx="12700" cy="728731"/>
          </a:xfrm>
          <a:prstGeom prst="bentConnector3">
            <a:avLst>
              <a:gd name="adj1" fmla="val 180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十字形 28">
            <a:extLst>
              <a:ext uri="{FF2B5EF4-FFF2-40B4-BE49-F238E27FC236}">
                <a16:creationId xmlns:a16="http://schemas.microsoft.com/office/drawing/2014/main" id="{1EE0C3DE-C4FD-4DD3-0CD1-653250B61E86}"/>
              </a:ext>
            </a:extLst>
          </p:cNvPr>
          <p:cNvSpPr/>
          <p:nvPr/>
        </p:nvSpPr>
        <p:spPr>
          <a:xfrm rot="2642033">
            <a:off x="955857" y="1200019"/>
            <a:ext cx="303820" cy="304589"/>
          </a:xfrm>
          <a:prstGeom prst="plus">
            <a:avLst>
              <a:gd name="adj" fmla="val 4164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0F3A9F-17CB-8FFF-04EE-DF1B01804E5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62" b="1262"/>
          <a:stretch/>
        </p:blipFill>
        <p:spPr>
          <a:xfrm>
            <a:off x="4365067" y="731039"/>
            <a:ext cx="4015868" cy="2386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3205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70B1E7D-BCE3-F2AD-EDC9-A8834778B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F98B642-F136-E094-0ADE-758693D7FA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16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C8984E04-8471-AE3A-096E-3EE85C38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SG" dirty="0" err="1">
                <a:solidFill>
                  <a:schemeClr val="bg2"/>
                </a:solidFill>
              </a:rPr>
              <a:t>Reason</a:t>
            </a:r>
            <a:r>
              <a:rPr lang="en-US" altLang="zh-CN" dirty="0" err="1">
                <a:solidFill>
                  <a:schemeClr val="bg2"/>
                </a:solidFill>
              </a:rPr>
              <a:t>Diag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UI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4C051C-1A9B-E557-5417-9B1BF4DFC39E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31BC1F9F-0E15-56F8-B242-79D338A40815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F598094A-F973-52B4-1D93-C3C367C2DF98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45D47068-62B0-337C-8E0D-5A5F617552B4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C9692D78-3F67-3D8C-EAF0-DC5B5FE18FFE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A1DED38-86D5-78F0-A9C5-E103003D4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4" t="14772" r="2168" b="13001"/>
          <a:stretch>
            <a:fillRect/>
          </a:stretch>
        </p:blipFill>
        <p:spPr>
          <a:xfrm>
            <a:off x="2626164" y="950578"/>
            <a:ext cx="4561692" cy="13083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EED46AF-B27B-C258-E51C-BF534675C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15" y="2544693"/>
            <a:ext cx="3299995" cy="1235028"/>
          </a:xfrm>
          <a:prstGeom prst="rect">
            <a:avLst/>
          </a:prstGeom>
        </p:spPr>
      </p:pic>
      <p:sp>
        <p:nvSpPr>
          <p:cNvPr id="16" name="Text 67">
            <a:extLst>
              <a:ext uri="{FF2B5EF4-FFF2-40B4-BE49-F238E27FC236}">
                <a16:creationId xmlns:a16="http://schemas.microsoft.com/office/drawing/2014/main" id="{F1258C19-2E03-6B6B-0C76-AB77D93D5D8F}"/>
              </a:ext>
            </a:extLst>
          </p:cNvPr>
          <p:cNvSpPr/>
          <p:nvPr/>
        </p:nvSpPr>
        <p:spPr>
          <a:xfrm>
            <a:off x="1752425" y="4351240"/>
            <a:ext cx="3776472" cy="2949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DeltaBench math problem</a:t>
            </a:r>
            <a:endParaRPr lang="en-US" sz="11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E7BFC9B-2220-F91B-3904-4C4D088E4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993" y="681944"/>
            <a:ext cx="1254720" cy="431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1A1A07-DD8E-F554-DAFE-4271A493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988AB8D-0B7D-AE34-DB2E-9ABCAA32D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17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329FD5BF-E411-0ABC-DFCA-A124F03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SG" dirty="0" err="1">
                <a:solidFill>
                  <a:schemeClr val="bg2"/>
                </a:solidFill>
              </a:rPr>
              <a:t>Reason</a:t>
            </a:r>
            <a:r>
              <a:rPr lang="en-US" altLang="zh-CN" dirty="0" err="1">
                <a:solidFill>
                  <a:schemeClr val="bg2"/>
                </a:solidFill>
              </a:rPr>
              <a:t>Diag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UI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C74145D-FE1A-3DD6-84F6-6A7235A98E6C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A915F66A-DD6B-780D-A0B7-821B5B392FDF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89A50E7A-4B04-B06F-AD39-541A52F7C572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55F9F35A-8C61-35C6-8EAE-DAE6518F29D8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32597ABF-CC3D-3277-4345-94DBB953940E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7E04D68-C83B-05F2-0588-461EF2BDF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993" y="681944"/>
            <a:ext cx="1254720" cy="43188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F299DA2-24D4-3054-6C6C-41D55FDEF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311"/>
          <a:stretch>
            <a:fillRect/>
          </a:stretch>
        </p:blipFill>
        <p:spPr>
          <a:xfrm>
            <a:off x="1295803" y="844544"/>
            <a:ext cx="5472132" cy="4062289"/>
          </a:xfrm>
          <a:prstGeom prst="rect">
            <a:avLst/>
          </a:prstGeom>
        </p:spPr>
      </p:pic>
      <p:sp>
        <p:nvSpPr>
          <p:cNvPr id="4" name="右箭头 3">
            <a:extLst>
              <a:ext uri="{FF2B5EF4-FFF2-40B4-BE49-F238E27FC236}">
                <a16:creationId xmlns:a16="http://schemas.microsoft.com/office/drawing/2014/main" id="{8CC73B1E-4408-C414-1B47-3E67E50B65DB}"/>
              </a:ext>
            </a:extLst>
          </p:cNvPr>
          <p:cNvSpPr/>
          <p:nvPr/>
        </p:nvSpPr>
        <p:spPr>
          <a:xfrm rot="10800000">
            <a:off x="6580879" y="2707528"/>
            <a:ext cx="462747" cy="21175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BE0A72C-C0B4-CF97-FC56-AD7048F47F05}"/>
              </a:ext>
            </a:extLst>
          </p:cNvPr>
          <p:cNvSpPr txBox="1"/>
          <p:nvPr/>
        </p:nvSpPr>
        <p:spPr>
          <a:xfrm>
            <a:off x="-1084" y="2136017"/>
            <a:ext cx="1360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en-US" dirty="0"/>
              <a:t>Section View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0D7A1B-45F4-BDA4-2011-745E27FA5B6D}"/>
              </a:ext>
            </a:extLst>
          </p:cNvPr>
          <p:cNvSpPr txBox="1"/>
          <p:nvPr/>
        </p:nvSpPr>
        <p:spPr>
          <a:xfrm>
            <a:off x="56976" y="1071775"/>
            <a:ext cx="10226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SG" dirty="0" err="1"/>
              <a:t>Over</a:t>
            </a:r>
            <a:r>
              <a:rPr lang="en-US" altLang="zh-CN" dirty="0" err="1"/>
              <a:t>v</a:t>
            </a:r>
            <a:r>
              <a:rPr lang="zh-SG" altLang="en-US" dirty="0"/>
              <a:t>iew</a:t>
            </a:r>
          </a:p>
        </p:txBody>
      </p:sp>
    </p:spTree>
    <p:extLst>
      <p:ext uri="{BB962C8B-B14F-4D97-AF65-F5344CB8AC3E}">
        <p14:creationId xmlns:p14="http://schemas.microsoft.com/office/powerpoint/2010/main" val="1589416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6F99F8-7EBE-4790-EF1F-19A901F2A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C8D655-0992-AB77-7CB2-019BC46560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260" t="4544" r="4598" b="71538"/>
          <a:stretch>
            <a:fillRect/>
          </a:stretch>
        </p:blipFill>
        <p:spPr>
          <a:xfrm>
            <a:off x="180267" y="1065413"/>
            <a:ext cx="8727971" cy="17954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CB4A13B-4EAD-DF93-737E-97103F0F2D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18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100FE715-DC14-3D65-5AA7-AE80EB1B2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Overview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00A4C5-970E-044A-D55D-9C12C5DB7C1E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F1E8F7EE-B369-3821-D3B1-9D9EF7B2F571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FF45151E-6109-FDE3-E972-6F8617D7B816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AF88D878-7EFD-D163-8719-E4C0C9506CB5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61DB3E55-CC57-240F-4226-76C25C36F094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CACBE2E-730E-955B-44A2-59EDEAF3620A}"/>
              </a:ext>
            </a:extLst>
          </p:cNvPr>
          <p:cNvSpPr txBox="1"/>
          <p:nvPr/>
        </p:nvSpPr>
        <p:spPr>
          <a:xfrm>
            <a:off x="5083615" y="3541913"/>
            <a:ext cx="2831086" cy="30777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6">
              <a:spcAft>
                <a:spcPts val="700"/>
              </a:spcAft>
              <a:buSzPct val="100000"/>
            </a:pPr>
            <a:r>
              <a:rPr lang="en-US" altLang="zh-CN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error</a:t>
            </a:r>
            <a:r>
              <a:rPr lang="zh-CN" altLang="en-US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</a:t>
            </a:r>
            <a:r>
              <a:rPr lang="zh-CN" altLang="en-US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itchFamily="2" charset="2"/>
              </a:rPr>
              <a:t>---</a:t>
            </a:r>
            <a:r>
              <a:rPr lang="zh-CN" altLang="en-US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itchFamily="2" charset="2"/>
              </a:rPr>
              <a:t>propagated</a:t>
            </a:r>
            <a:r>
              <a:rPr lang="zh-CN" altLang="en-US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itchFamily="2" charset="2"/>
              </a:rPr>
              <a:t>error</a:t>
            </a:r>
            <a:endParaRPr lang="en-US" altLang="zh-SG" dirty="0">
              <a:solidFill>
                <a:srgbClr val="B91C1C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799C684-C073-ADA6-757D-40A3CFDE4DD8}"/>
              </a:ext>
            </a:extLst>
          </p:cNvPr>
          <p:cNvSpPr txBox="1"/>
          <p:nvPr/>
        </p:nvSpPr>
        <p:spPr>
          <a:xfrm>
            <a:off x="940258" y="3525009"/>
            <a:ext cx="739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</a:rPr>
              <a:t>Error</a:t>
            </a:r>
            <a:endParaRPr kumimoji="1" lang="zh-SG" altLang="en-US" sz="1600" dirty="0">
              <a:solidFill>
                <a:srgbClr val="C0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EF411C-BF74-36A5-4641-65FB61DF8BD1}"/>
              </a:ext>
            </a:extLst>
          </p:cNvPr>
          <p:cNvSpPr txBox="1"/>
          <p:nvPr/>
        </p:nvSpPr>
        <p:spPr>
          <a:xfrm>
            <a:off x="659738" y="4103280"/>
            <a:ext cx="12416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SG" sz="1600" dirty="0">
                <a:solidFill>
                  <a:schemeClr val="tx2">
                    <a:lumMod val="50000"/>
                  </a:schemeClr>
                </a:solidFill>
              </a:rPr>
              <a:t>U</a:t>
            </a:r>
            <a:r>
              <a:rPr kumimoji="1" lang="en-US" altLang="zh-CN" sz="1600" dirty="0">
                <a:solidFill>
                  <a:schemeClr val="tx2">
                    <a:lumMod val="50000"/>
                  </a:schemeClr>
                </a:solidFill>
              </a:rPr>
              <a:t>ncertainty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878EB22-B3B7-6553-1E6C-E3CE1D9AB463}"/>
              </a:ext>
            </a:extLst>
          </p:cNvPr>
          <p:cNvSpPr txBox="1"/>
          <p:nvPr/>
        </p:nvSpPr>
        <p:spPr>
          <a:xfrm>
            <a:off x="6159110" y="3151750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Link</a:t>
            </a:r>
            <a:endParaRPr kumimoji="1" lang="zh-SG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18D5B48-1D0D-C4BC-5FAC-04BF99AF0F7A}"/>
              </a:ext>
            </a:extLst>
          </p:cNvPr>
          <p:cNvSpPr txBox="1"/>
          <p:nvPr/>
        </p:nvSpPr>
        <p:spPr>
          <a:xfrm>
            <a:off x="2799214" y="3151750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Node</a:t>
            </a:r>
            <a:endParaRPr kumimoji="1" lang="zh-SG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4814346-AD6E-6C86-3A90-34A04234C961}"/>
              </a:ext>
            </a:extLst>
          </p:cNvPr>
          <p:cNvSpPr txBox="1"/>
          <p:nvPr/>
        </p:nvSpPr>
        <p:spPr>
          <a:xfrm>
            <a:off x="5083615" y="4151667"/>
            <a:ext cx="31367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6">
              <a:spcAft>
                <a:spcPts val="700"/>
              </a:spcAft>
              <a:buSzPct val="100000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</a:t>
            </a:r>
            <a:r>
              <a:rPr lang="en-US" altLang="zh-CN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uncertained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”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step</a:t>
            </a:r>
            <a:r>
              <a:rPr lang="en-US" altLang="zh-SG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itchFamily="2" charset="2"/>
              </a:rPr>
              <a:t>---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itchFamily="2" charset="2"/>
              </a:rPr>
              <a:t>u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ncertain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step</a:t>
            </a:r>
            <a:endParaRPr lang="en-US" altLang="zh-SG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47113C4-30D2-6922-44F1-18394DA66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320" y="4230285"/>
            <a:ext cx="248931" cy="1634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4BD2A9F-6387-44F0-D793-D2D6BBE6E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797" y="3603506"/>
            <a:ext cx="248931" cy="16348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6A8A2A1-FD1E-E1C2-81AA-6B98A23F319F}"/>
              </a:ext>
            </a:extLst>
          </p:cNvPr>
          <p:cNvGrpSpPr/>
          <p:nvPr/>
        </p:nvGrpSpPr>
        <p:grpSpPr>
          <a:xfrm>
            <a:off x="2197059" y="3478879"/>
            <a:ext cx="1930734" cy="307777"/>
            <a:chOff x="1432904" y="3696819"/>
            <a:chExt cx="1930734" cy="307777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01C2473-5235-5F7E-3BF7-8F7A5F8A19FA}"/>
                </a:ext>
              </a:extLst>
            </p:cNvPr>
            <p:cNvSpPr txBox="1"/>
            <p:nvPr/>
          </p:nvSpPr>
          <p:spPr>
            <a:xfrm>
              <a:off x="1615851" y="3696819"/>
              <a:ext cx="17477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>
                <a:spcAft>
                  <a:spcPts val="700"/>
                </a:spcAft>
                <a:buSzPct val="100000"/>
              </a:pPr>
              <a:r>
                <a:rPr lang="en-US" altLang="zh-SG" dirty="0">
                  <a:solidFill>
                    <a:srgbClr val="B9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an erroneous step</a:t>
              </a: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2A36B41-449B-1D58-A4BF-CD67E7C5B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2904" y="3789115"/>
              <a:ext cx="173252" cy="173252"/>
            </a:xfrm>
            <a:prstGeom prst="rect">
              <a:avLst/>
            </a:prstGeom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C92D56-00D3-3D33-1449-0FB506F534AD}"/>
              </a:ext>
            </a:extLst>
          </p:cNvPr>
          <p:cNvGrpSpPr/>
          <p:nvPr/>
        </p:nvGrpSpPr>
        <p:grpSpPr>
          <a:xfrm>
            <a:off x="2225853" y="3731111"/>
            <a:ext cx="2164826" cy="307777"/>
            <a:chOff x="1481092" y="3933756"/>
            <a:chExt cx="2164826" cy="307777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0DD4534-8B44-E984-DD57-BF3B90B3CDF0}"/>
                </a:ext>
              </a:extLst>
            </p:cNvPr>
            <p:cNvSpPr txBox="1"/>
            <p:nvPr/>
          </p:nvSpPr>
          <p:spPr>
            <a:xfrm>
              <a:off x="1604170" y="3933756"/>
              <a:ext cx="20417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>
                <a:spcAft>
                  <a:spcPts val="700"/>
                </a:spcAft>
                <a:buSzPct val="100000"/>
              </a:pPr>
              <a:r>
                <a:rPr lang="en-US" altLang="zh-CN" dirty="0">
                  <a:ln w="0">
                    <a:noFill/>
                  </a:ln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cs typeface="Calibri" pitchFamily="34" charset="-120"/>
                </a:rPr>
                <a:t>an</a:t>
              </a:r>
              <a:r>
                <a:rPr lang="zh-CN" altLang="en-US" dirty="0">
                  <a:ln w="0">
                    <a:noFill/>
                  </a:ln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cs typeface="Calibri" pitchFamily="34" charset="-120"/>
                </a:rPr>
                <a:t> </a:t>
              </a:r>
              <a:r>
                <a:rPr lang="en-US" altLang="zh-CN" dirty="0">
                  <a:ln w="0">
                    <a:noFill/>
                  </a:ln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cs typeface="Calibri" pitchFamily="34" charset="-120"/>
                </a:rPr>
                <a:t>propagated</a:t>
              </a:r>
              <a:r>
                <a:rPr lang="zh-CN" altLang="en-US" dirty="0">
                  <a:ln w="0">
                    <a:noFill/>
                  </a:ln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cs typeface="Calibri" pitchFamily="34" charset="-120"/>
                </a:rPr>
                <a:t> </a:t>
              </a:r>
              <a:r>
                <a:rPr lang="en-US" altLang="zh-CN" dirty="0">
                  <a:ln w="0">
                    <a:noFill/>
                  </a:ln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cs typeface="Calibri" pitchFamily="34" charset="-120"/>
                </a:rPr>
                <a:t>error</a:t>
              </a:r>
              <a:r>
                <a:rPr lang="zh-CN" altLang="en-US" dirty="0">
                  <a:ln w="0">
                    <a:noFill/>
                  </a:ln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cs typeface="Calibri" pitchFamily="34" charset="-120"/>
                </a:rPr>
                <a:t> </a:t>
              </a:r>
              <a:r>
                <a:rPr lang="en-US" altLang="zh-CN" dirty="0">
                  <a:ln w="0">
                    <a:noFill/>
                  </a:ln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cs typeface="Calibri" pitchFamily="34" charset="-120"/>
                </a:rPr>
                <a:t>step</a:t>
              </a:r>
              <a:endParaRPr lang="en-US" altLang="zh-SG" dirty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3978169-B3F9-0C6A-0A41-58AC71648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1092" y="4013803"/>
              <a:ext cx="123078" cy="123078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40E06EE-42DB-0BEC-7C96-5B784993B24E}"/>
              </a:ext>
            </a:extLst>
          </p:cNvPr>
          <p:cNvGrpSpPr/>
          <p:nvPr/>
        </p:nvGrpSpPr>
        <p:grpSpPr>
          <a:xfrm>
            <a:off x="2225853" y="4164872"/>
            <a:ext cx="1721560" cy="307777"/>
            <a:chOff x="1739900" y="4382812"/>
            <a:chExt cx="1721560" cy="307777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0CAC01B-329E-7097-553A-3725844D7414}"/>
                </a:ext>
              </a:extLst>
            </p:cNvPr>
            <p:cNvSpPr txBox="1"/>
            <p:nvPr/>
          </p:nvSpPr>
          <p:spPr>
            <a:xfrm>
              <a:off x="1895345" y="4382812"/>
              <a:ext cx="15661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uncertain</a:t>
              </a:r>
              <a:r>
                <a:rPr lang="zh-CN" altLang="en-US" dirty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</a:t>
              </a:r>
              <a:r>
                <a:rPr lang="en-US" altLang="zh-CN" dirty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step</a:t>
              </a:r>
              <a:r>
                <a:rPr lang="en-US" altLang="zh-SG" dirty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</a:t>
              </a:r>
              <a:endParaRPr lang="zh-SG" alt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568D634B-170C-3D6E-30CD-831C92C6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9900" y="4496452"/>
              <a:ext cx="155445" cy="133238"/>
            </a:xfrm>
            <a:prstGeom prst="rect">
              <a:avLst/>
            </a:prstGeom>
          </p:spPr>
        </p:pic>
      </p:grp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94CF6011-30AE-E18C-6803-E336067633F0}"/>
              </a:ext>
            </a:extLst>
          </p:cNvPr>
          <p:cNvCxnSpPr>
            <a:cxnSpLocks/>
          </p:cNvCxnSpPr>
          <p:nvPr/>
        </p:nvCxnSpPr>
        <p:spPr>
          <a:xfrm>
            <a:off x="659738" y="3440174"/>
            <a:ext cx="7560584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51FFDD1C-8F66-F362-9AFA-EDB53DC8CC6E}"/>
              </a:ext>
            </a:extLst>
          </p:cNvPr>
          <p:cNvCxnSpPr>
            <a:cxnSpLocks/>
          </p:cNvCxnSpPr>
          <p:nvPr/>
        </p:nvCxnSpPr>
        <p:spPr>
          <a:xfrm>
            <a:off x="659738" y="4479337"/>
            <a:ext cx="756058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DFCE90EF-8E07-80F1-F556-191B8B4FA34B}"/>
              </a:ext>
            </a:extLst>
          </p:cNvPr>
          <p:cNvCxnSpPr>
            <a:cxnSpLocks/>
          </p:cNvCxnSpPr>
          <p:nvPr/>
        </p:nvCxnSpPr>
        <p:spPr>
          <a:xfrm>
            <a:off x="659737" y="3135367"/>
            <a:ext cx="756058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257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52595F1-A75C-ECA2-E375-39E09DC42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D813D2E-1F5F-1666-AAC1-069899DE85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19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B04C4D72-0F4F-444D-617E-FEC0CC3D3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Retroactive reasoning patterns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7B27224-6A9F-33B8-BA63-04BE4B8A4706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B35D62BE-55D9-ED01-FA0F-CF373B0298C5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E5AFABB1-69E0-E55B-46B9-8BCA2E966400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01F76032-1688-C3B8-F6DF-56EA1F0E21BF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DB730569-D824-2F13-C75D-8B43BD418593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535D37-2F05-684D-27E0-961B735A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83" y="2700525"/>
            <a:ext cx="2582971" cy="21911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AE8EACF-83E0-06E8-F66A-721DA1F208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4544" b="71538"/>
          <a:stretch>
            <a:fillRect/>
          </a:stretch>
        </p:blipFill>
        <p:spPr>
          <a:xfrm>
            <a:off x="243459" y="934732"/>
            <a:ext cx="8362284" cy="16194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3E6864-9896-1763-DEC3-54B5C24AE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560" y="2041247"/>
            <a:ext cx="1638940" cy="4131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51AD054-AB09-444B-448F-3D48A6F3E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676" y="3538789"/>
            <a:ext cx="2712647" cy="12479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17B2B5C-31B3-8613-FF54-9514A4DC07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4" t="14772" r="2168" b="13001"/>
          <a:stretch>
            <a:fillRect/>
          </a:stretch>
        </p:blipFill>
        <p:spPr>
          <a:xfrm>
            <a:off x="4717188" y="2554138"/>
            <a:ext cx="3425299" cy="98242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866FB1D-0B32-0B47-C773-AFECED5ED29D}"/>
              </a:ext>
            </a:extLst>
          </p:cNvPr>
          <p:cNvSpPr/>
          <p:nvPr/>
        </p:nvSpPr>
        <p:spPr>
          <a:xfrm>
            <a:off x="3902959" y="1565796"/>
            <a:ext cx="2352825" cy="851997"/>
          </a:xfrm>
          <a:prstGeom prst="rect">
            <a:avLst/>
          </a:prstGeom>
          <a:solidFill>
            <a:schemeClr val="lt1">
              <a:alpha val="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DC338AB-0A9A-CE51-5525-44D36A144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75" y="3998761"/>
            <a:ext cx="1872691" cy="522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79F27C-29B6-CC89-5F98-3589E884F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45" y="4023686"/>
            <a:ext cx="2420470" cy="5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25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BD017579-B1E5-A94D-BB84-7B8AE02A0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0D89A31B-F4FF-314D-8AFD-D09DDECB61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" b="4172"/>
          <a:stretch>
            <a:fillRect/>
          </a:stretch>
        </p:blipFill>
        <p:spPr>
          <a:xfrm>
            <a:off x="969654" y="1643728"/>
            <a:ext cx="6060109" cy="1415925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B809F2E1-0BD5-352E-881B-6059DA2559BF}"/>
              </a:ext>
            </a:extLst>
          </p:cNvPr>
          <p:cNvSpPr/>
          <p:nvPr/>
        </p:nvSpPr>
        <p:spPr>
          <a:xfrm>
            <a:off x="0" y="-23520"/>
            <a:ext cx="9144000" cy="1752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 dirty="0"/>
          </a:p>
        </p:txBody>
      </p:sp>
      <p:sp>
        <p:nvSpPr>
          <p:cNvPr id="115" name="Google Shape;115;p25">
            <a:extLst>
              <a:ext uri="{FF2B5EF4-FFF2-40B4-BE49-F238E27FC236}">
                <a16:creationId xmlns:a16="http://schemas.microsoft.com/office/drawing/2014/main" id="{4D0C9700-B876-D7B9-10F8-BD0665B451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  <p:sp>
        <p:nvSpPr>
          <p:cNvPr id="117" name="Google Shape;117;p25">
            <a:extLst>
              <a:ext uri="{FF2B5EF4-FFF2-40B4-BE49-F238E27FC236}">
                <a16:creationId xmlns:a16="http://schemas.microsoft.com/office/drawing/2014/main" id="{D2796FCA-E715-1B28-CA9A-2FFA7C8A35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chemeClr val="bg2"/>
                </a:solidFill>
              </a:rPr>
              <a:t>The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Problem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endParaRPr dirty="0">
              <a:solidFill>
                <a:schemeClr val="bg2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84682C5-BCCB-A958-AC97-7A6D9B710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54" y="1372472"/>
            <a:ext cx="1038772" cy="34279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40DA419-7E50-CFD4-6874-3218A62ADE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4" t="14691" r="2294" b="15978"/>
          <a:stretch>
            <a:fillRect/>
          </a:stretch>
        </p:blipFill>
        <p:spPr>
          <a:xfrm>
            <a:off x="2503967" y="770861"/>
            <a:ext cx="5699052" cy="563526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D4784D64-5CCA-6EC6-CB97-57A4B5077C59}"/>
              </a:ext>
            </a:extLst>
          </p:cNvPr>
          <p:cNvSpPr/>
          <p:nvPr/>
        </p:nvSpPr>
        <p:spPr>
          <a:xfrm>
            <a:off x="39954" y="4692049"/>
            <a:ext cx="8523890" cy="39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6EE1B5-8459-16D5-BE9B-22A25E69F3BF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8A875BBA-E3DC-3927-BD83-D9E3358A47C4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F7E5EC9B-6C62-092E-001B-4DF8189C0B9C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C330F87-D032-0B0B-A2CE-BCB6927A1A8F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00AB1640-D554-5921-2AF5-671F953AC4E7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B2800C6-197C-03D4-A5E5-7F31C3D09B01}"/>
              </a:ext>
            </a:extLst>
          </p:cNvPr>
          <p:cNvGrpSpPr/>
          <p:nvPr/>
        </p:nvGrpSpPr>
        <p:grpSpPr>
          <a:xfrm>
            <a:off x="4846293" y="3041871"/>
            <a:ext cx="3931920" cy="1371600"/>
            <a:chOff x="7680960" y="2194560"/>
            <a:chExt cx="3931920" cy="1371600"/>
          </a:xfrm>
        </p:grpSpPr>
        <p:sp>
          <p:nvSpPr>
            <p:cNvPr id="10" name="Shape 64">
              <a:extLst>
                <a:ext uri="{FF2B5EF4-FFF2-40B4-BE49-F238E27FC236}">
                  <a16:creationId xmlns:a16="http://schemas.microsoft.com/office/drawing/2014/main" id="{13DB3CE3-CBA7-1EB8-F58E-EECCCE069177}"/>
                </a:ext>
              </a:extLst>
            </p:cNvPr>
            <p:cNvSpPr/>
            <p:nvPr/>
          </p:nvSpPr>
          <p:spPr>
            <a:xfrm>
              <a:off x="7680960" y="2194560"/>
              <a:ext cx="3931920" cy="1371600"/>
            </a:xfrm>
            <a:prstGeom prst="roundRect">
              <a:avLst>
                <a:gd name="adj" fmla="val 5333"/>
              </a:avLst>
            </a:prstGeom>
            <a:solidFill>
              <a:srgbClr val="FFFFFF"/>
            </a:solidFill>
            <a:ln w="12700">
              <a:solidFill>
                <a:srgbClr val="DCE3EA"/>
              </a:solidFill>
              <a:prstDash val="solid"/>
            </a:ln>
            <a:effectLst>
              <a:outerShdw blurRad="88900" dist="25400" dir="8100000" algn="bl" rotWithShape="0">
                <a:srgbClr val="0B1F33">
                  <a:alpha val="14000"/>
                </a:srgbClr>
              </a:outerShdw>
            </a:effectLst>
          </p:spPr>
          <p:txBody>
            <a:bodyPr/>
            <a:lstStyle/>
            <a:p>
              <a:endParaRPr lang="zh-SG" altLang="en-US" dirty="0"/>
            </a:p>
          </p:txBody>
        </p:sp>
        <p:sp>
          <p:nvSpPr>
            <p:cNvPr id="11" name="Text 65">
              <a:extLst>
                <a:ext uri="{FF2B5EF4-FFF2-40B4-BE49-F238E27FC236}">
                  <a16:creationId xmlns:a16="http://schemas.microsoft.com/office/drawing/2014/main" id="{97571BF0-6B96-66C1-DDFC-4B5D231E1BAB}"/>
                </a:ext>
              </a:extLst>
            </p:cNvPr>
            <p:cNvSpPr/>
            <p:nvPr/>
          </p:nvSpPr>
          <p:spPr>
            <a:xfrm>
              <a:off x="7840980" y="2399197"/>
              <a:ext cx="361188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altLang="zh-CN" sz="2200" b="1" dirty="0">
                  <a:solidFill>
                    <a:srgbClr val="13283D"/>
                  </a:solidFill>
                  <a:latin typeface="Montserrat" pitchFamily="2" charset="0"/>
                  <a:ea typeface="Trebuchet MS" pitchFamily="34" charset="-122"/>
                  <a:cs typeface="Trebuchet MS" pitchFamily="34" charset="-120"/>
                </a:rPr>
                <a:t>87</a:t>
              </a:r>
              <a:r>
                <a:rPr lang="en-US" sz="2200" b="1" dirty="0">
                  <a:solidFill>
                    <a:srgbClr val="13283D"/>
                  </a:solidFill>
                  <a:latin typeface="Montserrat" pitchFamily="2" charset="0"/>
                  <a:ea typeface="Trebuchet MS" pitchFamily="34" charset="-122"/>
                  <a:cs typeface="Trebuchet MS" pitchFamily="34" charset="-120"/>
                </a:rPr>
                <a:t> steps. </a:t>
              </a:r>
              <a:r>
                <a:rPr lang="en-US" sz="2200" dirty="0">
                  <a:solidFill>
                    <a:srgbClr val="64748B"/>
                  </a:solidFill>
                  <a:latin typeface="Montserrat" pitchFamily="2" charset="0"/>
                  <a:ea typeface="Trebuchet MS" pitchFamily="34" charset="-122"/>
                  <a:cs typeface="Trebuchet MS" pitchFamily="34" charset="-120"/>
                </a:rPr>
                <a:t>one question.</a:t>
              </a:r>
              <a:endParaRPr lang="en-US" sz="2200" dirty="0">
                <a:latin typeface="Montserrat" pitchFamily="2" charset="0"/>
              </a:endParaRPr>
            </a:p>
          </p:txBody>
        </p:sp>
        <p:sp>
          <p:nvSpPr>
            <p:cNvPr id="13" name="Text 66">
              <a:extLst>
                <a:ext uri="{FF2B5EF4-FFF2-40B4-BE49-F238E27FC236}">
                  <a16:creationId xmlns:a16="http://schemas.microsoft.com/office/drawing/2014/main" id="{785C29BA-83BF-9275-88A2-196C66BB88AE}"/>
                </a:ext>
              </a:extLst>
            </p:cNvPr>
            <p:cNvSpPr/>
            <p:nvPr/>
          </p:nvSpPr>
          <p:spPr>
            <a:xfrm>
              <a:off x="7863840" y="3021778"/>
              <a:ext cx="3611880" cy="28504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ct val="110000"/>
                </a:lnSpc>
                <a:buNone/>
              </a:pPr>
              <a:r>
                <a:rPr lang="en-US" sz="1300" dirty="0">
                  <a:solidFill>
                    <a:srgbClr val="1F2A37"/>
                  </a:solidFill>
                  <a:latin typeface="+mj-lt"/>
                  <a:ea typeface="Menlo" panose="020B0609030804020204" pitchFamily="49" charset="0"/>
                  <a:cs typeface="Menlo" panose="020B0609030804020204" pitchFamily="49" charset="0"/>
                </a:rPr>
                <a:t>find the </a:t>
              </a:r>
              <a:r>
                <a:rPr lang="en-US" altLang="zh-CN" sz="1300" dirty="0">
                  <a:solidFill>
                    <a:srgbClr val="1F2A37"/>
                  </a:solidFill>
                  <a:latin typeface="+mj-lt"/>
                  <a:ea typeface="Menlo" panose="020B0609030804020204" pitchFamily="49" charset="0"/>
                  <a:cs typeface="Menlo" panose="020B0609030804020204" pitchFamily="49" charset="0"/>
                </a:rPr>
                <a:t>“</a:t>
              </a:r>
              <a:r>
                <a:rPr lang="en-US" sz="1300" i="1" dirty="0">
                  <a:solidFill>
                    <a:srgbClr val="1F2A37"/>
                  </a:solidFill>
                  <a:latin typeface="+mj-lt"/>
                  <a:ea typeface="Menlo" panose="020B0609030804020204" pitchFamily="49" charset="0"/>
                  <a:cs typeface="Menlo" panose="020B0609030804020204" pitchFamily="49" charset="0"/>
                </a:rPr>
                <a:t>one</a:t>
              </a:r>
              <a:r>
                <a:rPr lang="en-US" altLang="zh-CN" sz="1300" dirty="0">
                  <a:solidFill>
                    <a:srgbClr val="1F2A37"/>
                  </a:solidFill>
                  <a:latin typeface="+mj-lt"/>
                  <a:ea typeface="Menlo" panose="020B0609030804020204" pitchFamily="49" charset="0"/>
                  <a:cs typeface="Menlo" panose="020B0609030804020204" pitchFamily="49" charset="0"/>
                </a:rPr>
                <a:t>”</a:t>
              </a:r>
              <a:r>
                <a:rPr lang="en-US" sz="1300" dirty="0">
                  <a:solidFill>
                    <a:srgbClr val="1F2A37"/>
                  </a:solidFill>
                  <a:latin typeface="+mj-lt"/>
                  <a:ea typeface="Menlo" panose="020B0609030804020204" pitchFamily="49" charset="0"/>
                  <a:cs typeface="Menlo" panose="020B0609030804020204" pitchFamily="49" charset="0"/>
                </a:rPr>
                <a:t> wrong step?  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E88AF3C-B9EF-C839-CB03-09A92DA94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873" y="766549"/>
            <a:ext cx="6909380" cy="973450"/>
          </a:xfrm>
          <a:prstGeom prst="rect">
            <a:avLst/>
          </a:prstGeom>
        </p:spPr>
      </p:pic>
      <p:sp>
        <p:nvSpPr>
          <p:cNvPr id="9" name="Text 67">
            <a:extLst>
              <a:ext uri="{FF2B5EF4-FFF2-40B4-BE49-F238E27FC236}">
                <a16:creationId xmlns:a16="http://schemas.microsoft.com/office/drawing/2014/main" id="{606BF362-6714-2258-50B0-94B3CF1759BD}"/>
              </a:ext>
            </a:extLst>
          </p:cNvPr>
          <p:cNvSpPr/>
          <p:nvPr/>
        </p:nvSpPr>
        <p:spPr>
          <a:xfrm>
            <a:off x="282637" y="4784967"/>
            <a:ext cx="3776472" cy="2949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</a:t>
            </a:r>
            <a:r>
              <a:rPr lang="en-US" altLang="zh-CN" sz="1100" i="1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Deepseek</a:t>
            </a:r>
            <a:r>
              <a:rPr lang="zh-CN" altLang="en-US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</a:t>
            </a:r>
            <a:r>
              <a:rPr lang="zh-CN" altLang="en-US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without</a:t>
            </a:r>
            <a:r>
              <a:rPr lang="zh-CN" altLang="en-US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searching</a:t>
            </a:r>
            <a:r>
              <a:rPr lang="zh-CN" altLang="en-US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1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ability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7456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34568E-6 L -0.0033 -2.1623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10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5F57813-429A-7492-1BF6-E583AAA2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026057E-E5CD-05B0-CF22-E861B0C44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5" t="13992" r="2649" b="13002"/>
          <a:stretch>
            <a:fillRect/>
          </a:stretch>
        </p:blipFill>
        <p:spPr>
          <a:xfrm>
            <a:off x="5200895" y="921661"/>
            <a:ext cx="3879358" cy="111473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BE8B8B-0260-0268-BFEF-EBA9C9D5A6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20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0D443DC3-A279-9C5E-C72E-688093E0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Section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View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8BA388A-7929-8B4E-2242-63B19763A076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70819483-D4B9-BB0D-CCB0-005722FD644F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61F882CF-27DF-ACC0-2C5D-F42A96D84EFC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182B8951-B613-6418-D6E6-43D2077BCC0A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D0C19450-93A4-E1F9-B106-B857D444B313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76FA86-F6A0-4D6A-542C-E5CE92EAB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54" y="1003922"/>
            <a:ext cx="4975129" cy="39902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97A13E6-A120-43D0-5307-8C81278097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7" t="-337" r="32258" b="13137"/>
          <a:stretch>
            <a:fillRect/>
          </a:stretch>
        </p:blipFill>
        <p:spPr>
          <a:xfrm>
            <a:off x="3460799" y="1749851"/>
            <a:ext cx="1191274" cy="1808320"/>
          </a:xfrm>
          <a:prstGeom prst="rect">
            <a:avLst/>
          </a:prstGeom>
          <a:effectLst>
            <a:outerShdw blurRad="220832" sx="102000" sy="102000" algn="ctr" rotWithShape="0">
              <a:prstClr val="black">
                <a:alpha val="24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50D970-606E-9F49-CDE4-6AA2E6145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588" y="439061"/>
            <a:ext cx="3200400" cy="482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D505A0-B179-1F94-7790-958CAF19DE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19251" y="2438071"/>
            <a:ext cx="3280627" cy="22402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C71F6DB-17DA-340A-28FD-AAEAFACC300E}"/>
              </a:ext>
            </a:extLst>
          </p:cNvPr>
          <p:cNvSpPr/>
          <p:nvPr/>
        </p:nvSpPr>
        <p:spPr>
          <a:xfrm>
            <a:off x="444123" y="3640432"/>
            <a:ext cx="3579238" cy="2689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397832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0FF16A3-C6A6-50D6-C3D7-EA824AF44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D1A9455-2320-21A0-B46D-54A1509C20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21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4B155B86-1AEB-D69D-3F55-86C10CDC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Technical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Evaluation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9EBABB-EC19-ED0C-29BA-87680C74CFEC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1B4B82F5-7734-D50D-BC73-4A3175EE65C0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03ADEFBE-F066-51FD-6BEA-28D4E5A0FE66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9AA3A60A-08A1-BB01-13A7-EE1FB494740B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3C5EDC1B-DE38-E0AD-EFEA-C4045A0F150E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108317F-1B61-CB39-7E1F-F5D62FDBD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72" t="34465" r="8606"/>
          <a:stretch>
            <a:fillRect/>
          </a:stretch>
        </p:blipFill>
        <p:spPr>
          <a:xfrm>
            <a:off x="2788010" y="944003"/>
            <a:ext cx="4184291" cy="10953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0EFB329-53A2-4606-FAE3-50E590A42904}"/>
              </a:ext>
            </a:extLst>
          </p:cNvPr>
          <p:cNvSpPr txBox="1"/>
          <p:nvPr/>
        </p:nvSpPr>
        <p:spPr>
          <a:xfrm>
            <a:off x="83573" y="977244"/>
            <a:ext cx="294160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Dataset:</a:t>
            </a:r>
            <a:r>
              <a:rPr lang="zh-CN" altLang="en-US" sz="1800" b="1" dirty="0"/>
              <a:t> </a:t>
            </a:r>
            <a:endParaRPr lang="en-US" altLang="zh-SG" sz="1800" b="1" dirty="0"/>
          </a:p>
          <a:p>
            <a:endParaRPr lang="en-US" altLang="zh-SG" dirty="0"/>
          </a:p>
          <a:p>
            <a:r>
              <a:rPr lang="zh-SG" altLang="en-US" dirty="0"/>
              <a:t>13 CoT</a:t>
            </a:r>
            <a:r>
              <a:rPr lang="zh-CN" altLang="en-US" dirty="0"/>
              <a:t> </a:t>
            </a:r>
            <a:r>
              <a:rPr lang="zh-SG" altLang="en-US" dirty="0"/>
              <a:t>samples from </a:t>
            </a:r>
            <a:r>
              <a:rPr lang="zh-SG" altLang="en-US" i="1" dirty="0"/>
              <a:t>Deltabench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zh-SG" altLang="en-US" dirty="0"/>
              <a:t>2,030 sentence</a:t>
            </a:r>
            <a:r>
              <a:rPr lang="en-US" altLang="zh-SG" dirty="0"/>
              <a:t>-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annotations</a:t>
            </a:r>
            <a:endParaRPr lang="zh-SG" altLang="en-US" dirty="0"/>
          </a:p>
        </p:txBody>
      </p:sp>
      <p:sp>
        <p:nvSpPr>
          <p:cNvPr id="3" name="标题 5">
            <a:extLst>
              <a:ext uri="{FF2B5EF4-FFF2-40B4-BE49-F238E27FC236}">
                <a16:creationId xmlns:a16="http://schemas.microsoft.com/office/drawing/2014/main" id="{D387BC77-3EEF-E987-A937-7F8EB4EA8B9D}"/>
              </a:ext>
            </a:extLst>
          </p:cNvPr>
          <p:cNvSpPr txBox="1">
            <a:spLocks/>
          </p:cNvSpPr>
          <p:nvPr/>
        </p:nvSpPr>
        <p:spPr>
          <a:xfrm>
            <a:off x="174000" y="2059165"/>
            <a:ext cx="8634453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7F3"/>
              </a:buClr>
              <a:buSzPts val="2200"/>
              <a:buFont typeface="Montserrat"/>
              <a:buNone/>
              <a:defRPr sz="2200" b="1" i="0" u="none" strike="noStrike" cap="none">
                <a:solidFill>
                  <a:srgbClr val="F5F7F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>
                <a:solidFill>
                  <a:schemeClr val="bg2"/>
                </a:solidFill>
              </a:rPr>
              <a:t>User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I</a:t>
            </a:r>
            <a:r>
              <a:rPr lang="en-US" altLang="zh-SG" dirty="0">
                <a:solidFill>
                  <a:schemeClr val="bg2"/>
                </a:solidFill>
              </a:rPr>
              <a:t>nterviews</a:t>
            </a:r>
            <a:endParaRPr lang="zh-SG" altLang="en-US" dirty="0">
              <a:solidFill>
                <a:schemeClr val="bg2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91671F-C4C3-6C3F-9A52-3B30D725B9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" t="465" r="-173" b="11342"/>
          <a:stretch>
            <a:fillRect/>
          </a:stretch>
        </p:blipFill>
        <p:spPr>
          <a:xfrm>
            <a:off x="0" y="2633240"/>
            <a:ext cx="7089674" cy="24059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C002A6F-00A6-EE61-B9E2-1DC4F7CD6A73}"/>
              </a:ext>
            </a:extLst>
          </p:cNvPr>
          <p:cNvSpPr txBox="1"/>
          <p:nvPr/>
        </p:nvSpPr>
        <p:spPr>
          <a:xfrm>
            <a:off x="2630921" y="2305619"/>
            <a:ext cx="4341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SG" dirty="0"/>
              <a:t>16 </a:t>
            </a:r>
            <a:r>
              <a:rPr kumimoji="1" lang="en-US" altLang="zh-CN" dirty="0"/>
              <a:t>LLM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GB" altLang="zh-CN" dirty="0"/>
              <a:t>diverse </a:t>
            </a:r>
            <a:r>
              <a:rPr kumimoji="1" lang="en-US" altLang="zh-CN" dirty="0"/>
              <a:t>background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(aged</a:t>
            </a:r>
            <a:r>
              <a:rPr kumimoji="1" lang="zh-CN" altLang="en-US" dirty="0"/>
              <a:t> </a:t>
            </a:r>
            <a:r>
              <a:rPr kumimoji="1" lang="en-US" altLang="zh-CN" dirty="0"/>
              <a:t>18-31)</a:t>
            </a:r>
            <a:r>
              <a:rPr kumimoji="1" lang="zh-CN" altLang="en-US" dirty="0"/>
              <a:t> </a:t>
            </a:r>
            <a:endParaRPr kumimoji="1" lang="zh-SG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1E6C729-C12E-2C68-4BD8-FC61D4DA820B}"/>
              </a:ext>
            </a:extLst>
          </p:cNvPr>
          <p:cNvGrpSpPr/>
          <p:nvPr/>
        </p:nvGrpSpPr>
        <p:grpSpPr>
          <a:xfrm>
            <a:off x="7121414" y="3246115"/>
            <a:ext cx="1848586" cy="1284086"/>
            <a:chOff x="7680960" y="2194560"/>
            <a:chExt cx="3931920" cy="1371600"/>
          </a:xfrm>
        </p:grpSpPr>
        <p:sp>
          <p:nvSpPr>
            <p:cNvPr id="19" name="Shape 64">
              <a:extLst>
                <a:ext uri="{FF2B5EF4-FFF2-40B4-BE49-F238E27FC236}">
                  <a16:creationId xmlns:a16="http://schemas.microsoft.com/office/drawing/2014/main" id="{BE91943D-458E-F29A-5167-4F22075740AB}"/>
                </a:ext>
              </a:extLst>
            </p:cNvPr>
            <p:cNvSpPr/>
            <p:nvPr/>
          </p:nvSpPr>
          <p:spPr>
            <a:xfrm>
              <a:off x="7680960" y="2194560"/>
              <a:ext cx="3931920" cy="1371600"/>
            </a:xfrm>
            <a:prstGeom prst="roundRect">
              <a:avLst>
                <a:gd name="adj" fmla="val 5333"/>
              </a:avLst>
            </a:prstGeom>
            <a:solidFill>
              <a:srgbClr val="FFFFFF"/>
            </a:solidFill>
            <a:ln w="12700">
              <a:solidFill>
                <a:srgbClr val="DCE3EA"/>
              </a:solidFill>
              <a:prstDash val="solid"/>
            </a:ln>
            <a:effectLst>
              <a:outerShdw blurRad="88900" dist="25400" dir="8100000" algn="bl" rotWithShape="0">
                <a:srgbClr val="0B1F33">
                  <a:alpha val="14000"/>
                </a:srgbClr>
              </a:outerShdw>
            </a:effectLst>
          </p:spPr>
          <p:txBody>
            <a:bodyPr/>
            <a:lstStyle/>
            <a:p>
              <a:endParaRPr lang="zh-SG" altLang="en-US" dirty="0"/>
            </a:p>
          </p:txBody>
        </p:sp>
        <p:sp>
          <p:nvSpPr>
            <p:cNvPr id="20" name="Text 65">
              <a:extLst>
                <a:ext uri="{FF2B5EF4-FFF2-40B4-BE49-F238E27FC236}">
                  <a16:creationId xmlns:a16="http://schemas.microsoft.com/office/drawing/2014/main" id="{970EE690-99F2-8B00-7783-2DF6E373396E}"/>
                </a:ext>
              </a:extLst>
            </p:cNvPr>
            <p:cNvSpPr/>
            <p:nvPr/>
          </p:nvSpPr>
          <p:spPr>
            <a:xfrm>
              <a:off x="7840980" y="2399196"/>
              <a:ext cx="3611880" cy="93889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latin typeface="Montserrat" pitchFamily="2" charset="0"/>
                </a:rPr>
                <a:t>E</a:t>
              </a:r>
              <a:r>
                <a:rPr lang="en-US" altLang="zh-CN" sz="1600" dirty="0">
                  <a:latin typeface="Montserrat" pitchFamily="2" charset="0"/>
                </a:rPr>
                <a:t>ffective,</a:t>
              </a:r>
            </a:p>
            <a:p>
              <a:pPr marL="0" indent="0" algn="l">
                <a:buNone/>
              </a:pPr>
              <a:r>
                <a:rPr lang="en-US" altLang="zh-CN" sz="1600" dirty="0">
                  <a:latin typeface="Montserrat" pitchFamily="2" charset="0"/>
                </a:rPr>
                <a:t>Well-designed,</a:t>
              </a:r>
            </a:p>
            <a:p>
              <a:pPr marL="0" indent="0" algn="l">
                <a:buNone/>
              </a:pPr>
              <a:r>
                <a:rPr lang="en-US" altLang="zh-CN" sz="1600" dirty="0">
                  <a:latin typeface="Montserrat" pitchFamily="2" charset="0"/>
                </a:rPr>
                <a:t>Good</a:t>
              </a:r>
              <a:r>
                <a:rPr lang="zh-CN" altLang="en-US" sz="1600" dirty="0">
                  <a:latin typeface="Montserrat" pitchFamily="2" charset="0"/>
                </a:rPr>
                <a:t> </a:t>
              </a:r>
              <a:r>
                <a:rPr lang="en-US" altLang="zh-CN" sz="1600" dirty="0">
                  <a:latin typeface="Montserrat" pitchFamily="2" charset="0"/>
                </a:rPr>
                <a:t>usability</a:t>
              </a:r>
              <a:endParaRPr lang="en-US" sz="1600" dirty="0">
                <a:latin typeface="Montserrat" pitchFamily="2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E21D9B3-477B-163B-3BA2-3B69D84BA366}"/>
              </a:ext>
            </a:extLst>
          </p:cNvPr>
          <p:cNvGrpSpPr/>
          <p:nvPr/>
        </p:nvGrpSpPr>
        <p:grpSpPr>
          <a:xfrm>
            <a:off x="7062015" y="821495"/>
            <a:ext cx="1875531" cy="1384519"/>
            <a:chOff x="7547295" y="2224869"/>
            <a:chExt cx="4065585" cy="1322957"/>
          </a:xfrm>
        </p:grpSpPr>
        <p:sp>
          <p:nvSpPr>
            <p:cNvPr id="23" name="Shape 64">
              <a:extLst>
                <a:ext uri="{FF2B5EF4-FFF2-40B4-BE49-F238E27FC236}">
                  <a16:creationId xmlns:a16="http://schemas.microsoft.com/office/drawing/2014/main" id="{3295BC4E-B5FA-8EC5-79F0-98496BCC303A}"/>
                </a:ext>
              </a:extLst>
            </p:cNvPr>
            <p:cNvSpPr/>
            <p:nvPr/>
          </p:nvSpPr>
          <p:spPr>
            <a:xfrm>
              <a:off x="7547295" y="2224869"/>
              <a:ext cx="4065585" cy="1322957"/>
            </a:xfrm>
            <a:prstGeom prst="roundRect">
              <a:avLst>
                <a:gd name="adj" fmla="val 5333"/>
              </a:avLst>
            </a:prstGeom>
            <a:solidFill>
              <a:srgbClr val="FFFFFF"/>
            </a:solidFill>
            <a:ln w="12700">
              <a:solidFill>
                <a:srgbClr val="DCE3EA"/>
              </a:solidFill>
              <a:prstDash val="solid"/>
            </a:ln>
            <a:effectLst>
              <a:outerShdw blurRad="88900" dist="25400" dir="8100000" algn="bl" rotWithShape="0">
                <a:srgbClr val="0B1F33">
                  <a:alpha val="14000"/>
                </a:srgbClr>
              </a:outerShdw>
            </a:effectLst>
          </p:spPr>
          <p:txBody>
            <a:bodyPr/>
            <a:lstStyle/>
            <a:p>
              <a:endParaRPr lang="zh-SG" altLang="en-US" dirty="0"/>
            </a:p>
          </p:txBody>
        </p:sp>
        <p:sp>
          <p:nvSpPr>
            <p:cNvPr id="24" name="Text 65">
              <a:extLst>
                <a:ext uri="{FF2B5EF4-FFF2-40B4-BE49-F238E27FC236}">
                  <a16:creationId xmlns:a16="http://schemas.microsoft.com/office/drawing/2014/main" id="{CD9BCA63-ACF5-AC93-12D7-ECCB3C5265F0}"/>
                </a:ext>
              </a:extLst>
            </p:cNvPr>
            <p:cNvSpPr/>
            <p:nvPr/>
          </p:nvSpPr>
          <p:spPr>
            <a:xfrm>
              <a:off x="7840980" y="2399196"/>
              <a:ext cx="3611880" cy="93889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kumimoji="1" lang="en-US" altLang="zh-SG" sz="1600" b="1" dirty="0">
                  <a:latin typeface="Montserrat" pitchFamily="2" charset="0"/>
                </a:rPr>
                <a:t>High</a:t>
              </a:r>
              <a:r>
                <a:rPr kumimoji="1" lang="en-US" altLang="zh-CN" sz="1600" b="1" dirty="0">
                  <a:latin typeface="Montserrat" pitchFamily="2" charset="0"/>
                </a:rPr>
                <a:t>est</a:t>
              </a:r>
              <a:r>
                <a:rPr kumimoji="1" lang="zh-CN" altLang="en-US" sz="1600" b="1" dirty="0">
                  <a:latin typeface="Montserrat" pitchFamily="2" charset="0"/>
                </a:rPr>
                <a:t> </a:t>
              </a:r>
              <a:r>
                <a:rPr kumimoji="1" lang="en-US" altLang="zh-CN" sz="1600" b="1" dirty="0">
                  <a:latin typeface="Montserrat" pitchFamily="2" charset="0"/>
                </a:rPr>
                <a:t>Recall</a:t>
              </a:r>
              <a:endParaRPr lang="en-US" sz="1600" dirty="0">
                <a:solidFill>
                  <a:srgbClr val="64748B"/>
                </a:solidFill>
                <a:latin typeface="Montserrat" pitchFamily="2" charset="0"/>
                <a:ea typeface="Trebuchet MS" pitchFamily="34" charset="-122"/>
                <a:cs typeface="Trebuchet MS" pitchFamily="34" charset="-120"/>
              </a:endParaRPr>
            </a:p>
            <a:p>
              <a:r>
                <a:rPr kumimoji="1" lang="en-US" altLang="zh-CN" dirty="0">
                  <a:latin typeface="Montserrat" pitchFamily="2" charset="0"/>
                </a:rPr>
                <a:t>Covering</a:t>
              </a:r>
              <a:r>
                <a:rPr kumimoji="1" lang="zh-CN" altLang="en-US" dirty="0">
                  <a:latin typeface="Montserrat" pitchFamily="2" charset="0"/>
                </a:rPr>
                <a:t> </a:t>
              </a:r>
              <a:r>
                <a:rPr kumimoji="1" lang="en-US" altLang="zh-CN" dirty="0">
                  <a:latin typeface="Montserrat" pitchFamily="2" charset="0"/>
                </a:rPr>
                <a:t>the</a:t>
              </a:r>
              <a:r>
                <a:rPr kumimoji="1" lang="zh-CN" altLang="en-US" dirty="0">
                  <a:latin typeface="Montserrat" pitchFamily="2" charset="0"/>
                </a:rPr>
                <a:t> </a:t>
              </a:r>
              <a:r>
                <a:rPr kumimoji="1" lang="en-US" altLang="zh-CN" dirty="0">
                  <a:latin typeface="Montserrat" pitchFamily="2" charset="0"/>
                </a:rPr>
                <a:t>most</a:t>
              </a:r>
              <a:r>
                <a:rPr kumimoji="1" lang="zh-CN" altLang="en-US" dirty="0">
                  <a:latin typeface="Montserrat" pitchFamily="2" charset="0"/>
                </a:rPr>
                <a:t> </a:t>
              </a:r>
              <a:r>
                <a:rPr kumimoji="1" lang="en-US" altLang="zh-CN" dirty="0">
                  <a:latin typeface="Montserrat" pitchFamily="2" charset="0"/>
                </a:rPr>
                <a:t>errors</a:t>
              </a:r>
              <a:endParaRPr kumimoji="1" lang="zh-SG" altLang="en-US" dirty="0"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9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872B2-8795-B2D6-0C5C-50BD6FA47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6B8FA9F-CAAC-9498-2433-BA656654D1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22</a:t>
            </a:fld>
            <a:endParaRPr lang="it" sz="110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6E3E1A4-8532-2CBE-2C01-E1F4C1BF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SG" dirty="0"/>
              <a:t>T</a:t>
            </a:r>
            <a:r>
              <a:rPr kumimoji="1" lang="en-US" altLang="zh-CN" dirty="0"/>
              <a:t>akeaway</a:t>
            </a:r>
            <a:endParaRPr kumimoji="1" lang="zh-SG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393FA57-9A0B-6E08-5DFD-78DC43403A65}"/>
              </a:ext>
            </a:extLst>
          </p:cNvPr>
          <p:cNvSpPr txBox="1"/>
          <p:nvPr/>
        </p:nvSpPr>
        <p:spPr>
          <a:xfrm>
            <a:off x="191372" y="1000159"/>
            <a:ext cx="4828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SG" b="1" dirty="0"/>
          </a:p>
          <a:p>
            <a:pPr marL="285750" indent="-285750">
              <a:buFontTx/>
              <a:buChar char="-"/>
            </a:pPr>
            <a:r>
              <a:rPr lang="en-US" altLang="zh-CN" dirty="0" err="1"/>
              <a:t>CoT</a:t>
            </a:r>
            <a:r>
              <a:rPr lang="zh-CN" altLang="en-US" dirty="0"/>
              <a:t> </a:t>
            </a:r>
            <a:r>
              <a:rPr lang="en-US" altLang="zh-CN" dirty="0"/>
              <a:t>reasoning</a:t>
            </a:r>
            <a:r>
              <a:rPr lang="zh-CN" altLang="en-US" dirty="0"/>
              <a:t> </a:t>
            </a:r>
            <a:r>
              <a:rPr lang="en-US" altLang="zh-CN" dirty="0"/>
              <a:t>traces</a:t>
            </a:r>
            <a:r>
              <a:rPr lang="zh-CN" altLang="en-US" dirty="0"/>
              <a:t> </a:t>
            </a:r>
            <a:r>
              <a:rPr lang="en-US" altLang="zh-CN" dirty="0"/>
              <a:t>generated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LLMs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problematic</a:t>
            </a:r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en-US" altLang="zh-CN" dirty="0" err="1"/>
              <a:t>ReasonDiag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SG" dirty="0"/>
              <a:t>a</a:t>
            </a:r>
            <a:r>
              <a:rPr lang="zh-SG" altLang="zh-SG" dirty="0"/>
              <a:t>n attempt 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visualization</a:t>
            </a:r>
            <a:r>
              <a:rPr lang="zh-CN" altLang="en-US" dirty="0"/>
              <a:t> </a:t>
            </a:r>
            <a:r>
              <a:rPr lang="en-US" altLang="zh-CN" dirty="0"/>
              <a:t>help</a:t>
            </a:r>
            <a:r>
              <a:rPr lang="zh-CN" altLang="en-US" dirty="0"/>
              <a:t> </a:t>
            </a:r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users</a:t>
            </a:r>
            <a:r>
              <a:rPr lang="zh-CN" altLang="en-US" dirty="0"/>
              <a:t> </a:t>
            </a:r>
            <a:r>
              <a:rPr lang="en-US" altLang="zh-CN" dirty="0"/>
              <a:t>easily</a:t>
            </a:r>
            <a:r>
              <a:rPr lang="zh-CN" altLang="en-US" dirty="0"/>
              <a:t> </a:t>
            </a:r>
            <a:r>
              <a:rPr lang="en-US" altLang="zh-CN" dirty="0"/>
              <a:t>identify</a:t>
            </a:r>
            <a:r>
              <a:rPr lang="zh-CN" altLang="en-US" dirty="0"/>
              <a:t> </a:t>
            </a:r>
            <a:r>
              <a:rPr lang="en-GB" altLang="zh-SG" dirty="0" err="1">
                <a:solidFill>
                  <a:schemeClr val="tx1"/>
                </a:solidFill>
              </a:rPr>
              <a:t>CoT</a:t>
            </a:r>
            <a:r>
              <a:rPr lang="en-GB" altLang="zh-SG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</a:t>
            </a:r>
            <a:r>
              <a:rPr lang="en-GB" altLang="zh-SG" dirty="0" err="1">
                <a:solidFill>
                  <a:schemeClr val="tx1"/>
                </a:solidFill>
              </a:rPr>
              <a:t>easoning</a:t>
            </a:r>
            <a:r>
              <a:rPr lang="en-GB" altLang="zh-SG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</a:t>
            </a:r>
            <a:r>
              <a:rPr lang="en-GB" altLang="zh-SG" dirty="0" err="1">
                <a:solidFill>
                  <a:schemeClr val="tx1"/>
                </a:solidFill>
              </a:rPr>
              <a:t>rrors</a:t>
            </a:r>
            <a:r>
              <a:rPr lang="en-GB" altLang="zh-SG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.</a:t>
            </a:r>
            <a:endParaRPr lang="en-US" altLang="zh-SG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D0C6693-FE96-D03D-5A53-5EF348106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128" y="909329"/>
            <a:ext cx="3836781" cy="2108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721FD39-80AB-974C-CE9D-2E904DCA0054}"/>
              </a:ext>
            </a:extLst>
          </p:cNvPr>
          <p:cNvSpPr txBox="1"/>
          <p:nvPr/>
        </p:nvSpPr>
        <p:spPr>
          <a:xfrm>
            <a:off x="5948814" y="4319782"/>
            <a:ext cx="1644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NTU</a:t>
            </a:r>
            <a:r>
              <a:rPr kumimoji="1" lang="zh-CN" altLang="en-US" dirty="0"/>
              <a:t> </a:t>
            </a:r>
            <a:r>
              <a:rPr kumimoji="1" lang="en-US" altLang="zh-CN" dirty="0"/>
              <a:t>VIDA</a:t>
            </a:r>
            <a:r>
              <a:rPr kumimoji="1" lang="zh-CN" altLang="en-US" dirty="0"/>
              <a:t> </a:t>
            </a:r>
            <a:r>
              <a:rPr kumimoji="1" lang="en-US" altLang="zh-CN" dirty="0"/>
              <a:t>Lab</a:t>
            </a:r>
            <a:endParaRPr kumimoji="1" lang="zh-SG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1B37AE7-C3CA-4746-8DCF-991E33F2DEF1}"/>
              </a:ext>
            </a:extLst>
          </p:cNvPr>
          <p:cNvSpPr txBox="1"/>
          <p:nvPr/>
        </p:nvSpPr>
        <p:spPr>
          <a:xfrm>
            <a:off x="164886" y="4676720"/>
            <a:ext cx="54506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Case</a:t>
            </a:r>
            <a:r>
              <a:rPr lang="zh-CN" altLang="en-US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Demo:</a:t>
            </a:r>
            <a:r>
              <a:rPr lang="zh-CN" altLang="en-US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SG" altLang="zh-CN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csw0109.github.io/</a:t>
            </a:r>
            <a:r>
              <a:rPr lang="en-SG" altLang="zh-CN" sz="11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reasondiag</a:t>
            </a:r>
            <a:r>
              <a:rPr lang="en-SG" altLang="zh-CN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-demo/</a:t>
            </a:r>
            <a:r>
              <a:rPr lang="en-US" altLang="zh-SG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 </a:t>
            </a:r>
          </a:p>
          <a:p>
            <a:r>
              <a:rPr lang="en-US" altLang="zh-CN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Dataset</a:t>
            </a:r>
            <a:r>
              <a:rPr lang="en-US" altLang="zh-SG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altLang="zh-SG" sz="11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huggingface.co</a:t>
            </a:r>
            <a:r>
              <a:rPr lang="en-US" altLang="zh-SG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/datasets/</a:t>
            </a:r>
            <a:r>
              <a:rPr lang="en-US" altLang="zh-SG" sz="11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CoTDiagnosis</a:t>
            </a:r>
            <a:r>
              <a:rPr lang="en-US" altLang="zh-SG" sz="11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en-US" altLang="zh-SG" sz="11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DeltaBench_CoT_Diagnosis</a:t>
            </a:r>
            <a:r>
              <a:rPr lang="en-US" altLang="zh-SG" sz="110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endParaRPr lang="en-US" altLang="zh-SG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1881E83-350D-8ABC-F4AA-651E312CD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90" y="2629583"/>
            <a:ext cx="1352159" cy="169019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9B11474-FFC6-0BEE-A30E-934CF2C3D66F}"/>
              </a:ext>
            </a:extLst>
          </p:cNvPr>
          <p:cNvSpPr txBox="1"/>
          <p:nvPr/>
        </p:nvSpPr>
        <p:spPr>
          <a:xfrm>
            <a:off x="2045441" y="3303800"/>
            <a:ext cx="31501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SG" sz="2000" dirty="0">
                <a:solidFill>
                  <a:schemeClr val="accent3"/>
                </a:solidFill>
              </a:rPr>
              <a:t>T</a:t>
            </a:r>
            <a:r>
              <a:rPr kumimoji="1" lang="en-US" altLang="zh-CN" sz="2000" dirty="0">
                <a:solidFill>
                  <a:schemeClr val="accent3"/>
                </a:solidFill>
              </a:rPr>
              <a:t>hanks</a:t>
            </a:r>
            <a:r>
              <a:rPr kumimoji="1" lang="zh-CN" altLang="en-US" sz="2000" dirty="0">
                <a:solidFill>
                  <a:schemeClr val="accent3"/>
                </a:solidFill>
              </a:rPr>
              <a:t> </a:t>
            </a:r>
            <a:r>
              <a:rPr kumimoji="1" lang="en-US" altLang="zh-CN" sz="2000" dirty="0">
                <a:solidFill>
                  <a:schemeClr val="accent3"/>
                </a:solidFill>
              </a:rPr>
              <a:t>for</a:t>
            </a:r>
            <a:r>
              <a:rPr kumimoji="1" lang="zh-CN" altLang="en-US" sz="2000" dirty="0">
                <a:solidFill>
                  <a:schemeClr val="accent3"/>
                </a:solidFill>
              </a:rPr>
              <a:t> </a:t>
            </a:r>
            <a:r>
              <a:rPr kumimoji="1" lang="en-US" altLang="zh-CN" sz="2000" dirty="0">
                <a:solidFill>
                  <a:schemeClr val="accent3"/>
                </a:solidFill>
              </a:rPr>
              <a:t>listening</a:t>
            </a:r>
            <a:r>
              <a:rPr kumimoji="1" lang="zh-CN" altLang="en-US" sz="2000" dirty="0">
                <a:solidFill>
                  <a:schemeClr val="accent3"/>
                </a:solidFill>
              </a:rPr>
              <a:t> </a:t>
            </a:r>
            <a:r>
              <a:rPr kumimoji="1" lang="en-US" altLang="zh-CN" sz="2000" dirty="0">
                <a:solidFill>
                  <a:schemeClr val="accent3"/>
                </a:solidFill>
              </a:rPr>
              <a:t>!</a:t>
            </a:r>
            <a:r>
              <a:rPr kumimoji="1" lang="zh-CN" altLang="en-US" sz="2000" dirty="0">
                <a:solidFill>
                  <a:schemeClr val="accent3"/>
                </a:solidFill>
              </a:rPr>
              <a:t> </a:t>
            </a:r>
            <a:endParaRPr lang="zh-SG" altLang="en-US" sz="2000" dirty="0">
              <a:solidFill>
                <a:schemeClr val="accent3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8678F2A-BA61-B5A2-2FA5-405B5F0524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72808" y="3279928"/>
            <a:ext cx="996048" cy="99604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96AA8BA-F9B2-2D40-FF21-A311D6120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0836" y="3227008"/>
            <a:ext cx="1107996" cy="110799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033A9D73-B32D-01E7-C6AA-CAC328989157}"/>
              </a:ext>
            </a:extLst>
          </p:cNvPr>
          <p:cNvSpPr txBox="1"/>
          <p:nvPr/>
        </p:nvSpPr>
        <p:spPr>
          <a:xfrm>
            <a:off x="7474864" y="4324784"/>
            <a:ext cx="1644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csw0109.github.io</a:t>
            </a:r>
            <a:endParaRPr kumimoji="1" lang="zh-SG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7634054-3599-589F-A446-6A18C34C27DA}"/>
              </a:ext>
            </a:extLst>
          </p:cNvPr>
          <p:cNvSpPr txBox="1"/>
          <p:nvPr/>
        </p:nvSpPr>
        <p:spPr>
          <a:xfrm>
            <a:off x="2581835" y="3989452"/>
            <a:ext cx="351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SG" sz="1800" dirty="0"/>
              <a:t>🌟</a:t>
            </a:r>
            <a:r>
              <a:rPr kumimoji="1" lang="zh-CN" altLang="en-US" sz="1800" dirty="0"/>
              <a:t> </a:t>
            </a:r>
            <a:r>
              <a:rPr kumimoji="1" lang="en-US" altLang="zh-SG" sz="1800" dirty="0"/>
              <a:t>Loo</a:t>
            </a:r>
            <a:r>
              <a:rPr kumimoji="1" lang="en-US" altLang="zh-CN" sz="1800" dirty="0"/>
              <a:t>king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for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PhD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position</a:t>
            </a:r>
            <a:endParaRPr kumimoji="1" lang="zh-SG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98130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623520" y="1008357"/>
            <a:ext cx="7887000" cy="1051500"/>
          </a:xfrm>
          <a:prstGeom prst="rect">
            <a:avLst/>
          </a:prstGeom>
        </p:spPr>
        <p:txBody>
          <a:bodyPr spcFirstLastPara="1" wrap="square" lIns="82925" tIns="41450" rIns="82925" bIns="41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Backup</a:t>
            </a:r>
            <a:r>
              <a:rPr lang="zh-CN" altLang="en-US" dirty="0"/>
              <a:t> </a:t>
            </a:r>
            <a:r>
              <a:rPr lang="en-US" altLang="zh-CN" dirty="0"/>
              <a:t>Pages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5CEB122-EC0A-1413-00E9-85DCBF47DA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24</a:t>
            </a:fld>
            <a:endParaRPr lang="it" sz="11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D6AFC6-58A9-2BD7-4C11-C5979F711A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7"/>
          <a:stretch>
            <a:fillRect/>
          </a:stretch>
        </p:blipFill>
        <p:spPr>
          <a:xfrm>
            <a:off x="115838" y="1052610"/>
            <a:ext cx="2999749" cy="3479543"/>
          </a:xfrm>
          <a:prstGeom prst="rect">
            <a:avLst/>
          </a:pr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86EBBF-DC0A-FAF3-D8B5-699AF8C9E12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55812" y="887150"/>
            <a:ext cx="4444066" cy="3848650"/>
          </a:xfrm>
        </p:spPr>
        <p:txBody>
          <a:bodyPr>
            <a:normAutofit fontScale="70000" lnSpcReduction="20000"/>
          </a:bodyPr>
          <a:lstStyle/>
          <a:p>
            <a:pPr marL="177800" indent="-177800">
              <a:spcAft>
                <a:spcPts val="700"/>
              </a:spcAft>
              <a:buSzPct val="100000"/>
              <a:buChar char="•"/>
            </a:pPr>
            <a:r>
              <a:rPr lang="en-US" altLang="zh-SG" sz="20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44.48% </a:t>
            </a:r>
            <a:r>
              <a:rPr lang="en-US" altLang="zh-SG" sz="2000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 false positives come from error propagation.</a:t>
            </a:r>
            <a:endParaRPr lang="en-US" altLang="zh-SG" sz="2000" dirty="0"/>
          </a:p>
          <a:p>
            <a:pPr marL="635000" lvl="1" indent="-177800">
              <a:spcAft>
                <a:spcPts val="800"/>
              </a:spcAft>
              <a:buSzPct val="100000"/>
              <a:buChar char="•"/>
            </a:pPr>
            <a:r>
              <a:rPr lang="en-US" altLang="zh-SG" sz="19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When a few early core steps are misclassified, many downstream steps inherit the flag.</a:t>
            </a:r>
            <a:endParaRPr lang="en-US" altLang="zh-SG" sz="1900" dirty="0"/>
          </a:p>
          <a:p>
            <a:pPr marL="177800" indent="-177800">
              <a:spcAft>
                <a:spcPts val="800"/>
              </a:spcAft>
              <a:buSzPct val="100000"/>
              <a:buChar char="•"/>
            </a:pPr>
            <a:r>
              <a:rPr lang="en-US" altLang="zh-SG" sz="20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practice the interface mitigates this: a burst of flagged steps traces back to a small set of core steps </a:t>
            </a:r>
            <a:r>
              <a:rPr lang="en-US" altLang="zh-CN" sz="20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that</a:t>
            </a:r>
            <a:r>
              <a:rPr lang="en-US" altLang="zh-SG" sz="20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can check quickly.</a:t>
            </a:r>
            <a:endParaRPr lang="en-US" altLang="zh-SG" sz="2000" b="1" dirty="0">
              <a:solidFill>
                <a:srgbClr val="13283D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177800" indent="-177800">
              <a:spcAft>
                <a:spcPts val="700"/>
              </a:spcAft>
              <a:buSzPct val="100000"/>
              <a:buChar char="•"/>
            </a:pPr>
            <a:endParaRPr lang="en-US" altLang="zh-SG" sz="2000" b="1" dirty="0">
              <a:solidFill>
                <a:srgbClr val="13283D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177800" indent="-177800">
              <a:spcAft>
                <a:spcPts val="700"/>
              </a:spcAft>
              <a:buSzPct val="100000"/>
              <a:buChar char="•"/>
            </a:pPr>
            <a:r>
              <a:rPr lang="en-US" altLang="zh-SG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</a:t>
            </a:r>
            <a:r>
              <a:rPr lang="zh-CN" altLang="en-US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prefer</a:t>
            </a:r>
            <a:r>
              <a:rPr lang="zh-CN" altLang="en-US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</a:t>
            </a:r>
            <a:r>
              <a:rPr lang="zh-CN" altLang="en-US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system</a:t>
            </a:r>
            <a:r>
              <a:rPr lang="zh-CN" altLang="en-US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</a:t>
            </a:r>
            <a:r>
              <a:rPr lang="zh-CN" altLang="en-US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higher</a:t>
            </a:r>
            <a:r>
              <a:rPr lang="zh-CN" altLang="en-US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recall</a:t>
            </a:r>
            <a:r>
              <a:rPr lang="zh-CN" altLang="en-US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than</a:t>
            </a:r>
            <a:r>
              <a:rPr lang="zh-CN" altLang="en-US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precision</a:t>
            </a:r>
            <a:r>
              <a:rPr lang="zh-CN" altLang="en-US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2000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[1]</a:t>
            </a:r>
            <a:endParaRPr lang="en-US" altLang="zh-SG" sz="2000" dirty="0">
              <a:solidFill>
                <a:srgbClr val="13283D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177800" indent="-177800">
              <a:spcAft>
                <a:spcPts val="700"/>
              </a:spcAft>
              <a:buSzPct val="100000"/>
              <a:buChar char="•"/>
            </a:pPr>
            <a:r>
              <a:rPr lang="en-US" altLang="zh-SG" sz="20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Future: agreement across multiple verifiers (our pipeline + prompt-based) to cut false positives while preserving recall.</a:t>
            </a:r>
            <a:endParaRPr lang="en-US" altLang="zh-SG" sz="2000" dirty="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8438C77C-1FA7-0A02-FA6F-6B7DDAEB2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SG" dirty="0"/>
              <a:t>A</a:t>
            </a:r>
            <a:r>
              <a:rPr kumimoji="1" lang="en-US" altLang="zh-CN" dirty="0"/>
              <a:t>ppendix: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Precision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diagnose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3DED851-4BD8-9180-5137-DA9EF2DC38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11630" t="12634" r="24965" b="73587"/>
          <a:stretch>
            <a:fillRect/>
          </a:stretch>
        </p:blipFill>
        <p:spPr>
          <a:xfrm>
            <a:off x="4882277" y="2700995"/>
            <a:ext cx="3131423" cy="550985"/>
          </a:xfrm>
          <a:prstGeom prst="rect">
            <a:avLst/>
          </a:prstGeom>
        </p:spPr>
      </p:pic>
      <p:sp>
        <p:nvSpPr>
          <p:cNvPr id="8" name="Shape 5">
            <a:extLst>
              <a:ext uri="{FF2B5EF4-FFF2-40B4-BE49-F238E27FC236}">
                <a16:creationId xmlns:a16="http://schemas.microsoft.com/office/drawing/2014/main" id="{6F196660-A639-081F-63AA-81A1E856E79E}"/>
              </a:ext>
            </a:extLst>
          </p:cNvPr>
          <p:cNvSpPr/>
          <p:nvPr/>
        </p:nvSpPr>
        <p:spPr>
          <a:xfrm>
            <a:off x="3339475" y="1681525"/>
            <a:ext cx="211743" cy="211743"/>
          </a:xfrm>
          <a:prstGeom prst="ellipse">
            <a:avLst/>
          </a:prstGeom>
          <a:solidFill>
            <a:srgbClr val="DC2626"/>
          </a:solidFill>
          <a:ln w="9525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814DE658-1AE2-2D61-6063-3F9034F4F420}"/>
              </a:ext>
            </a:extLst>
          </p:cNvPr>
          <p:cNvSpPr/>
          <p:nvPr/>
        </p:nvSpPr>
        <p:spPr>
          <a:xfrm>
            <a:off x="4014454" y="2047688"/>
            <a:ext cx="211743" cy="211743"/>
          </a:xfrm>
          <a:prstGeom prst="ellipse">
            <a:avLst/>
          </a:prstGeom>
          <a:solidFill>
            <a:srgbClr val="FEE2E2"/>
          </a:solidFill>
          <a:ln w="9525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6469FBD2-2454-60B9-4D4E-3AB38F811BE2}"/>
              </a:ext>
            </a:extLst>
          </p:cNvPr>
          <p:cNvSpPr/>
          <p:nvPr/>
        </p:nvSpPr>
        <p:spPr>
          <a:xfrm>
            <a:off x="4014454" y="2378537"/>
            <a:ext cx="211743" cy="211743"/>
          </a:xfrm>
          <a:prstGeom prst="ellipse">
            <a:avLst/>
          </a:prstGeom>
          <a:solidFill>
            <a:srgbClr val="FEE2E2"/>
          </a:solidFill>
          <a:ln w="9525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AEE96A9-1764-2F1E-67EF-D866783F21DD}"/>
              </a:ext>
            </a:extLst>
          </p:cNvPr>
          <p:cNvGrpSpPr/>
          <p:nvPr/>
        </p:nvGrpSpPr>
        <p:grpSpPr>
          <a:xfrm>
            <a:off x="3551217" y="1789625"/>
            <a:ext cx="463236" cy="1663723"/>
            <a:chOff x="3160638" y="1768241"/>
            <a:chExt cx="1021787" cy="1663723"/>
          </a:xfrm>
        </p:grpSpPr>
        <p:sp>
          <p:nvSpPr>
            <p:cNvPr id="12" name="Shape 10">
              <a:extLst>
                <a:ext uri="{FF2B5EF4-FFF2-40B4-BE49-F238E27FC236}">
                  <a16:creationId xmlns:a16="http://schemas.microsoft.com/office/drawing/2014/main" id="{3A2CAE1C-52D2-FA43-1990-4D17E95239E9}"/>
                </a:ext>
              </a:extLst>
            </p:cNvPr>
            <p:cNvSpPr/>
            <p:nvPr/>
          </p:nvSpPr>
          <p:spPr>
            <a:xfrm>
              <a:off x="3160638" y="1768241"/>
              <a:ext cx="956463" cy="1663723"/>
            </a:xfrm>
            <a:prstGeom prst="line">
              <a:avLst/>
            </a:prstGeom>
            <a:noFill/>
            <a:ln w="19050">
              <a:solidFill>
                <a:srgbClr val="DC2626"/>
              </a:solidFill>
              <a:prstDash val="solid"/>
              <a:tailEnd type="triangle"/>
            </a:ln>
          </p:spPr>
          <p:txBody>
            <a:bodyPr/>
            <a:lstStyle/>
            <a:p>
              <a:endParaRPr lang="zh-SG" altLang="en-US"/>
            </a:p>
          </p:txBody>
        </p:sp>
        <p:sp>
          <p:nvSpPr>
            <p:cNvPr id="16" name="Shape 14">
              <a:extLst>
                <a:ext uri="{FF2B5EF4-FFF2-40B4-BE49-F238E27FC236}">
                  <a16:creationId xmlns:a16="http://schemas.microsoft.com/office/drawing/2014/main" id="{DB0C3424-3A2E-C259-BE34-C826CBCCBC43}"/>
                </a:ext>
              </a:extLst>
            </p:cNvPr>
            <p:cNvSpPr/>
            <p:nvPr/>
          </p:nvSpPr>
          <p:spPr>
            <a:xfrm>
              <a:off x="3160638" y="1768242"/>
              <a:ext cx="1021787" cy="358105"/>
            </a:xfrm>
            <a:prstGeom prst="line">
              <a:avLst/>
            </a:prstGeom>
            <a:noFill/>
            <a:ln w="19050">
              <a:solidFill>
                <a:srgbClr val="DC2626"/>
              </a:solidFill>
              <a:prstDash val="solid"/>
              <a:tailEnd type="triangle"/>
            </a:ln>
          </p:spPr>
          <p:txBody>
            <a:bodyPr/>
            <a:lstStyle/>
            <a:p>
              <a:endParaRPr lang="zh-SG" altLang="en-US"/>
            </a:p>
          </p:txBody>
        </p:sp>
        <p:sp>
          <p:nvSpPr>
            <p:cNvPr id="18" name="Shape 16">
              <a:extLst>
                <a:ext uri="{FF2B5EF4-FFF2-40B4-BE49-F238E27FC236}">
                  <a16:creationId xmlns:a16="http://schemas.microsoft.com/office/drawing/2014/main" id="{F0D518FC-124C-38AD-D56A-3454833C4288}"/>
                </a:ext>
              </a:extLst>
            </p:cNvPr>
            <p:cNvSpPr/>
            <p:nvPr/>
          </p:nvSpPr>
          <p:spPr>
            <a:xfrm>
              <a:off x="3160638" y="1768242"/>
              <a:ext cx="1021787" cy="688955"/>
            </a:xfrm>
            <a:prstGeom prst="line">
              <a:avLst/>
            </a:prstGeom>
            <a:noFill/>
            <a:ln w="19050">
              <a:solidFill>
                <a:srgbClr val="DC2626"/>
              </a:solidFill>
              <a:prstDash val="solid"/>
              <a:tailEnd type="triangle"/>
            </a:ln>
          </p:spPr>
          <p:txBody>
            <a:bodyPr/>
            <a:lstStyle/>
            <a:p>
              <a:endParaRPr lang="zh-SG" altLang="en-US"/>
            </a:p>
          </p:txBody>
        </p:sp>
      </p:grpSp>
      <p:sp>
        <p:nvSpPr>
          <p:cNvPr id="19" name="Shape 17">
            <a:extLst>
              <a:ext uri="{FF2B5EF4-FFF2-40B4-BE49-F238E27FC236}">
                <a16:creationId xmlns:a16="http://schemas.microsoft.com/office/drawing/2014/main" id="{EA4417F9-D78D-D16F-E2E2-9CF069C2C49D}"/>
              </a:ext>
            </a:extLst>
          </p:cNvPr>
          <p:cNvSpPr/>
          <p:nvPr/>
        </p:nvSpPr>
        <p:spPr>
          <a:xfrm>
            <a:off x="4014454" y="2709387"/>
            <a:ext cx="211743" cy="211743"/>
          </a:xfrm>
          <a:prstGeom prst="ellipse">
            <a:avLst/>
          </a:prstGeom>
          <a:solidFill>
            <a:srgbClr val="FEE2E2"/>
          </a:solidFill>
          <a:ln w="9525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E892413B-1C65-79B2-9FD8-7F3F4316254A}"/>
              </a:ext>
            </a:extLst>
          </p:cNvPr>
          <p:cNvSpPr/>
          <p:nvPr/>
        </p:nvSpPr>
        <p:spPr>
          <a:xfrm>
            <a:off x="3117595" y="3602348"/>
            <a:ext cx="1257227" cy="1985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many flagged steps</a:t>
            </a:r>
            <a:endParaRPr lang="en-US" sz="1050" dirty="0"/>
          </a:p>
        </p:txBody>
      </p:sp>
      <p:sp>
        <p:nvSpPr>
          <p:cNvPr id="23" name="Shape 17">
            <a:extLst>
              <a:ext uri="{FF2B5EF4-FFF2-40B4-BE49-F238E27FC236}">
                <a16:creationId xmlns:a16="http://schemas.microsoft.com/office/drawing/2014/main" id="{BAD4A96F-B3D8-23E7-2371-BE83184777AF}"/>
              </a:ext>
            </a:extLst>
          </p:cNvPr>
          <p:cNvSpPr/>
          <p:nvPr/>
        </p:nvSpPr>
        <p:spPr>
          <a:xfrm>
            <a:off x="4018166" y="3040237"/>
            <a:ext cx="211743" cy="211743"/>
          </a:xfrm>
          <a:prstGeom prst="ellipse">
            <a:avLst/>
          </a:prstGeom>
          <a:solidFill>
            <a:srgbClr val="FEE2E2"/>
          </a:solidFill>
          <a:ln w="9525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24" name="Shape 17">
            <a:extLst>
              <a:ext uri="{FF2B5EF4-FFF2-40B4-BE49-F238E27FC236}">
                <a16:creationId xmlns:a16="http://schemas.microsoft.com/office/drawing/2014/main" id="{BE0EDDFB-DA76-1D82-EEFD-27349EA6F059}"/>
              </a:ext>
            </a:extLst>
          </p:cNvPr>
          <p:cNvSpPr/>
          <p:nvPr/>
        </p:nvSpPr>
        <p:spPr>
          <a:xfrm>
            <a:off x="4018166" y="3371086"/>
            <a:ext cx="211743" cy="211743"/>
          </a:xfrm>
          <a:prstGeom prst="ellipse">
            <a:avLst/>
          </a:prstGeom>
          <a:solidFill>
            <a:srgbClr val="FEE2E2"/>
          </a:solidFill>
          <a:ln w="9525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25" name="Shape 16">
            <a:extLst>
              <a:ext uri="{FF2B5EF4-FFF2-40B4-BE49-F238E27FC236}">
                <a16:creationId xmlns:a16="http://schemas.microsoft.com/office/drawing/2014/main" id="{4DCCF4DE-1AB9-9C64-8F31-FA42F5FB97F9}"/>
              </a:ext>
            </a:extLst>
          </p:cNvPr>
          <p:cNvSpPr/>
          <p:nvPr/>
        </p:nvSpPr>
        <p:spPr>
          <a:xfrm>
            <a:off x="3551218" y="1781164"/>
            <a:ext cx="463236" cy="1028267"/>
          </a:xfrm>
          <a:prstGeom prst="line">
            <a:avLst/>
          </a:prstGeom>
          <a:noFill/>
          <a:ln w="19050">
            <a:solidFill>
              <a:srgbClr val="DC2626"/>
            </a:solidFill>
            <a:prstDash val="solid"/>
            <a:tailEnd type="triangle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31728F57-2C88-2745-B708-3FDA06B83B86}"/>
              </a:ext>
            </a:extLst>
          </p:cNvPr>
          <p:cNvSpPr/>
          <p:nvPr/>
        </p:nvSpPr>
        <p:spPr>
          <a:xfrm>
            <a:off x="3551218" y="1796500"/>
            <a:ext cx="433621" cy="1369127"/>
          </a:xfrm>
          <a:prstGeom prst="line">
            <a:avLst/>
          </a:prstGeom>
          <a:noFill/>
          <a:ln w="19050">
            <a:solidFill>
              <a:srgbClr val="DC2626"/>
            </a:solidFill>
            <a:prstDash val="solid"/>
            <a:tailEnd type="triangle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EF9A363-36F1-1F6D-4AC7-5A50D97A96BB}"/>
              </a:ext>
            </a:extLst>
          </p:cNvPr>
          <p:cNvSpPr txBox="1"/>
          <p:nvPr/>
        </p:nvSpPr>
        <p:spPr>
          <a:xfrm>
            <a:off x="171354" y="4697613"/>
            <a:ext cx="8340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/>
              <a:t>[1]</a:t>
            </a:r>
            <a:r>
              <a:rPr lang="zh-CN" altLang="en-US" sz="900" dirty="0"/>
              <a:t> </a:t>
            </a:r>
            <a:r>
              <a:rPr lang="zh-SG" altLang="zh-SG" sz="900" dirty="0"/>
              <a:t>Kocielnik R, Amershi S, Bennett P N. Will you accept an imperfect </a:t>
            </a:r>
            <a:r>
              <a:rPr lang="en-US" altLang="zh-SG" sz="900" dirty="0"/>
              <a:t>AI</a:t>
            </a:r>
            <a:r>
              <a:rPr lang="zh-SG" altLang="zh-SG" sz="900" dirty="0"/>
              <a:t>? exploring designs for adjusting end-user expectations of </a:t>
            </a:r>
            <a:r>
              <a:rPr lang="en-US" altLang="zh-SG" sz="900" dirty="0"/>
              <a:t>AI</a:t>
            </a:r>
            <a:r>
              <a:rPr lang="zh-SG" altLang="zh-SG" sz="900" dirty="0"/>
              <a:t> systems[C]//Proceedings of the 2019 CHI conference on human factors in computing systems. 2019: 1-14.</a:t>
            </a:r>
            <a:endParaRPr lang="zh-SG" altLang="en-US" sz="900" dirty="0"/>
          </a:p>
        </p:txBody>
      </p:sp>
      <p:sp>
        <p:nvSpPr>
          <p:cNvPr id="31" name="Text 7">
            <a:extLst>
              <a:ext uri="{FF2B5EF4-FFF2-40B4-BE49-F238E27FC236}">
                <a16:creationId xmlns:a16="http://schemas.microsoft.com/office/drawing/2014/main" id="{7448A524-21BD-B949-BDE4-435C4277ADA9}"/>
              </a:ext>
            </a:extLst>
          </p:cNvPr>
          <p:cNvSpPr/>
          <p:nvPr/>
        </p:nvSpPr>
        <p:spPr>
          <a:xfrm>
            <a:off x="2593678" y="140105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50" i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core error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96982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C0C6229-E2F4-B462-0035-2D2669982B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25</a:t>
            </a:fld>
            <a:endParaRPr lang="it" sz="110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97FAC52-F262-DDB2-5077-4019B604EF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944FE8A-01C3-3E4E-7527-8D633195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SG" dirty="0"/>
              <a:t>A</a:t>
            </a:r>
            <a:r>
              <a:rPr kumimoji="1" lang="en-US" altLang="zh-CN" dirty="0"/>
              <a:t>ppendix:</a:t>
            </a:r>
            <a:r>
              <a:rPr kumimoji="1" lang="zh-CN" altLang="en-US" dirty="0"/>
              <a:t> </a:t>
            </a:r>
            <a:r>
              <a:rPr kumimoji="1" lang="en-US" altLang="zh-CN" dirty="0"/>
              <a:t>Limitations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future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works</a:t>
            </a:r>
            <a:endParaRPr kumimoji="1" lang="zh-SG" altLang="en-US" dirty="0"/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815A34AE-A81A-A473-0EC4-00B730FA7FFA}"/>
              </a:ext>
            </a:extLst>
          </p:cNvPr>
          <p:cNvSpPr/>
          <p:nvPr/>
        </p:nvSpPr>
        <p:spPr>
          <a:xfrm>
            <a:off x="333829" y="967255"/>
            <a:ext cx="3962400" cy="1691640"/>
          </a:xfrm>
          <a:prstGeom prst="rect">
            <a:avLst/>
          </a:prstGeom>
          <a:solidFill>
            <a:srgbClr val="F6F8FA"/>
          </a:solidFill>
          <a:ln w="12700">
            <a:solidFill>
              <a:srgbClr val="DCE3EA"/>
            </a:solidFill>
            <a:prstDash val="solid"/>
          </a:ln>
          <a:effectLst>
            <a:outerShdw blurRad="63500" dist="12700" dir="8100000" algn="bl" rotWithShape="0">
              <a:srgbClr val="334155">
                <a:alpha val="10000"/>
              </a:srgbClr>
            </a:outerShdw>
          </a:effectLst>
        </p:spPr>
        <p:txBody>
          <a:bodyPr/>
          <a:lstStyle/>
          <a:p>
            <a:endParaRPr lang="zh-SG" altLang="en-US" dirty="0">
              <a:latin typeface="+mj-lt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EB0F5B47-391F-E058-5BEC-3A8A19DA1D91}"/>
              </a:ext>
            </a:extLst>
          </p:cNvPr>
          <p:cNvSpPr/>
          <p:nvPr/>
        </p:nvSpPr>
        <p:spPr>
          <a:xfrm>
            <a:off x="333829" y="967255"/>
            <a:ext cx="51291" cy="1691640"/>
          </a:xfrm>
          <a:prstGeom prst="rect">
            <a:avLst/>
          </a:prstGeom>
          <a:solidFill>
            <a:srgbClr val="102A43"/>
          </a:solidFill>
          <a:ln/>
        </p:spPr>
        <p:txBody>
          <a:bodyPr/>
          <a:lstStyle/>
          <a:p>
            <a:endParaRPr lang="zh-SG" altLang="en-US"/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311D8FCB-A703-72C1-7CB4-777ED6B1F10C}"/>
              </a:ext>
            </a:extLst>
          </p:cNvPr>
          <p:cNvSpPr/>
          <p:nvPr/>
        </p:nvSpPr>
        <p:spPr>
          <a:xfrm>
            <a:off x="534996" y="1113559"/>
            <a:ext cx="3686755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50" b="1" dirty="0">
                <a:solidFill>
                  <a:srgbClr val="13283D"/>
                </a:solidFill>
                <a:latin typeface="Montserrat" pitchFamily="2" charset="0"/>
                <a:ea typeface="Trebuchet MS" pitchFamily="34" charset="-122"/>
                <a:cs typeface="Trebuchet MS" pitchFamily="34" charset="-120"/>
              </a:rPr>
              <a:t>Visual clutter at scale</a:t>
            </a:r>
            <a:endParaRPr lang="en-US" sz="1450" dirty="0">
              <a:latin typeface="Montserrat" pitchFamily="2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858BDA91-B762-83D8-4BC7-049E14C698E4}"/>
              </a:ext>
            </a:extLst>
          </p:cNvPr>
          <p:cNvSpPr/>
          <p:nvPr/>
        </p:nvSpPr>
        <p:spPr>
          <a:xfrm>
            <a:off x="534997" y="1497607"/>
            <a:ext cx="3672973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000"/>
              </a:lnSpc>
              <a:spcAft>
                <a:spcPts val="500"/>
              </a:spcAft>
              <a:buNone/>
            </a:pPr>
            <a:r>
              <a:rPr lang="en-US" sz="12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Dense cross-links obscure structure on 100+ step traces.</a:t>
            </a:r>
            <a:endParaRPr lang="en-US" sz="1200" dirty="0"/>
          </a:p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adaptive granularity: aggregate simple ops into composite nodes.</a:t>
            </a:r>
            <a:endParaRPr lang="en-US" sz="1200" dirty="0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8865D8DC-30B2-8E9A-9774-59044F2E79A5}"/>
              </a:ext>
            </a:extLst>
          </p:cNvPr>
          <p:cNvSpPr/>
          <p:nvPr/>
        </p:nvSpPr>
        <p:spPr>
          <a:xfrm>
            <a:off x="4646603" y="967255"/>
            <a:ext cx="3962400" cy="1691640"/>
          </a:xfrm>
          <a:prstGeom prst="rect">
            <a:avLst/>
          </a:prstGeom>
          <a:solidFill>
            <a:srgbClr val="F6F8FA"/>
          </a:solidFill>
          <a:ln w="12700">
            <a:solidFill>
              <a:srgbClr val="DCE3EA"/>
            </a:solidFill>
            <a:prstDash val="solid"/>
          </a:ln>
          <a:effectLst>
            <a:outerShdw blurRad="63500" dist="12700" dir="8100000" algn="bl" rotWithShape="0">
              <a:srgbClr val="334155">
                <a:alpha val="10000"/>
              </a:srgbClr>
            </a:outerShdw>
          </a:effectLst>
        </p:spPr>
        <p:txBody>
          <a:bodyPr/>
          <a:lstStyle/>
          <a:p>
            <a:endParaRPr lang="zh-SG" altLang="en-US"/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C4BE7220-7931-07ED-6515-71CD85258D1E}"/>
              </a:ext>
            </a:extLst>
          </p:cNvPr>
          <p:cNvSpPr/>
          <p:nvPr/>
        </p:nvSpPr>
        <p:spPr>
          <a:xfrm>
            <a:off x="4646603" y="967255"/>
            <a:ext cx="51291" cy="1691640"/>
          </a:xfrm>
          <a:prstGeom prst="rect">
            <a:avLst/>
          </a:prstGeom>
          <a:solidFill>
            <a:srgbClr val="DC2626"/>
          </a:solidFill>
          <a:ln/>
        </p:spPr>
        <p:txBody>
          <a:bodyPr/>
          <a:lstStyle/>
          <a:p>
            <a:endParaRPr lang="zh-SG" altLang="en-US"/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0095E8F3-4B61-25C1-A113-4317C170440F}"/>
              </a:ext>
            </a:extLst>
          </p:cNvPr>
          <p:cNvSpPr/>
          <p:nvPr/>
        </p:nvSpPr>
        <p:spPr>
          <a:xfrm>
            <a:off x="4847770" y="1113559"/>
            <a:ext cx="3686755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50" b="1" dirty="0">
                <a:solidFill>
                  <a:srgbClr val="13283D"/>
                </a:solidFill>
                <a:latin typeface="Montserrat" pitchFamily="2" charset="0"/>
                <a:ea typeface="Trebuchet MS" pitchFamily="34" charset="-122"/>
                <a:cs typeface="Trebuchet MS" pitchFamily="34" charset="-120"/>
              </a:rPr>
              <a:t>The semantic gap</a:t>
            </a:r>
            <a:endParaRPr lang="en-US" sz="1450" dirty="0">
              <a:latin typeface="Montserrat" pitchFamily="2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0BC818BE-2652-6974-4B6B-10A4FC52A1BE}"/>
              </a:ext>
            </a:extLst>
          </p:cNvPr>
          <p:cNvSpPr/>
          <p:nvPr/>
        </p:nvSpPr>
        <p:spPr>
          <a:xfrm>
            <a:off x="4847771" y="1497607"/>
            <a:ext cx="3672973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000"/>
              </a:lnSpc>
              <a:spcAft>
                <a:spcPts val="500"/>
              </a:spcAft>
              <a:buNone/>
            </a:pPr>
            <a:r>
              <a:rPr lang="en-US" sz="12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Locating a wrong step is </a:t>
            </a:r>
            <a:r>
              <a:rPr lang="en-US" altLang="zh-CN" sz="12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relatively</a:t>
            </a:r>
            <a:r>
              <a:rPr lang="zh-CN" altLang="en-US" sz="12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easy; explaining WHY a logic error is wrong is not.</a:t>
            </a:r>
            <a:endParaRPr lang="en-US" sz="1200" dirty="0"/>
          </a:p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AI-assisted explanations + interactive debugging (edit / fix steps).</a:t>
            </a:r>
            <a:endParaRPr lang="en-US" sz="1200" dirty="0"/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CF47B5EB-8007-E143-08BD-C85470C8E290}"/>
              </a:ext>
            </a:extLst>
          </p:cNvPr>
          <p:cNvSpPr/>
          <p:nvPr/>
        </p:nvSpPr>
        <p:spPr>
          <a:xfrm>
            <a:off x="333829" y="2823487"/>
            <a:ext cx="3962400" cy="1691640"/>
          </a:xfrm>
          <a:prstGeom prst="rect">
            <a:avLst/>
          </a:prstGeom>
          <a:solidFill>
            <a:srgbClr val="F6F8FA"/>
          </a:solidFill>
          <a:ln w="12700">
            <a:solidFill>
              <a:srgbClr val="DCE3EA"/>
            </a:solidFill>
            <a:prstDash val="solid"/>
          </a:ln>
          <a:effectLst>
            <a:outerShdw blurRad="63500" dist="12700" dir="8100000" algn="bl" rotWithShape="0">
              <a:srgbClr val="334155">
                <a:alpha val="10000"/>
              </a:srgbClr>
            </a:outerShdw>
          </a:effectLst>
        </p:spPr>
        <p:txBody>
          <a:bodyPr/>
          <a:lstStyle/>
          <a:p>
            <a:endParaRPr lang="zh-SG" altLang="en-US"/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445552B9-4C8F-D678-A4FD-FE5F5A393D55}"/>
              </a:ext>
            </a:extLst>
          </p:cNvPr>
          <p:cNvSpPr/>
          <p:nvPr/>
        </p:nvSpPr>
        <p:spPr>
          <a:xfrm>
            <a:off x="333829" y="2823487"/>
            <a:ext cx="51291" cy="1691640"/>
          </a:xfrm>
          <a:prstGeom prst="rect">
            <a:avLst/>
          </a:prstGeom>
          <a:solidFill>
            <a:srgbClr val="DC2626"/>
          </a:solidFill>
          <a:ln/>
        </p:spPr>
        <p:txBody>
          <a:bodyPr/>
          <a:lstStyle/>
          <a:p>
            <a:endParaRPr lang="zh-SG" altLang="en-US"/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D9BFA5BF-961B-55C1-9C35-A1FD8FE56568}"/>
              </a:ext>
            </a:extLst>
          </p:cNvPr>
          <p:cNvSpPr/>
          <p:nvPr/>
        </p:nvSpPr>
        <p:spPr>
          <a:xfrm>
            <a:off x="534996" y="2969791"/>
            <a:ext cx="3686755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50" b="1" dirty="0">
                <a:solidFill>
                  <a:srgbClr val="13283D"/>
                </a:solidFill>
                <a:latin typeface="Montserrat" pitchFamily="2" charset="0"/>
                <a:ea typeface="Trebuchet MS" pitchFamily="34" charset="-122"/>
                <a:cs typeface="Trebuchet MS" pitchFamily="34" charset="-120"/>
              </a:rPr>
              <a:t>Precision</a:t>
            </a:r>
            <a:endParaRPr lang="en-US" sz="1450" b="1" dirty="0">
              <a:latin typeface="Montserrat" pitchFamily="2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19C6562C-6762-373E-129B-927E6ECFDF66}"/>
              </a:ext>
            </a:extLst>
          </p:cNvPr>
          <p:cNvSpPr/>
          <p:nvPr/>
        </p:nvSpPr>
        <p:spPr>
          <a:xfrm>
            <a:off x="534997" y="3353839"/>
            <a:ext cx="3672973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000"/>
              </a:lnSpc>
              <a:spcAft>
                <a:spcPts val="500"/>
              </a:spcAft>
              <a:buNone/>
            </a:pPr>
            <a:r>
              <a:rPr lang="en-US" sz="12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Many false positives come from propagation of a few core errors.</a:t>
            </a:r>
            <a:endParaRPr lang="en-US" sz="1200" dirty="0"/>
          </a:p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agreement across multiple verification methods, keeping high recall.</a:t>
            </a:r>
            <a:endParaRPr lang="en-US" sz="1200" dirty="0"/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4C66D3C6-AF35-945E-D728-A5AF3F831B84}"/>
              </a:ext>
            </a:extLst>
          </p:cNvPr>
          <p:cNvSpPr/>
          <p:nvPr/>
        </p:nvSpPr>
        <p:spPr>
          <a:xfrm>
            <a:off x="4646603" y="2823487"/>
            <a:ext cx="3962400" cy="1691640"/>
          </a:xfrm>
          <a:prstGeom prst="rect">
            <a:avLst/>
          </a:prstGeom>
          <a:solidFill>
            <a:srgbClr val="F6F8FA"/>
          </a:solidFill>
          <a:ln w="12700">
            <a:solidFill>
              <a:srgbClr val="DCE3EA"/>
            </a:solidFill>
            <a:prstDash val="solid"/>
          </a:ln>
          <a:effectLst>
            <a:outerShdw blurRad="63500" dist="12700" dir="8100000" algn="bl" rotWithShape="0">
              <a:srgbClr val="334155">
                <a:alpha val="10000"/>
              </a:srgbClr>
            </a:outerShdw>
          </a:effectLst>
        </p:spPr>
        <p:txBody>
          <a:bodyPr/>
          <a:lstStyle/>
          <a:p>
            <a:endParaRPr lang="zh-SG" altLang="en-US"/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91295804-67DA-207A-385B-1D2183B31266}"/>
              </a:ext>
            </a:extLst>
          </p:cNvPr>
          <p:cNvSpPr/>
          <p:nvPr/>
        </p:nvSpPr>
        <p:spPr>
          <a:xfrm>
            <a:off x="4646603" y="2823487"/>
            <a:ext cx="51291" cy="1691640"/>
          </a:xfrm>
          <a:prstGeom prst="rect">
            <a:avLst/>
          </a:prstGeom>
          <a:solidFill>
            <a:srgbClr val="64748B"/>
          </a:solidFill>
          <a:ln/>
        </p:spPr>
        <p:txBody>
          <a:bodyPr/>
          <a:lstStyle/>
          <a:p>
            <a:endParaRPr lang="zh-SG" altLang="en-US"/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8CABD593-A367-38AD-8D73-94EF7E887D9C}"/>
              </a:ext>
            </a:extLst>
          </p:cNvPr>
          <p:cNvSpPr/>
          <p:nvPr/>
        </p:nvSpPr>
        <p:spPr>
          <a:xfrm>
            <a:off x="4847770" y="2969791"/>
            <a:ext cx="3686755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50" b="1" dirty="0">
                <a:solidFill>
                  <a:srgbClr val="13283D"/>
                </a:solidFill>
                <a:latin typeface="Montserrat" pitchFamily="2" charset="0"/>
                <a:ea typeface="Trebuchet MS" pitchFamily="34" charset="-122"/>
                <a:cs typeface="Trebuchet MS" pitchFamily="34" charset="-120"/>
              </a:rPr>
              <a:t>Generalizability</a:t>
            </a:r>
            <a:endParaRPr lang="en-US" sz="1450" dirty="0">
              <a:latin typeface="Montserrat" pitchFamily="2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48B3D551-D0C2-B9E8-70A6-E73C451AC3FD}"/>
              </a:ext>
            </a:extLst>
          </p:cNvPr>
          <p:cNvSpPr/>
          <p:nvPr/>
        </p:nvSpPr>
        <p:spPr>
          <a:xfrm>
            <a:off x="4847771" y="3353839"/>
            <a:ext cx="3672973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000"/>
              </a:lnSpc>
              <a:spcAft>
                <a:spcPts val="500"/>
              </a:spcAft>
              <a:buNone/>
            </a:pPr>
            <a:r>
              <a:rPr lang="en-US" sz="1200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Validated on verifiable domains (math, logic, retrieval).</a:t>
            </a:r>
            <a:endParaRPr lang="en-US" sz="1200" dirty="0"/>
          </a:p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softer encodings for creative / legal text: semantic drift, plausibility</a:t>
            </a:r>
            <a:r>
              <a:rPr lang="en-US" altLang="zh-CN" sz="12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;</a:t>
            </a:r>
            <a:r>
              <a:rPr lang="zh-CN" altLang="en-US" sz="12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2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agentic</a:t>
            </a:r>
            <a:r>
              <a:rPr lang="zh-CN" altLang="en-US" sz="12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200" b="1" dirty="0" err="1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pipline</a:t>
            </a:r>
            <a:r>
              <a:rPr lang="en-US" altLang="zh-CN" sz="120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5874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A56D3-4E6E-72BE-F03B-36EEDDB82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7F7504-E549-464C-EBFA-B44F5DF8C9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26</a:t>
            </a:fld>
            <a:endParaRPr lang="it" sz="110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96F3AF-CC62-1012-6D67-6B00D15D618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9400" y="918700"/>
            <a:ext cx="8693250" cy="3668100"/>
          </a:xfrm>
        </p:spPr>
        <p:txBody>
          <a:bodyPr/>
          <a:lstStyle/>
          <a:p>
            <a:r>
              <a:rPr kumimoji="1" lang="en-US" altLang="zh-SG" dirty="0"/>
              <a:t>Rea</a:t>
            </a:r>
            <a:r>
              <a:rPr kumimoji="1" lang="en-US" altLang="zh-CN" dirty="0"/>
              <a:t>soning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relevant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result:</a:t>
            </a:r>
          </a:p>
          <a:p>
            <a:pPr marL="584200" lvl="1" indent="0">
              <a:buNone/>
            </a:pPr>
            <a:r>
              <a:rPr kumimoji="1" lang="en-US" altLang="zh-CN" dirty="0"/>
              <a:t>High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output.</a:t>
            </a:r>
            <a:endParaRPr kumimoji="1" lang="en-US" altLang="zh-SG" dirty="0"/>
          </a:p>
          <a:p>
            <a:pPr marL="584200" lvl="1" indent="0">
              <a:buNone/>
            </a:pPr>
            <a:endParaRPr kumimoji="1" lang="en-US" altLang="zh-SG" dirty="0"/>
          </a:p>
          <a:p>
            <a:r>
              <a:rPr kumimoji="1" lang="en-US" altLang="zh-SG" dirty="0" err="1"/>
              <a:t>C</a:t>
            </a:r>
            <a:r>
              <a:rPr kumimoji="1" lang="en-US" altLang="zh-CN" dirty="0" err="1"/>
              <a:t>oT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naturally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interpretable: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584200" lvl="1" indent="0">
              <a:buNone/>
            </a:pPr>
            <a:r>
              <a:rPr kumimoji="1" lang="en-US" altLang="zh-CN" dirty="0"/>
              <a:t>Easier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interpret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CoT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components</a:t>
            </a:r>
          </a:p>
          <a:p>
            <a:pPr marL="584200" lvl="1" indent="0">
              <a:buNone/>
            </a:pPr>
            <a:r>
              <a:rPr kumimoji="1" lang="zh-CN" altLang="en-US" dirty="0"/>
              <a:t> </a:t>
            </a:r>
            <a:endParaRPr kumimoji="1" lang="zh-SG" altLang="en-US" dirty="0"/>
          </a:p>
          <a:p>
            <a:r>
              <a:rPr kumimoji="1" lang="en-US" altLang="zh-CN" dirty="0"/>
              <a:t>“Judge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thoughts”</a:t>
            </a: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C6856BA2-C79F-E7BC-B0CC-2FB1E328D84D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C4A0C6E7-809E-5AB4-7A6A-CEFC9411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SG" dirty="0"/>
              <a:t>A</a:t>
            </a:r>
            <a:r>
              <a:rPr kumimoji="1" lang="en-US" altLang="zh-CN" dirty="0"/>
              <a:t>ppendix:</a:t>
            </a:r>
            <a:r>
              <a:rPr kumimoji="1" lang="zh-CN" altLang="en-US" dirty="0"/>
              <a:t> </a:t>
            </a:r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Diagnose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CoT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333542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1C28A1BA-5879-9B6F-3990-1F35CD078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D5BF8BD-E301-9878-107C-DFFC3C8E5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50" t="223" r="9592" b="-1"/>
          <a:stretch>
            <a:fillRect/>
          </a:stretch>
        </p:blipFill>
        <p:spPr>
          <a:xfrm>
            <a:off x="6743439" y="899902"/>
            <a:ext cx="2400193" cy="3773902"/>
          </a:xfrm>
          <a:prstGeom prst="rect">
            <a:avLst/>
          </a:prstGeom>
        </p:spPr>
      </p:pic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9649F7CC-15A0-E294-3F07-8372BA71C78E}"/>
              </a:ext>
            </a:extLst>
          </p:cNvPr>
          <p:cNvSpPr txBox="1">
            <a:spLocks/>
          </p:cNvSpPr>
          <p:nvPr/>
        </p:nvSpPr>
        <p:spPr>
          <a:xfrm>
            <a:off x="3008610" y="1014182"/>
            <a:ext cx="3676234" cy="1487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9200" rIns="82925" bIns="414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900"/>
              <a:buFont typeface="Inter"/>
              <a:buChar char="●"/>
              <a:defRPr sz="19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600"/>
              <a:buFont typeface="Inter"/>
              <a:buChar char="○"/>
              <a:defRPr sz="18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Char char="■"/>
              <a:defRPr sz="1500" b="0" i="1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900"/>
              <a:buFont typeface="Inter"/>
              <a:buChar char="●"/>
              <a:defRPr sz="12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667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○"/>
              <a:defRPr sz="13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■"/>
              <a:defRPr sz="13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●"/>
              <a:defRPr sz="13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r>
              <a:rPr lang="en-GB" altLang="zh-SG" sz="1600" b="1" dirty="0">
                <a:latin typeface="Arial"/>
                <a:ea typeface="Arial"/>
                <a:cs typeface="Arial"/>
                <a:sym typeface="Arial"/>
              </a:rPr>
              <a:t>Verbosity</a:t>
            </a:r>
            <a: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altLang="zh-SG" sz="15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en-US" altLang="zh-CN" sz="1400" b="1" dirty="0"/>
              <a:t>Easily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hundreds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of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steps</a:t>
            </a:r>
          </a:p>
          <a:p>
            <a:pPr lvl="1"/>
            <a:r>
              <a:rPr lang="en-US" altLang="zh-CN" sz="14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Complex</a:t>
            </a:r>
            <a:r>
              <a:rPr lang="zh-CN" altLang="en-US" sz="14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logic</a:t>
            </a:r>
            <a:endParaRPr lang="en-GB" altLang="zh-CN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lvl="1"/>
            <a:endParaRPr lang="en-US" altLang="zh-CN" sz="1400" b="1" dirty="0"/>
          </a:p>
        </p:txBody>
      </p:sp>
      <p:sp>
        <p:nvSpPr>
          <p:cNvPr id="115" name="Google Shape;115;p25">
            <a:extLst>
              <a:ext uri="{FF2B5EF4-FFF2-40B4-BE49-F238E27FC236}">
                <a16:creationId xmlns:a16="http://schemas.microsoft.com/office/drawing/2014/main" id="{46D63EA1-F018-9874-6083-B8937CCDB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it"/>
              <a:t>3</a:t>
            </a:fld>
            <a:endParaRPr/>
          </a:p>
        </p:txBody>
      </p:sp>
      <p:sp>
        <p:nvSpPr>
          <p:cNvPr id="117" name="Google Shape;117;p25">
            <a:extLst>
              <a:ext uri="{FF2B5EF4-FFF2-40B4-BE49-F238E27FC236}">
                <a16:creationId xmlns:a16="http://schemas.microsoft.com/office/drawing/2014/main" id="{C885AB1F-250B-7C71-F0AB-CC34B6A272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chemeClr val="bg2"/>
                </a:solidFill>
              </a:rPr>
              <a:t>The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Problem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endParaRPr dirty="0">
              <a:solidFill>
                <a:schemeClr val="bg2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864AEE4-75E1-C88B-68CA-BCF676CCA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79" y="1037108"/>
            <a:ext cx="423224" cy="13966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90AD51E-307A-CB01-286C-88DCEE47C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00" b="43033"/>
          <a:stretch>
            <a:fillRect/>
          </a:stretch>
        </p:blipFill>
        <p:spPr>
          <a:xfrm>
            <a:off x="342752" y="804780"/>
            <a:ext cx="2495904" cy="20301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9DDBC59-E28C-C1CA-1F28-4AA415EE33C4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292B88E7-803F-55FB-AF73-8E8F3E9B4199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957258F5-1CC8-3559-3C0C-357FD61DD532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59D8129D-4281-88B6-27EB-32783FFFF776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7FBC9E50-ADF9-313C-9DA5-CE61EB7F7ED3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EA9DE582-25A2-3527-3B56-9F636F28997D}"/>
              </a:ext>
            </a:extLst>
          </p:cNvPr>
          <p:cNvSpPr txBox="1">
            <a:spLocks/>
          </p:cNvSpPr>
          <p:nvPr/>
        </p:nvSpPr>
        <p:spPr>
          <a:xfrm>
            <a:off x="3033109" y="3185498"/>
            <a:ext cx="4640906" cy="130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9200" rIns="82925" bIns="414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900"/>
              <a:buFont typeface="Inter"/>
              <a:buChar char="●"/>
              <a:defRPr sz="19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600"/>
              <a:buFont typeface="Inter"/>
              <a:buChar char="○"/>
              <a:defRPr sz="18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Char char="■"/>
              <a:defRPr sz="1500" b="0" i="1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900"/>
              <a:buFont typeface="Inter"/>
              <a:buChar char="●"/>
              <a:defRPr sz="12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667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○"/>
              <a:defRPr sz="13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■"/>
              <a:defRPr sz="13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14261B"/>
              </a:buClr>
              <a:buSzPts val="600"/>
              <a:buFont typeface="Inter"/>
              <a:buChar char="●"/>
              <a:defRPr sz="1300" b="0" i="0" u="none" strike="noStrike" cap="none">
                <a:solidFill>
                  <a:srgbClr val="14261B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r>
              <a:rPr lang="en-GB" altLang="zh-SG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Unreliability</a:t>
            </a:r>
            <a: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altLang="zh-SG" sz="15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en-US" altLang="zh-C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Contain</a:t>
            </a:r>
            <a:r>
              <a:rPr lang="zh-CN" altLang="en-US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subtle</a:t>
            </a:r>
            <a:r>
              <a:rPr lang="zh-CN" altLang="en-US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mistakes</a:t>
            </a:r>
          </a:p>
          <a:p>
            <a:pPr lvl="1"/>
            <a:r>
              <a:rPr lang="en-US" altLang="zh-SG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altLang="zh-C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nswer</a:t>
            </a:r>
            <a:r>
              <a:rPr lang="zh-CN" altLang="en-US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overconfidently</a:t>
            </a:r>
            <a:endParaRPr lang="en-GB" altLang="zh-SG"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7950" indent="0">
              <a:buFont typeface="Inter"/>
              <a:buNone/>
            </a:pPr>
            <a:endParaRPr lang="en-GB" altLang="zh-SG" sz="1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F196BFB-E819-11E3-4D4B-CAF860A722DA}"/>
              </a:ext>
            </a:extLst>
          </p:cNvPr>
          <p:cNvSpPr txBox="1"/>
          <p:nvPr/>
        </p:nvSpPr>
        <p:spPr>
          <a:xfrm>
            <a:off x="3050008" y="2384326"/>
            <a:ext cx="3762245" cy="336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zh-CN" altLang="en-US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✕</a:t>
            </a:r>
            <a:r>
              <a:rPr lang="en-US" altLang="zh-SG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zh-CN" altLang="en-US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Hard</a:t>
            </a:r>
            <a:r>
              <a:rPr lang="zh-CN" altLang="en-US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</a:t>
            </a:r>
            <a:r>
              <a:rPr lang="en-US" altLang="zh-SG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build a coherent mental model</a:t>
            </a:r>
            <a:endParaRPr lang="en-US" altLang="zh-SG" sz="16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30AB781-84E0-46F5-4E41-F3116993E9A9}"/>
              </a:ext>
            </a:extLst>
          </p:cNvPr>
          <p:cNvSpPr txBox="1"/>
          <p:nvPr/>
        </p:nvSpPr>
        <p:spPr>
          <a:xfrm>
            <a:off x="3050007" y="4511679"/>
            <a:ext cx="3353523" cy="336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</a:pPr>
            <a:r>
              <a:rPr lang="zh-CN" altLang="en-US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✕  </a:t>
            </a:r>
            <a:r>
              <a:rPr lang="en-US" altLang="zh-CN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</a:t>
            </a:r>
            <a:r>
              <a:rPr lang="en-US" altLang="zh-SG" sz="1600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ause misplaced trust</a:t>
            </a:r>
            <a:endParaRPr lang="en-US" altLang="zh-SG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E3EC37-2CEC-152C-C205-FE656124582B}"/>
              </a:ext>
            </a:extLst>
          </p:cNvPr>
          <p:cNvSpPr txBox="1"/>
          <p:nvPr/>
        </p:nvSpPr>
        <p:spPr>
          <a:xfrm>
            <a:off x="3033108" y="825327"/>
            <a:ext cx="3508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zh-CN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✓ 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E</a:t>
            </a:r>
            <a:r>
              <a:rPr lang="en-US" altLang="zh-SG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xplore many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possible</a:t>
            </a:r>
            <a:r>
              <a:rPr lang="zh-CN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 </a:t>
            </a:r>
            <a:r>
              <a:rPr lang="en-US" altLang="zh-SG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paths</a:t>
            </a:r>
            <a:endParaRPr lang="en-GB" altLang="zh-SG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A99A8C-C222-068A-CDFC-ADC55B93FE5D}"/>
              </a:ext>
            </a:extLst>
          </p:cNvPr>
          <p:cNvSpPr txBox="1"/>
          <p:nvPr/>
        </p:nvSpPr>
        <p:spPr>
          <a:xfrm>
            <a:off x="3023463" y="2968570"/>
            <a:ext cx="37887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zh-CN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✓ 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Explicitly</a:t>
            </a:r>
            <a:r>
              <a:rPr lang="zh-CN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state</a:t>
            </a:r>
            <a:r>
              <a:rPr lang="en-US" altLang="zh-SG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reasoning</a:t>
            </a:r>
            <a:r>
              <a:rPr lang="zh-CN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steps</a:t>
            </a:r>
            <a:endParaRPr lang="en-GB" altLang="zh-SG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44296F3-91CE-3B59-A849-FE37EF41F5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1" b="30561"/>
          <a:stretch>
            <a:fillRect/>
          </a:stretch>
        </p:blipFill>
        <p:spPr>
          <a:xfrm>
            <a:off x="232082" y="1163881"/>
            <a:ext cx="2351318" cy="397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2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5BD938-DC75-B685-BE54-87A9961A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80F8850-CAA3-B179-E956-D7E69AC086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4</a:t>
            </a:fld>
            <a:endParaRPr lang="it" sz="110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8E34E4-159C-2AB9-E6E4-260C261D1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8550" y="1184858"/>
            <a:ext cx="4518500" cy="3668100"/>
          </a:xfrm>
        </p:spPr>
        <p:txBody>
          <a:bodyPr>
            <a:normAutofit/>
          </a:bodyPr>
          <a:lstStyle/>
          <a:p>
            <a:r>
              <a:rPr kumimoji="1" lang="en-US" altLang="zh-SG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</a:t>
            </a:r>
            <a:r>
              <a:rPr kumimoji="1" lang="en-US" altLang="zh-CN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idden</a:t>
            </a:r>
            <a:r>
              <a:rPr kumimoji="1" lang="zh-CN" altLang="en-US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by</a:t>
            </a:r>
            <a:r>
              <a:rPr kumimoji="1" lang="zh-CN" altLang="en-US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default</a:t>
            </a:r>
          </a:p>
          <a:p>
            <a:pPr marL="107950" indent="0">
              <a:buNone/>
            </a:pPr>
            <a:endParaRPr kumimoji="1" lang="en-US" altLang="zh-CN" sz="18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r>
              <a:rPr kumimoji="1" lang="en-US" altLang="zh-CN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</a:t>
            </a:r>
            <a:r>
              <a:rPr kumimoji="1" lang="zh-CN" altLang="en-US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and</a:t>
            </a:r>
            <a:r>
              <a:rPr kumimoji="1" lang="zh-CN" altLang="en-US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show</a:t>
            </a:r>
            <a:r>
              <a:rPr kumimoji="1" lang="zh-CN" altLang="en-US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summary</a:t>
            </a:r>
          </a:p>
          <a:p>
            <a:pPr marL="107950" indent="0">
              <a:buNone/>
            </a:pPr>
            <a:endParaRPr kumimoji="1" lang="en-US" altLang="zh-CN" sz="18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ECEEA465-10B4-A340-87DE-C48EBF4914A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kumimoji="1" lang="zh-SG" altLang="en-US" dirty="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626BC2CE-559E-F3D1-B8A8-9C9471B6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53" y="364812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Research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Gap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F181A62-A974-5C68-AC0B-CEB6F43DE2C4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24325C70-D008-FECE-851C-C8FD8C55DA35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718FA2F5-C3B8-5FE9-EB80-9A5FE6C62406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BFE86310-C134-F5DE-7DB2-B2EB388E5B52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7B5E48EA-F573-5897-FD07-BEE93B3FAB77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05A4C8F-177A-6D1F-BF62-807673CF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98" y="1826714"/>
            <a:ext cx="1237355" cy="40832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ABCBADC-01CF-EC7D-0A68-66151A2DA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075" y="1876303"/>
            <a:ext cx="335829" cy="33582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8124C64-8868-9458-A595-6CF7F50D041A}"/>
              </a:ext>
            </a:extLst>
          </p:cNvPr>
          <p:cNvSpPr txBox="1"/>
          <p:nvPr/>
        </p:nvSpPr>
        <p:spPr>
          <a:xfrm>
            <a:off x="4097674" y="3485329"/>
            <a:ext cx="45185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It</a:t>
            </a:r>
            <a:r>
              <a:rPr lang="zh-CN" altLang="en-US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shows</a:t>
            </a:r>
            <a:r>
              <a:rPr lang="zh-CN" altLang="en-US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only</a:t>
            </a:r>
            <a:r>
              <a:rPr lang="zh-CN" altLang="en-US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</a:t>
            </a:r>
            <a:r>
              <a:rPr lang="zh-CN" altLang="en-US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level</a:t>
            </a:r>
            <a:r>
              <a:rPr lang="zh-CN" altLang="en-US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description</a:t>
            </a:r>
            <a:r>
              <a:rPr lang="zh-CN" altLang="en-US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and</a:t>
            </a:r>
            <a:r>
              <a:rPr lang="zh-CN" altLang="en-US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loses</a:t>
            </a:r>
            <a:r>
              <a:rPr lang="en-US" altLang="zh-SG" b="1" dirty="0">
                <a:solidFill>
                  <a:srgbClr val="B9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context.</a:t>
            </a:r>
          </a:p>
          <a:p>
            <a:endParaRPr lang="en-US" altLang="zh-CN" b="1" dirty="0">
              <a:solidFill>
                <a:srgbClr val="B91C1C"/>
              </a:solidFill>
              <a:latin typeface="Calibri" pitchFamily="34" charset="0"/>
              <a:cs typeface="Calibri" pitchFamily="34" charset="-120"/>
            </a:endParaRPr>
          </a:p>
          <a:p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cs typeface="Calibri" pitchFamily="34" charset="-120"/>
              </a:rPr>
              <a:t>It</a:t>
            </a:r>
            <a:r>
              <a:rPr lang="zh-CN" altLang="en-US" b="1" dirty="0">
                <a:solidFill>
                  <a:srgbClr val="B91C1C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cs typeface="Calibri" pitchFamily="34" charset="-120"/>
              </a:rPr>
              <a:t>r</a:t>
            </a:r>
            <a:r>
              <a:rPr lang="en-GB" altLang="zh-SG" b="1" dirty="0" err="1">
                <a:solidFill>
                  <a:srgbClr val="B91C1C"/>
                </a:solidFill>
                <a:latin typeface="Calibri" pitchFamily="34" charset="0"/>
                <a:cs typeface="Calibri" pitchFamily="34" charset="-120"/>
              </a:rPr>
              <a:t>isk</a:t>
            </a:r>
            <a:r>
              <a:rPr lang="en-US" altLang="zh-CN" b="1" dirty="0">
                <a:solidFill>
                  <a:srgbClr val="B91C1C"/>
                </a:solidFill>
                <a:latin typeface="Calibri" pitchFamily="34" charset="0"/>
                <a:cs typeface="Calibri" pitchFamily="34" charset="-120"/>
              </a:rPr>
              <a:t>s</a:t>
            </a:r>
            <a:r>
              <a:rPr lang="en-GB" altLang="zh-SG" b="1" dirty="0">
                <a:solidFill>
                  <a:srgbClr val="B91C1C"/>
                </a:solidFill>
                <a:latin typeface="Calibri" pitchFamily="34" charset="0"/>
                <a:cs typeface="Calibri" pitchFamily="34" charset="-120"/>
              </a:rPr>
              <a:t> overconfidence and over-reliance.</a:t>
            </a:r>
            <a:endParaRPr lang="zh-SG" altLang="en-US" b="1" dirty="0">
              <a:solidFill>
                <a:srgbClr val="B91C1C"/>
              </a:solidFill>
              <a:latin typeface="Calibri" pitchFamily="34" charset="0"/>
              <a:cs typeface="Calibri" pitchFamily="34" charset="-12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5DB3FCC-1916-D703-D204-928E5814C2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6329" b="42586"/>
          <a:stretch>
            <a:fillRect/>
          </a:stretch>
        </p:blipFill>
        <p:spPr>
          <a:xfrm>
            <a:off x="4190870" y="2691718"/>
            <a:ext cx="4889383" cy="5334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6B17EC5-9F7F-F2FD-2BCC-E9DF69E09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8" y="1320152"/>
            <a:ext cx="3753511" cy="311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5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0AAD38C-78C1-FF50-204E-B6A584DA0D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5</a:t>
            </a:fld>
            <a:endParaRPr lang="it" sz="110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1693B58E-4955-6943-23B7-592C1220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255869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SG" dirty="0">
                <a:solidFill>
                  <a:schemeClr val="bg2"/>
                </a:solidFill>
              </a:rPr>
              <a:t>Form</a:t>
            </a:r>
            <a:r>
              <a:rPr lang="en-US" altLang="zh-CN" dirty="0">
                <a:solidFill>
                  <a:schemeClr val="bg2"/>
                </a:solidFill>
              </a:rPr>
              <a:t>ative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Study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0527BBE-B0D1-80F1-33A5-1F56C9F5D669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D0A2EA60-9D2A-793B-987F-A1587133C668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EFF5679-75E0-1857-E419-33A1377B3D55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BF7A2EB1-BE55-8D9F-0E53-E1D1D450AE59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6D3D9028-BC54-AC0F-1AD9-7173CF997671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AA4426CB-5481-333C-6AB0-704FB7285142}"/>
              </a:ext>
            </a:extLst>
          </p:cNvPr>
          <p:cNvSpPr/>
          <p:nvPr/>
        </p:nvSpPr>
        <p:spPr>
          <a:xfrm>
            <a:off x="200671" y="1740820"/>
            <a:ext cx="924415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3283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Findings</a:t>
            </a:r>
            <a:endParaRPr lang="en-US" sz="1800" dirty="0"/>
          </a:p>
        </p:txBody>
      </p:sp>
      <p:sp>
        <p:nvSpPr>
          <p:cNvPr id="15" name="Shape 5">
            <a:extLst>
              <a:ext uri="{FF2B5EF4-FFF2-40B4-BE49-F238E27FC236}">
                <a16:creationId xmlns:a16="http://schemas.microsoft.com/office/drawing/2014/main" id="{B70609FC-1BC3-8AD6-11ED-17EAE824F9FA}"/>
              </a:ext>
            </a:extLst>
          </p:cNvPr>
          <p:cNvSpPr/>
          <p:nvPr/>
        </p:nvSpPr>
        <p:spPr>
          <a:xfrm>
            <a:off x="234895" y="2217213"/>
            <a:ext cx="384048" cy="384048"/>
          </a:xfrm>
          <a:prstGeom prst="ellipse">
            <a:avLst/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928F2DF0-95DA-182F-8189-3C3F3B963897}"/>
              </a:ext>
            </a:extLst>
          </p:cNvPr>
          <p:cNvSpPr/>
          <p:nvPr/>
        </p:nvSpPr>
        <p:spPr>
          <a:xfrm>
            <a:off x="234895" y="2217213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F1</a:t>
            </a:r>
            <a:endParaRPr lang="en-US" sz="1150" dirty="0"/>
          </a:p>
        </p:txBody>
      </p:sp>
      <p:sp>
        <p:nvSpPr>
          <p:cNvPr id="17" name="Text 7">
            <a:extLst>
              <a:ext uri="{FF2B5EF4-FFF2-40B4-BE49-F238E27FC236}">
                <a16:creationId xmlns:a16="http://schemas.microsoft.com/office/drawing/2014/main" id="{70CB8729-28B2-6E16-CAED-5ACEB3F3069D}"/>
              </a:ext>
            </a:extLst>
          </p:cNvPr>
          <p:cNvSpPr/>
          <p:nvPr/>
        </p:nvSpPr>
        <p:spPr>
          <a:xfrm>
            <a:off x="746959" y="2180637"/>
            <a:ext cx="305431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Users prioritize </a:t>
            </a:r>
            <a:r>
              <a:rPr lang="en-US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different steps</a:t>
            </a:r>
            <a:r>
              <a:rPr lang="en-US" altLang="zh-CN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r>
              <a:rPr lang="en-US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</p:txBody>
      </p:sp>
      <p:sp>
        <p:nvSpPr>
          <p:cNvPr id="18" name="Shape 8">
            <a:extLst>
              <a:ext uri="{FF2B5EF4-FFF2-40B4-BE49-F238E27FC236}">
                <a16:creationId xmlns:a16="http://schemas.microsoft.com/office/drawing/2014/main" id="{96892612-6FEF-13EF-B93F-0B6084B0DD27}"/>
              </a:ext>
            </a:extLst>
          </p:cNvPr>
          <p:cNvSpPr/>
          <p:nvPr/>
        </p:nvSpPr>
        <p:spPr>
          <a:xfrm>
            <a:off x="234895" y="2953226"/>
            <a:ext cx="384048" cy="384048"/>
          </a:xfrm>
          <a:prstGeom prst="ellipse">
            <a:avLst/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19" name="Text 9">
            <a:extLst>
              <a:ext uri="{FF2B5EF4-FFF2-40B4-BE49-F238E27FC236}">
                <a16:creationId xmlns:a16="http://schemas.microsoft.com/office/drawing/2014/main" id="{7197BB11-D3F7-27A1-EC01-269E3C61959D}"/>
              </a:ext>
            </a:extLst>
          </p:cNvPr>
          <p:cNvSpPr/>
          <p:nvPr/>
        </p:nvSpPr>
        <p:spPr>
          <a:xfrm>
            <a:off x="234895" y="2939667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F2</a:t>
            </a:r>
            <a:endParaRPr lang="en-US" sz="1150" dirty="0"/>
          </a:p>
        </p:txBody>
      </p:sp>
      <p:sp>
        <p:nvSpPr>
          <p:cNvPr id="20" name="Text 10">
            <a:extLst>
              <a:ext uri="{FF2B5EF4-FFF2-40B4-BE49-F238E27FC236}">
                <a16:creationId xmlns:a16="http://schemas.microsoft.com/office/drawing/2014/main" id="{15E5FDD4-889A-9F7B-1562-C0E88AF4B58D}"/>
              </a:ext>
            </a:extLst>
          </p:cNvPr>
          <p:cNvSpPr/>
          <p:nvPr/>
        </p:nvSpPr>
        <p:spPr>
          <a:xfrm>
            <a:off x="746959" y="2916650"/>
            <a:ext cx="305431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Long CoTs cause </a:t>
            </a:r>
            <a:r>
              <a:rPr lang="en-US" b="1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cognitive overload</a:t>
            </a:r>
            <a:r>
              <a:rPr lang="en-US" altLang="zh-CN" b="1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.</a:t>
            </a:r>
            <a:endParaRPr lang="en-US" b="1" dirty="0">
              <a:solidFill>
                <a:srgbClr val="1F2A37"/>
              </a:solidFill>
              <a:latin typeface="Calibri" pitchFamily="34" charset="0"/>
              <a:cs typeface="Calibri" pitchFamily="34" charset="-120"/>
            </a:endParaRPr>
          </a:p>
        </p:txBody>
      </p:sp>
      <p:sp>
        <p:nvSpPr>
          <p:cNvPr id="21" name="Shape 11">
            <a:extLst>
              <a:ext uri="{FF2B5EF4-FFF2-40B4-BE49-F238E27FC236}">
                <a16:creationId xmlns:a16="http://schemas.microsoft.com/office/drawing/2014/main" id="{C668750F-39AD-F888-295A-4A59E34F2825}"/>
              </a:ext>
            </a:extLst>
          </p:cNvPr>
          <p:cNvSpPr/>
          <p:nvPr/>
        </p:nvSpPr>
        <p:spPr>
          <a:xfrm>
            <a:off x="234895" y="3689239"/>
            <a:ext cx="384048" cy="384048"/>
          </a:xfrm>
          <a:prstGeom prst="ellipse">
            <a:avLst/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22" name="Text 12">
            <a:extLst>
              <a:ext uri="{FF2B5EF4-FFF2-40B4-BE49-F238E27FC236}">
                <a16:creationId xmlns:a16="http://schemas.microsoft.com/office/drawing/2014/main" id="{322CCA49-F92D-6073-77C2-DAA23072B055}"/>
              </a:ext>
            </a:extLst>
          </p:cNvPr>
          <p:cNvSpPr/>
          <p:nvPr/>
        </p:nvSpPr>
        <p:spPr>
          <a:xfrm>
            <a:off x="234895" y="3684053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F3</a:t>
            </a:r>
            <a:endParaRPr lang="en-US" sz="1150" dirty="0"/>
          </a:p>
        </p:txBody>
      </p:sp>
      <p:sp>
        <p:nvSpPr>
          <p:cNvPr id="23" name="Text 13">
            <a:extLst>
              <a:ext uri="{FF2B5EF4-FFF2-40B4-BE49-F238E27FC236}">
                <a16:creationId xmlns:a16="http://schemas.microsoft.com/office/drawing/2014/main" id="{606BC9EB-37E6-2EB5-272E-E2F82D536B2B}"/>
              </a:ext>
            </a:extLst>
          </p:cNvPr>
          <p:cNvSpPr/>
          <p:nvPr/>
        </p:nvSpPr>
        <p:spPr>
          <a:xfrm>
            <a:off x="746959" y="3652663"/>
            <a:ext cx="305431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altLang="zh-CN" b="1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N</a:t>
            </a:r>
            <a:r>
              <a:rPr lang="en-US" b="1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onlinear logic </a:t>
            </a:r>
            <a:r>
              <a:rPr lang="en-US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kills traceability</a:t>
            </a:r>
            <a:r>
              <a:rPr lang="en-US" altLang="zh-CN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.</a:t>
            </a:r>
            <a:endParaRPr lang="en-US" dirty="0">
              <a:solidFill>
                <a:srgbClr val="1F2A37"/>
              </a:solidFill>
              <a:latin typeface="Calibri" pitchFamily="34" charset="0"/>
              <a:cs typeface="Calibri" pitchFamily="34" charset="-120"/>
            </a:endParaRPr>
          </a:p>
        </p:txBody>
      </p:sp>
      <p:sp>
        <p:nvSpPr>
          <p:cNvPr id="24" name="Shape 14">
            <a:extLst>
              <a:ext uri="{FF2B5EF4-FFF2-40B4-BE49-F238E27FC236}">
                <a16:creationId xmlns:a16="http://schemas.microsoft.com/office/drawing/2014/main" id="{3F3311E6-B2B6-9658-1B82-2025933FF281}"/>
              </a:ext>
            </a:extLst>
          </p:cNvPr>
          <p:cNvSpPr/>
          <p:nvPr/>
        </p:nvSpPr>
        <p:spPr>
          <a:xfrm>
            <a:off x="234895" y="4425251"/>
            <a:ext cx="384048" cy="384048"/>
          </a:xfrm>
          <a:prstGeom prst="ellipse">
            <a:avLst/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25" name="Text 15">
            <a:extLst>
              <a:ext uri="{FF2B5EF4-FFF2-40B4-BE49-F238E27FC236}">
                <a16:creationId xmlns:a16="http://schemas.microsoft.com/office/drawing/2014/main" id="{FD115E15-C474-24D9-31A5-5154F74A3EB6}"/>
              </a:ext>
            </a:extLst>
          </p:cNvPr>
          <p:cNvSpPr/>
          <p:nvPr/>
        </p:nvSpPr>
        <p:spPr>
          <a:xfrm>
            <a:off x="234895" y="439628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F4</a:t>
            </a:r>
            <a:endParaRPr lang="en-US" sz="1150" dirty="0"/>
          </a:p>
        </p:txBody>
      </p:sp>
      <p:sp>
        <p:nvSpPr>
          <p:cNvPr id="26" name="Text 16">
            <a:extLst>
              <a:ext uri="{FF2B5EF4-FFF2-40B4-BE49-F238E27FC236}">
                <a16:creationId xmlns:a16="http://schemas.microsoft.com/office/drawing/2014/main" id="{E6AE9E5F-AC5B-2457-FA3D-66FA7C9E54B9}"/>
              </a:ext>
            </a:extLst>
          </p:cNvPr>
          <p:cNvSpPr/>
          <p:nvPr/>
        </p:nvSpPr>
        <p:spPr>
          <a:xfrm>
            <a:off x="746959" y="4359708"/>
            <a:ext cx="305431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Limited verification </a:t>
            </a:r>
            <a:r>
              <a:rPr lang="en-US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resources</a:t>
            </a:r>
            <a:r>
              <a:rPr lang="en-US" altLang="zh-CN" dirty="0">
                <a:solidFill>
                  <a:srgbClr val="1F2A37"/>
                </a:solidFill>
                <a:latin typeface="Calibri" pitchFamily="34" charset="0"/>
                <a:cs typeface="Calibri" pitchFamily="34" charset="-120"/>
              </a:rPr>
              <a:t>.</a:t>
            </a:r>
            <a:endParaRPr lang="en-US" dirty="0">
              <a:solidFill>
                <a:srgbClr val="1F2A37"/>
              </a:solidFill>
              <a:latin typeface="Calibri" pitchFamily="34" charset="0"/>
              <a:cs typeface="Calibri" pitchFamily="34" charset="-120"/>
            </a:endParaRPr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E52EA059-DFFC-39E4-544B-A274D63FB7E6}"/>
              </a:ext>
            </a:extLst>
          </p:cNvPr>
          <p:cNvSpPr/>
          <p:nvPr/>
        </p:nvSpPr>
        <p:spPr>
          <a:xfrm flipV="1">
            <a:off x="3572673" y="3396748"/>
            <a:ext cx="868680" cy="3977"/>
          </a:xfrm>
          <a:prstGeom prst="line">
            <a:avLst/>
          </a:prstGeom>
          <a:noFill/>
          <a:ln w="38100">
            <a:solidFill>
              <a:srgbClr val="13283D"/>
            </a:solidFill>
            <a:prstDash val="solid"/>
            <a:tailEnd type="triangle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E300C52B-380D-6F3D-9DC0-51628C264B7D}"/>
              </a:ext>
            </a:extLst>
          </p:cNvPr>
          <p:cNvSpPr/>
          <p:nvPr/>
        </p:nvSpPr>
        <p:spPr>
          <a:xfrm>
            <a:off x="3557881" y="3021528"/>
            <a:ext cx="868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</a:t>
            </a:r>
            <a:r>
              <a:rPr lang="en-US" altLang="zh-CN" sz="10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</a:t>
            </a:r>
            <a:r>
              <a:rPr lang="en-US" sz="10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rive</a:t>
            </a:r>
            <a:endParaRPr lang="en-US" sz="1050" dirty="0"/>
          </a:p>
        </p:txBody>
      </p:sp>
      <p:sp>
        <p:nvSpPr>
          <p:cNvPr id="29" name="Shape 20">
            <a:extLst>
              <a:ext uri="{FF2B5EF4-FFF2-40B4-BE49-F238E27FC236}">
                <a16:creationId xmlns:a16="http://schemas.microsoft.com/office/drawing/2014/main" id="{53CA1C0E-BB19-4FA2-F04D-9F726E9D7EAA}"/>
              </a:ext>
            </a:extLst>
          </p:cNvPr>
          <p:cNvSpPr/>
          <p:nvPr/>
        </p:nvSpPr>
        <p:spPr>
          <a:xfrm>
            <a:off x="4527906" y="2172757"/>
            <a:ext cx="457200" cy="384048"/>
          </a:xfrm>
          <a:prstGeom prst="roundRect">
            <a:avLst>
              <a:gd name="adj" fmla="val 14286"/>
            </a:avLst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30" name="Text 21">
            <a:extLst>
              <a:ext uri="{FF2B5EF4-FFF2-40B4-BE49-F238E27FC236}">
                <a16:creationId xmlns:a16="http://schemas.microsoft.com/office/drawing/2014/main" id="{06DB3814-74D2-2234-E874-F448F3D070BF}"/>
              </a:ext>
            </a:extLst>
          </p:cNvPr>
          <p:cNvSpPr/>
          <p:nvPr/>
        </p:nvSpPr>
        <p:spPr>
          <a:xfrm>
            <a:off x="4527906" y="2172757"/>
            <a:ext cx="457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R1</a:t>
            </a:r>
            <a:endParaRPr lang="en-US" sz="1150" dirty="0"/>
          </a:p>
        </p:txBody>
      </p:sp>
      <p:sp>
        <p:nvSpPr>
          <p:cNvPr id="31" name="Text 22">
            <a:extLst>
              <a:ext uri="{FF2B5EF4-FFF2-40B4-BE49-F238E27FC236}">
                <a16:creationId xmlns:a16="http://schemas.microsoft.com/office/drawing/2014/main" id="{2CC7E749-AE19-392C-F8FD-1528FCDFFD02}"/>
              </a:ext>
            </a:extLst>
          </p:cNvPr>
          <p:cNvSpPr/>
          <p:nvPr/>
        </p:nvSpPr>
        <p:spPr>
          <a:xfrm>
            <a:off x="5122266" y="2136181"/>
            <a:ext cx="400538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Automatically</a:t>
            </a: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detect</a:t>
            </a: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potential errors</a:t>
            </a:r>
            <a:r>
              <a:rPr lang="en-US" altLang="zh-CN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dirty="0"/>
          </a:p>
        </p:txBody>
      </p:sp>
      <p:sp>
        <p:nvSpPr>
          <p:cNvPr id="32" name="Shape 23">
            <a:extLst>
              <a:ext uri="{FF2B5EF4-FFF2-40B4-BE49-F238E27FC236}">
                <a16:creationId xmlns:a16="http://schemas.microsoft.com/office/drawing/2014/main" id="{A9EF335E-12FA-03E0-0E3B-9A7F3382213A}"/>
              </a:ext>
            </a:extLst>
          </p:cNvPr>
          <p:cNvSpPr/>
          <p:nvPr/>
        </p:nvSpPr>
        <p:spPr>
          <a:xfrm>
            <a:off x="4527906" y="2721397"/>
            <a:ext cx="457200" cy="384048"/>
          </a:xfrm>
          <a:prstGeom prst="roundRect">
            <a:avLst>
              <a:gd name="adj" fmla="val 14286"/>
            </a:avLst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33" name="Text 24">
            <a:extLst>
              <a:ext uri="{FF2B5EF4-FFF2-40B4-BE49-F238E27FC236}">
                <a16:creationId xmlns:a16="http://schemas.microsoft.com/office/drawing/2014/main" id="{623513B7-4E10-CFC7-3223-4F0FF4EAA49E}"/>
              </a:ext>
            </a:extLst>
          </p:cNvPr>
          <p:cNvSpPr/>
          <p:nvPr/>
        </p:nvSpPr>
        <p:spPr>
          <a:xfrm>
            <a:off x="4527906" y="2721397"/>
            <a:ext cx="457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R2</a:t>
            </a:r>
            <a:endParaRPr lang="en-US" sz="1150" dirty="0"/>
          </a:p>
        </p:txBody>
      </p:sp>
      <p:sp>
        <p:nvSpPr>
          <p:cNvPr id="34" name="Text 25">
            <a:extLst>
              <a:ext uri="{FF2B5EF4-FFF2-40B4-BE49-F238E27FC236}">
                <a16:creationId xmlns:a16="http://schemas.microsoft.com/office/drawing/2014/main" id="{DF486B5B-A4EA-4F51-181F-8D6A4CBFA5BD}"/>
              </a:ext>
            </a:extLst>
          </p:cNvPr>
          <p:cNvSpPr/>
          <p:nvPr/>
        </p:nvSpPr>
        <p:spPr>
          <a:xfrm>
            <a:off x="5122266" y="2684821"/>
            <a:ext cx="400538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Provide an </a:t>
            </a:r>
            <a:r>
              <a:rPr lang="en-US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overview</a:t>
            </a: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of the overall reasoning.</a:t>
            </a:r>
            <a:endParaRPr lang="en-US" dirty="0"/>
          </a:p>
        </p:txBody>
      </p:sp>
      <p:sp>
        <p:nvSpPr>
          <p:cNvPr id="35" name="Shape 26">
            <a:extLst>
              <a:ext uri="{FF2B5EF4-FFF2-40B4-BE49-F238E27FC236}">
                <a16:creationId xmlns:a16="http://schemas.microsoft.com/office/drawing/2014/main" id="{15F2F727-A30F-FEA5-7D4A-6BCE8B74B391}"/>
              </a:ext>
            </a:extLst>
          </p:cNvPr>
          <p:cNvSpPr/>
          <p:nvPr/>
        </p:nvSpPr>
        <p:spPr>
          <a:xfrm>
            <a:off x="4527906" y="3270037"/>
            <a:ext cx="457200" cy="384048"/>
          </a:xfrm>
          <a:prstGeom prst="roundRect">
            <a:avLst>
              <a:gd name="adj" fmla="val 14286"/>
            </a:avLst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36" name="Text 27">
            <a:extLst>
              <a:ext uri="{FF2B5EF4-FFF2-40B4-BE49-F238E27FC236}">
                <a16:creationId xmlns:a16="http://schemas.microsoft.com/office/drawing/2014/main" id="{CAE8952C-3626-A21C-167D-D78C8D4B1796}"/>
              </a:ext>
            </a:extLst>
          </p:cNvPr>
          <p:cNvSpPr/>
          <p:nvPr/>
        </p:nvSpPr>
        <p:spPr>
          <a:xfrm>
            <a:off x="4527906" y="3270037"/>
            <a:ext cx="457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R3</a:t>
            </a:r>
            <a:endParaRPr lang="en-US" sz="1150" dirty="0"/>
          </a:p>
        </p:txBody>
      </p:sp>
      <p:sp>
        <p:nvSpPr>
          <p:cNvPr id="37" name="Text 28">
            <a:extLst>
              <a:ext uri="{FF2B5EF4-FFF2-40B4-BE49-F238E27FC236}">
                <a16:creationId xmlns:a16="http://schemas.microsoft.com/office/drawing/2014/main" id="{8811583D-046B-D631-5C69-2076E701A4FA}"/>
              </a:ext>
            </a:extLst>
          </p:cNvPr>
          <p:cNvSpPr/>
          <p:nvPr/>
        </p:nvSpPr>
        <p:spPr>
          <a:xfrm>
            <a:off x="5122266" y="3233461"/>
            <a:ext cx="400538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 traceable </a:t>
            </a:r>
            <a:r>
              <a:rPr lang="en-US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navigation</a:t>
            </a: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across steps.</a:t>
            </a:r>
            <a:endParaRPr lang="en-US" dirty="0"/>
          </a:p>
        </p:txBody>
      </p:sp>
      <p:sp>
        <p:nvSpPr>
          <p:cNvPr id="38" name="Shape 29">
            <a:extLst>
              <a:ext uri="{FF2B5EF4-FFF2-40B4-BE49-F238E27FC236}">
                <a16:creationId xmlns:a16="http://schemas.microsoft.com/office/drawing/2014/main" id="{2228D3E7-2ABC-2B9E-26EB-B6D32618755E}"/>
              </a:ext>
            </a:extLst>
          </p:cNvPr>
          <p:cNvSpPr/>
          <p:nvPr/>
        </p:nvSpPr>
        <p:spPr>
          <a:xfrm>
            <a:off x="4527906" y="3818677"/>
            <a:ext cx="457200" cy="384048"/>
          </a:xfrm>
          <a:prstGeom prst="roundRect">
            <a:avLst>
              <a:gd name="adj" fmla="val 14286"/>
            </a:avLst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39" name="Text 30">
            <a:extLst>
              <a:ext uri="{FF2B5EF4-FFF2-40B4-BE49-F238E27FC236}">
                <a16:creationId xmlns:a16="http://schemas.microsoft.com/office/drawing/2014/main" id="{63F98F0F-382F-75FC-621D-2294D3A45C60}"/>
              </a:ext>
            </a:extLst>
          </p:cNvPr>
          <p:cNvSpPr/>
          <p:nvPr/>
        </p:nvSpPr>
        <p:spPr>
          <a:xfrm>
            <a:off x="4527906" y="3818677"/>
            <a:ext cx="457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R4</a:t>
            </a:r>
            <a:endParaRPr lang="en-US" sz="1150" dirty="0"/>
          </a:p>
        </p:txBody>
      </p:sp>
      <p:sp>
        <p:nvSpPr>
          <p:cNvPr id="40" name="Text 31">
            <a:extLst>
              <a:ext uri="{FF2B5EF4-FFF2-40B4-BE49-F238E27FC236}">
                <a16:creationId xmlns:a16="http://schemas.microsoft.com/office/drawing/2014/main" id="{E7BE3E45-1022-1695-C216-429779B8A506}"/>
              </a:ext>
            </a:extLst>
          </p:cNvPr>
          <p:cNvSpPr/>
          <p:nvPr/>
        </p:nvSpPr>
        <p:spPr>
          <a:xfrm>
            <a:off x="5122266" y="3782101"/>
            <a:ext cx="324208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Visualize how they </a:t>
            </a:r>
            <a:r>
              <a:rPr lang="en-US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propagate</a:t>
            </a: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dirty="0"/>
          </a:p>
        </p:txBody>
      </p:sp>
      <p:sp>
        <p:nvSpPr>
          <p:cNvPr id="41" name="Shape 32">
            <a:extLst>
              <a:ext uri="{FF2B5EF4-FFF2-40B4-BE49-F238E27FC236}">
                <a16:creationId xmlns:a16="http://schemas.microsoft.com/office/drawing/2014/main" id="{6B40B444-DB59-4ECA-1C20-B384392BBA4F}"/>
              </a:ext>
            </a:extLst>
          </p:cNvPr>
          <p:cNvSpPr/>
          <p:nvPr/>
        </p:nvSpPr>
        <p:spPr>
          <a:xfrm>
            <a:off x="4527906" y="4367317"/>
            <a:ext cx="457200" cy="384048"/>
          </a:xfrm>
          <a:prstGeom prst="roundRect">
            <a:avLst>
              <a:gd name="adj" fmla="val 14286"/>
            </a:avLst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42" name="Text 33">
            <a:extLst>
              <a:ext uri="{FF2B5EF4-FFF2-40B4-BE49-F238E27FC236}">
                <a16:creationId xmlns:a16="http://schemas.microsoft.com/office/drawing/2014/main" id="{70AC8B9C-7144-518D-E77A-5B8E84E23981}"/>
              </a:ext>
            </a:extLst>
          </p:cNvPr>
          <p:cNvSpPr/>
          <p:nvPr/>
        </p:nvSpPr>
        <p:spPr>
          <a:xfrm>
            <a:off x="4527906" y="4396284"/>
            <a:ext cx="457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R5</a:t>
            </a:r>
            <a:endParaRPr lang="en-US" sz="1150" dirty="0"/>
          </a:p>
        </p:txBody>
      </p:sp>
      <p:sp>
        <p:nvSpPr>
          <p:cNvPr id="43" name="Text 34">
            <a:extLst>
              <a:ext uri="{FF2B5EF4-FFF2-40B4-BE49-F238E27FC236}">
                <a16:creationId xmlns:a16="http://schemas.microsoft.com/office/drawing/2014/main" id="{AE2D8092-D350-DCA9-C118-B38ECEEC5F04}"/>
              </a:ext>
            </a:extLst>
          </p:cNvPr>
          <p:cNvSpPr/>
          <p:nvPr/>
        </p:nvSpPr>
        <p:spPr>
          <a:xfrm>
            <a:off x="5122266" y="4359708"/>
            <a:ext cx="328843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Enable </a:t>
            </a:r>
            <a:r>
              <a:rPr lang="en-US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cause</a:t>
            </a:r>
            <a:r>
              <a:rPr lang="en-US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analysis of individual errors.</a:t>
            </a:r>
            <a:endParaRPr lang="en-US" dirty="0"/>
          </a:p>
        </p:txBody>
      </p:sp>
      <p:sp>
        <p:nvSpPr>
          <p:cNvPr id="46" name="Text 4">
            <a:extLst>
              <a:ext uri="{FF2B5EF4-FFF2-40B4-BE49-F238E27FC236}">
                <a16:creationId xmlns:a16="http://schemas.microsoft.com/office/drawing/2014/main" id="{B7C2578D-91FB-6EDC-184E-E72841394B42}"/>
              </a:ext>
            </a:extLst>
          </p:cNvPr>
          <p:cNvSpPr/>
          <p:nvPr/>
        </p:nvSpPr>
        <p:spPr>
          <a:xfrm>
            <a:off x="4527906" y="1740820"/>
            <a:ext cx="350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altLang="zh-SG" sz="1800" b="1" dirty="0">
                <a:solidFill>
                  <a:srgbClr val="13283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Design requirements</a:t>
            </a:r>
            <a:endParaRPr lang="en-US" sz="18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B39E135-0170-EEDF-725E-8BD5E8E1522A}"/>
              </a:ext>
            </a:extLst>
          </p:cNvPr>
          <p:cNvSpPr txBox="1"/>
          <p:nvPr/>
        </p:nvSpPr>
        <p:spPr>
          <a:xfrm>
            <a:off x="688897" y="1212703"/>
            <a:ext cx="20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SG" dirty="0"/>
              <a:t>9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participants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intense</a:t>
            </a:r>
            <a:r>
              <a:rPr kumimoji="1" lang="zh-CN" altLang="en-US" dirty="0"/>
              <a:t> </a:t>
            </a:r>
            <a:r>
              <a:rPr kumimoji="1" lang="en-US" altLang="zh-CN" dirty="0"/>
              <a:t>LLM</a:t>
            </a:r>
            <a:r>
              <a:rPr kumimoji="1" lang="zh-CN" altLang="en-US" dirty="0"/>
              <a:t> </a:t>
            </a:r>
            <a:r>
              <a:rPr kumimoji="1" lang="en-US" altLang="zh-CN" dirty="0"/>
              <a:t>usage</a:t>
            </a:r>
            <a:endParaRPr kumimoji="1" lang="zh-SG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9493E3-CABF-4B38-1022-4087DE466558}"/>
              </a:ext>
            </a:extLst>
          </p:cNvPr>
          <p:cNvSpPr txBox="1"/>
          <p:nvPr/>
        </p:nvSpPr>
        <p:spPr>
          <a:xfrm>
            <a:off x="3052060" y="1212703"/>
            <a:ext cx="255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Each</a:t>
            </a:r>
            <a:r>
              <a:rPr kumimoji="1" lang="zh-CN" altLang="en-US" dirty="0"/>
              <a:t> </a:t>
            </a:r>
            <a:r>
              <a:rPr kumimoji="1" lang="en-US" altLang="zh-CN" dirty="0"/>
              <a:t>was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long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CoT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i="1" dirty="0" err="1"/>
              <a:t>Deltabench</a:t>
            </a:r>
            <a:r>
              <a:rPr kumimoji="1" lang="en-US" altLang="zh-CN" dirty="0"/>
              <a:t>;</a:t>
            </a:r>
            <a:r>
              <a:rPr kumimoji="1" lang="zh-CN" altLang="en-US" dirty="0"/>
              <a:t> </a:t>
            </a:r>
            <a:endParaRPr kumimoji="1" lang="zh-SG" altLang="en-US" dirty="0"/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0A29D589-B984-A68E-FA9C-EFEFD6FCEC86}"/>
              </a:ext>
            </a:extLst>
          </p:cNvPr>
          <p:cNvSpPr/>
          <p:nvPr/>
        </p:nvSpPr>
        <p:spPr>
          <a:xfrm>
            <a:off x="190160" y="949453"/>
            <a:ext cx="924415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sz="1800" b="1" dirty="0">
                <a:solidFill>
                  <a:srgbClr val="13283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Process</a:t>
            </a:r>
            <a:endParaRPr lang="en-US" sz="18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D7BF990-8CAB-4CF6-D902-771AA39D96A9}"/>
              </a:ext>
            </a:extLst>
          </p:cNvPr>
          <p:cNvSpPr txBox="1"/>
          <p:nvPr/>
        </p:nvSpPr>
        <p:spPr>
          <a:xfrm>
            <a:off x="6413956" y="1212703"/>
            <a:ext cx="255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their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practice?</a:t>
            </a:r>
          </a:p>
          <a:p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difficulty?</a:t>
            </a:r>
          </a:p>
        </p:txBody>
      </p:sp>
    </p:spTree>
    <p:extLst>
      <p:ext uri="{BB962C8B-B14F-4D97-AF65-F5344CB8AC3E}">
        <p14:creationId xmlns:p14="http://schemas.microsoft.com/office/powerpoint/2010/main" val="217504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15226F-D71D-7EE7-7C78-267354558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55FF710-9E16-69A1-3EB0-FB75354442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6</a:t>
            </a:fld>
            <a:endParaRPr lang="it" sz="1100"/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4F1159E5-D979-2D7E-A21F-AA6B62E0947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E7422CC5-7B28-882C-7E15-B9B13FBCC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System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Overview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D31707-9ABB-C750-8AA8-4A228235B081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89292CB2-0BE6-991A-8B99-7A8685EB8DF0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60684C28-094C-153F-B108-6430EB96DBEF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9E66989B-BA71-FC63-C05B-9EFD7C769E0B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1B9A3005-8EE2-3508-648C-B4D917A2555F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235AC3D-870A-F337-93E4-21053C2E928D}"/>
              </a:ext>
            </a:extLst>
          </p:cNvPr>
          <p:cNvSpPr txBox="1"/>
          <p:nvPr/>
        </p:nvSpPr>
        <p:spPr>
          <a:xfrm>
            <a:off x="680482" y="1067755"/>
            <a:ext cx="8399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altLang="zh-SG" sz="1800" dirty="0" err="1">
                <a:solidFill>
                  <a:srgbClr val="13283D"/>
                </a:solidFill>
                <a:latin typeface="Montserrat" pitchFamily="2" charset="0"/>
                <a:ea typeface="Trebuchet MS" pitchFamily="34" charset="-122"/>
                <a:cs typeface="Trebuchet MS" pitchFamily="34" charset="-120"/>
              </a:rPr>
              <a:t>ReasonDiag</a:t>
            </a:r>
            <a:r>
              <a:rPr lang="en-US" altLang="zh-SG" sz="1800" dirty="0">
                <a:solidFill>
                  <a:srgbClr val="13283D"/>
                </a:solidFill>
                <a:latin typeface="Montserrat" pitchFamily="2" charset="0"/>
                <a:ea typeface="Trebuchet MS" pitchFamily="34" charset="-122"/>
                <a:cs typeface="Trebuchet MS" pitchFamily="34" charset="-120"/>
              </a:rPr>
              <a:t> = automatic detection + interactive diagnosis</a:t>
            </a:r>
            <a:endParaRPr lang="en-US" altLang="zh-SG" sz="1800" dirty="0">
              <a:latin typeface="Montserrat" pitchFamily="2" charset="0"/>
            </a:endParaRPr>
          </a:p>
        </p:txBody>
      </p:sp>
      <p:sp>
        <p:nvSpPr>
          <p:cNvPr id="14" name="Shape 4">
            <a:extLst>
              <a:ext uri="{FF2B5EF4-FFF2-40B4-BE49-F238E27FC236}">
                <a16:creationId xmlns:a16="http://schemas.microsoft.com/office/drawing/2014/main" id="{52047AD7-9846-9E19-FADE-8E5DADD9C10E}"/>
              </a:ext>
            </a:extLst>
          </p:cNvPr>
          <p:cNvSpPr/>
          <p:nvPr/>
        </p:nvSpPr>
        <p:spPr>
          <a:xfrm>
            <a:off x="378501" y="1646620"/>
            <a:ext cx="3468251" cy="2788920"/>
          </a:xfrm>
          <a:prstGeom prst="rect">
            <a:avLst/>
          </a:prstGeom>
          <a:solidFill>
            <a:srgbClr val="F6F8FA"/>
          </a:solidFill>
          <a:ln w="12700">
            <a:solidFill>
              <a:srgbClr val="DCE3EA"/>
            </a:solidFill>
            <a:prstDash val="solid"/>
          </a:ln>
          <a:effectLst>
            <a:outerShdw blurRad="63500" dist="12700" dir="8100000" algn="bl" rotWithShape="0">
              <a:srgbClr val="334155">
                <a:alpha val="10000"/>
              </a:srgbClr>
            </a:outerShdw>
          </a:effectLst>
        </p:spPr>
        <p:txBody>
          <a:bodyPr/>
          <a:lstStyle/>
          <a:p>
            <a:endParaRPr lang="zh-SG" altLang="en-US" dirty="0"/>
          </a:p>
        </p:txBody>
      </p:sp>
      <p:sp>
        <p:nvSpPr>
          <p:cNvPr id="15" name="Shape 5">
            <a:extLst>
              <a:ext uri="{FF2B5EF4-FFF2-40B4-BE49-F238E27FC236}">
                <a16:creationId xmlns:a16="http://schemas.microsoft.com/office/drawing/2014/main" id="{10DE19D5-835B-7C86-0DFF-318577429072}"/>
              </a:ext>
            </a:extLst>
          </p:cNvPr>
          <p:cNvSpPr/>
          <p:nvPr/>
        </p:nvSpPr>
        <p:spPr>
          <a:xfrm>
            <a:off x="378501" y="1646620"/>
            <a:ext cx="64008" cy="2788920"/>
          </a:xfrm>
          <a:prstGeom prst="rect">
            <a:avLst/>
          </a:prstGeom>
          <a:solidFill>
            <a:srgbClr val="DC2626"/>
          </a:solidFill>
          <a:ln/>
        </p:spPr>
        <p:txBody>
          <a:bodyPr/>
          <a:lstStyle/>
          <a:p>
            <a:endParaRPr lang="zh-SG" altLang="en-US"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3A364FB5-D244-A8C7-2A29-E41C91BD3666}"/>
              </a:ext>
            </a:extLst>
          </p:cNvPr>
          <p:cNvSpPr/>
          <p:nvPr/>
        </p:nvSpPr>
        <p:spPr>
          <a:xfrm>
            <a:off x="607101" y="1792924"/>
            <a:ext cx="2371686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3283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Error-Detection Pipeline</a:t>
            </a:r>
            <a:endParaRPr lang="en-US" sz="1600" dirty="0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29E2993-B5BC-2451-35BA-F5B3B3F1F955}"/>
              </a:ext>
            </a:extLst>
          </p:cNvPr>
          <p:cNvGrpSpPr/>
          <p:nvPr/>
        </p:nvGrpSpPr>
        <p:grpSpPr>
          <a:xfrm>
            <a:off x="3202645" y="1804376"/>
            <a:ext cx="475488" cy="274320"/>
            <a:chOff x="3301285" y="1693132"/>
            <a:chExt cx="475488" cy="274320"/>
          </a:xfrm>
        </p:grpSpPr>
        <p:sp>
          <p:nvSpPr>
            <p:cNvPr id="17" name="Shape 7">
              <a:extLst>
                <a:ext uri="{FF2B5EF4-FFF2-40B4-BE49-F238E27FC236}">
                  <a16:creationId xmlns:a16="http://schemas.microsoft.com/office/drawing/2014/main" id="{85970C0C-8B17-E2E4-CB25-929EA62ABFBF}"/>
                </a:ext>
              </a:extLst>
            </p:cNvPr>
            <p:cNvSpPr/>
            <p:nvPr/>
          </p:nvSpPr>
          <p:spPr>
            <a:xfrm>
              <a:off x="3301285" y="1693132"/>
              <a:ext cx="475488" cy="274320"/>
            </a:xfrm>
            <a:prstGeom prst="roundRect">
              <a:avLst>
                <a:gd name="adj" fmla="val 20000"/>
              </a:avLst>
            </a:prstGeom>
            <a:solidFill>
              <a:srgbClr val="EAF1F8"/>
            </a:solidFill>
            <a:ln w="12700">
              <a:solidFill>
                <a:srgbClr val="C7DBEE"/>
              </a:solidFill>
              <a:prstDash val="solid"/>
            </a:ln>
          </p:spPr>
          <p:txBody>
            <a:bodyPr/>
            <a:lstStyle/>
            <a:p>
              <a:endParaRPr lang="zh-SG" altLang="en-US"/>
            </a:p>
          </p:txBody>
        </p:sp>
        <p:sp>
          <p:nvSpPr>
            <p:cNvPr id="18" name="Text 8">
              <a:extLst>
                <a:ext uri="{FF2B5EF4-FFF2-40B4-BE49-F238E27FC236}">
                  <a16:creationId xmlns:a16="http://schemas.microsoft.com/office/drawing/2014/main" id="{D7680EE0-8A17-529B-A8DA-6EB5709B553C}"/>
                </a:ext>
              </a:extLst>
            </p:cNvPr>
            <p:cNvSpPr/>
            <p:nvPr/>
          </p:nvSpPr>
          <p:spPr>
            <a:xfrm>
              <a:off x="3301285" y="1693132"/>
              <a:ext cx="475488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1C5C8C"/>
                  </a:solidFill>
                  <a:latin typeface="Trebuchet MS" pitchFamily="34" charset="0"/>
                  <a:ea typeface="Trebuchet MS" pitchFamily="34" charset="-122"/>
                  <a:cs typeface="Trebuchet MS" pitchFamily="34" charset="-120"/>
                </a:rPr>
                <a:t>R1</a:t>
              </a:r>
              <a:endParaRPr lang="en-US" sz="1100" dirty="0"/>
            </a:p>
          </p:txBody>
        </p:sp>
      </p:grpSp>
      <p:sp>
        <p:nvSpPr>
          <p:cNvPr id="19" name="Shape 9">
            <a:extLst>
              <a:ext uri="{FF2B5EF4-FFF2-40B4-BE49-F238E27FC236}">
                <a16:creationId xmlns:a16="http://schemas.microsoft.com/office/drawing/2014/main" id="{A0071F82-641E-9262-C7DA-BEDC74B126B8}"/>
              </a:ext>
            </a:extLst>
          </p:cNvPr>
          <p:cNvSpPr/>
          <p:nvPr/>
        </p:nvSpPr>
        <p:spPr>
          <a:xfrm>
            <a:off x="789981" y="2423860"/>
            <a:ext cx="2517991" cy="457200"/>
          </a:xfrm>
          <a:prstGeom prst="rect">
            <a:avLst/>
          </a:prstGeom>
          <a:solidFill>
            <a:srgbClr val="FFFFFF"/>
          </a:solidFill>
          <a:ln w="12700">
            <a:solidFill>
              <a:srgbClr val="DCE3EA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20" name="Shape 10">
            <a:extLst>
              <a:ext uri="{FF2B5EF4-FFF2-40B4-BE49-F238E27FC236}">
                <a16:creationId xmlns:a16="http://schemas.microsoft.com/office/drawing/2014/main" id="{839F94D4-BBCB-0514-F3E8-04A4FE612AF4}"/>
              </a:ext>
            </a:extLst>
          </p:cNvPr>
          <p:cNvSpPr/>
          <p:nvPr/>
        </p:nvSpPr>
        <p:spPr>
          <a:xfrm>
            <a:off x="908853" y="2524444"/>
            <a:ext cx="256032" cy="256032"/>
          </a:xfrm>
          <a:prstGeom prst="ellipse">
            <a:avLst/>
          </a:prstGeom>
          <a:solidFill>
            <a:srgbClr val="13283D"/>
          </a:solidFill>
          <a:ln/>
        </p:spPr>
        <p:txBody>
          <a:bodyPr/>
          <a:lstStyle/>
          <a:p>
            <a:endParaRPr lang="zh-SG" altLang="en-US"/>
          </a:p>
        </p:txBody>
      </p:sp>
      <p:sp>
        <p:nvSpPr>
          <p:cNvPr id="21" name="Text 11">
            <a:extLst>
              <a:ext uri="{FF2B5EF4-FFF2-40B4-BE49-F238E27FC236}">
                <a16:creationId xmlns:a16="http://schemas.microsoft.com/office/drawing/2014/main" id="{5B099188-8378-B051-F8CB-97B44116C598}"/>
              </a:ext>
            </a:extLst>
          </p:cNvPr>
          <p:cNvSpPr/>
          <p:nvPr/>
        </p:nvSpPr>
        <p:spPr>
          <a:xfrm>
            <a:off x="908853" y="2524444"/>
            <a:ext cx="2560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</a:t>
            </a:r>
            <a:endParaRPr lang="en-US" sz="1100" dirty="0"/>
          </a:p>
        </p:txBody>
      </p:sp>
      <p:sp>
        <p:nvSpPr>
          <p:cNvPr id="22" name="Text 12">
            <a:extLst>
              <a:ext uri="{FF2B5EF4-FFF2-40B4-BE49-F238E27FC236}">
                <a16:creationId xmlns:a16="http://schemas.microsoft.com/office/drawing/2014/main" id="{DB5D525B-C69D-D880-005C-5CCD13727345}"/>
              </a:ext>
            </a:extLst>
          </p:cNvPr>
          <p:cNvSpPr/>
          <p:nvPr/>
        </p:nvSpPr>
        <p:spPr>
          <a:xfrm>
            <a:off x="1274613" y="2423860"/>
            <a:ext cx="178477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Premise </a:t>
            </a:r>
            <a:r>
              <a:rPr lang="en-US" altLang="zh-CN" sz="1300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</a:t>
            </a:r>
            <a:r>
              <a:rPr lang="en-US" sz="1300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ree</a:t>
            </a:r>
            <a:r>
              <a:rPr lang="zh-CN" altLang="en-US" sz="1300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sz="1300" b="1" dirty="0">
                <a:solidFill>
                  <a:srgbClr val="1F2A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Generation</a:t>
            </a:r>
            <a:endParaRPr lang="en-US" sz="1300" dirty="0"/>
          </a:p>
        </p:txBody>
      </p:sp>
      <p:sp>
        <p:nvSpPr>
          <p:cNvPr id="24" name="Shape 14">
            <a:extLst>
              <a:ext uri="{FF2B5EF4-FFF2-40B4-BE49-F238E27FC236}">
                <a16:creationId xmlns:a16="http://schemas.microsoft.com/office/drawing/2014/main" id="{86B3036C-17C8-6A83-3102-B7572A23582D}"/>
              </a:ext>
            </a:extLst>
          </p:cNvPr>
          <p:cNvSpPr/>
          <p:nvPr/>
        </p:nvSpPr>
        <p:spPr>
          <a:xfrm>
            <a:off x="789981" y="3244054"/>
            <a:ext cx="2517990" cy="772711"/>
          </a:xfrm>
          <a:prstGeom prst="rect">
            <a:avLst/>
          </a:prstGeom>
          <a:solidFill>
            <a:srgbClr val="FFFFFF"/>
          </a:solidFill>
          <a:ln w="12700">
            <a:solidFill>
              <a:srgbClr val="DCE3EA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10DEB67F-C45C-E88A-E18C-2A47CA4DC7DE}"/>
              </a:ext>
            </a:extLst>
          </p:cNvPr>
          <p:cNvSpPr/>
          <p:nvPr/>
        </p:nvSpPr>
        <p:spPr>
          <a:xfrm>
            <a:off x="908853" y="3344639"/>
            <a:ext cx="256032" cy="256032"/>
          </a:xfrm>
          <a:prstGeom prst="ellipse">
            <a:avLst/>
          </a:prstGeom>
          <a:solidFill>
            <a:srgbClr val="13283D"/>
          </a:solidFill>
          <a:ln/>
        </p:spPr>
        <p:txBody>
          <a:bodyPr/>
          <a:lstStyle/>
          <a:p>
            <a:endParaRPr lang="zh-SG" altLang="en-US"/>
          </a:p>
        </p:txBody>
      </p:sp>
      <p:sp>
        <p:nvSpPr>
          <p:cNvPr id="26" name="Text 16">
            <a:extLst>
              <a:ext uri="{FF2B5EF4-FFF2-40B4-BE49-F238E27FC236}">
                <a16:creationId xmlns:a16="http://schemas.microsoft.com/office/drawing/2014/main" id="{B9434D0B-1661-1BF6-216B-CE8B391C5A4F}"/>
              </a:ext>
            </a:extLst>
          </p:cNvPr>
          <p:cNvSpPr/>
          <p:nvPr/>
        </p:nvSpPr>
        <p:spPr>
          <a:xfrm>
            <a:off x="908853" y="3344639"/>
            <a:ext cx="2560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</a:t>
            </a:r>
            <a:endParaRPr lang="en-US" sz="1100" dirty="0"/>
          </a:p>
        </p:txBody>
      </p:sp>
      <p:sp>
        <p:nvSpPr>
          <p:cNvPr id="27" name="Text 17">
            <a:extLst>
              <a:ext uri="{FF2B5EF4-FFF2-40B4-BE49-F238E27FC236}">
                <a16:creationId xmlns:a16="http://schemas.microsoft.com/office/drawing/2014/main" id="{FD483062-1DBA-BFEA-9638-98695ECBAAC9}"/>
              </a:ext>
            </a:extLst>
          </p:cNvPr>
          <p:cNvSpPr/>
          <p:nvPr/>
        </p:nvSpPr>
        <p:spPr>
          <a:xfrm>
            <a:off x="1262589" y="3257771"/>
            <a:ext cx="129047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altLang="zh-CN" sz="1200" b="1" dirty="0"/>
              <a:t>Error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Detection</a:t>
            </a:r>
            <a:endParaRPr lang="zh-SG" altLang="en-US" sz="12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977FD833-BA91-20EE-F4E8-5D8597C37C19}"/>
              </a:ext>
            </a:extLst>
          </p:cNvPr>
          <p:cNvSpPr/>
          <p:nvPr/>
        </p:nvSpPr>
        <p:spPr>
          <a:xfrm>
            <a:off x="1276265" y="3636688"/>
            <a:ext cx="863149" cy="266705"/>
          </a:xfrm>
          <a:prstGeom prst="rect">
            <a:avLst/>
          </a:prstGeom>
          <a:solidFill>
            <a:srgbClr val="FFFFFF"/>
          </a:solidFill>
          <a:ln w="12700">
            <a:solidFill>
              <a:srgbClr val="DCE3EA"/>
            </a:solidFill>
            <a:prstDash val="solid"/>
          </a:ln>
        </p:spPr>
        <p:txBody>
          <a:bodyPr/>
          <a:lstStyle/>
          <a:p>
            <a:pPr algn="ctr"/>
            <a:r>
              <a:rPr lang="en-US" altLang="zh-CN" sz="900" dirty="0"/>
              <a:t>Fact</a:t>
            </a:r>
            <a:r>
              <a:rPr lang="zh-CN" altLang="en-US" sz="900" dirty="0"/>
              <a:t> </a:t>
            </a:r>
            <a:r>
              <a:rPr lang="en-US" altLang="zh-CN" sz="900" dirty="0"/>
              <a:t>Check</a:t>
            </a:r>
            <a:endParaRPr lang="zh-SG" altLang="en-US" sz="900" dirty="0"/>
          </a:p>
        </p:txBody>
      </p:sp>
      <p:sp>
        <p:nvSpPr>
          <p:cNvPr id="33" name="Shape 23">
            <a:extLst>
              <a:ext uri="{FF2B5EF4-FFF2-40B4-BE49-F238E27FC236}">
                <a16:creationId xmlns:a16="http://schemas.microsoft.com/office/drawing/2014/main" id="{24E47035-A537-A75B-B896-7B68CFA630BC}"/>
              </a:ext>
            </a:extLst>
          </p:cNvPr>
          <p:cNvSpPr/>
          <p:nvPr/>
        </p:nvSpPr>
        <p:spPr>
          <a:xfrm>
            <a:off x="3944661" y="2610973"/>
            <a:ext cx="973124" cy="3780"/>
          </a:xfrm>
          <a:prstGeom prst="line">
            <a:avLst/>
          </a:prstGeom>
          <a:noFill/>
          <a:ln w="38100">
            <a:solidFill>
              <a:srgbClr val="13283D"/>
            </a:solidFill>
            <a:prstDash val="solid"/>
            <a:tailEnd type="triangle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34" name="Text 24">
            <a:extLst>
              <a:ext uri="{FF2B5EF4-FFF2-40B4-BE49-F238E27FC236}">
                <a16:creationId xmlns:a16="http://schemas.microsoft.com/office/drawing/2014/main" id="{DF9382E2-7F8F-DB5F-5BDE-5C2AA8E8BA14}"/>
              </a:ext>
            </a:extLst>
          </p:cNvPr>
          <p:cNvSpPr/>
          <p:nvPr/>
        </p:nvSpPr>
        <p:spPr>
          <a:xfrm>
            <a:off x="3846752" y="2285158"/>
            <a:ext cx="1143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suggestions</a:t>
            </a:r>
            <a:endParaRPr lang="en-US" sz="1050" dirty="0"/>
          </a:p>
        </p:txBody>
      </p:sp>
      <p:sp>
        <p:nvSpPr>
          <p:cNvPr id="35" name="Shape 25">
            <a:extLst>
              <a:ext uri="{FF2B5EF4-FFF2-40B4-BE49-F238E27FC236}">
                <a16:creationId xmlns:a16="http://schemas.microsoft.com/office/drawing/2014/main" id="{CE912594-49D8-AD5D-E1E5-D8228557F9C6}"/>
              </a:ext>
            </a:extLst>
          </p:cNvPr>
          <p:cNvSpPr/>
          <p:nvPr/>
        </p:nvSpPr>
        <p:spPr>
          <a:xfrm>
            <a:off x="4839588" y="3434272"/>
            <a:ext cx="0" cy="0"/>
          </a:xfrm>
          <a:prstGeom prst="line">
            <a:avLst/>
          </a:prstGeom>
          <a:noFill/>
          <a:ln w="31750">
            <a:solidFill>
              <a:srgbClr val="16A34A"/>
            </a:solidFill>
            <a:prstDash val="dash"/>
            <a:tailEnd type="triangle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36" name="Text 26">
            <a:extLst>
              <a:ext uri="{FF2B5EF4-FFF2-40B4-BE49-F238E27FC236}">
                <a16:creationId xmlns:a16="http://schemas.microsoft.com/office/drawing/2014/main" id="{EDF65814-E964-F725-BCB9-82EE0632845F}"/>
              </a:ext>
            </a:extLst>
          </p:cNvPr>
          <p:cNvSpPr/>
          <p:nvPr/>
        </p:nvSpPr>
        <p:spPr>
          <a:xfrm>
            <a:off x="3944661" y="3530719"/>
            <a:ext cx="10607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1580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human verification</a:t>
            </a:r>
            <a:endParaRPr lang="en-US" sz="1000" dirty="0"/>
          </a:p>
        </p:txBody>
      </p:sp>
      <p:sp>
        <p:nvSpPr>
          <p:cNvPr id="37" name="Shape 27">
            <a:extLst>
              <a:ext uri="{FF2B5EF4-FFF2-40B4-BE49-F238E27FC236}">
                <a16:creationId xmlns:a16="http://schemas.microsoft.com/office/drawing/2014/main" id="{2400FB93-D523-C0A4-6A6A-0558D4782352}"/>
              </a:ext>
            </a:extLst>
          </p:cNvPr>
          <p:cNvSpPr/>
          <p:nvPr/>
        </p:nvSpPr>
        <p:spPr>
          <a:xfrm>
            <a:off x="5022468" y="1579591"/>
            <a:ext cx="3794760" cy="2788920"/>
          </a:xfrm>
          <a:prstGeom prst="rect">
            <a:avLst/>
          </a:prstGeom>
          <a:solidFill>
            <a:srgbClr val="F6F8FA"/>
          </a:solidFill>
          <a:ln w="12700">
            <a:solidFill>
              <a:srgbClr val="DCE3EA"/>
            </a:solidFill>
            <a:prstDash val="solid"/>
          </a:ln>
          <a:effectLst>
            <a:outerShdw blurRad="63500" dist="12700" dir="8100000" algn="bl" rotWithShape="0">
              <a:srgbClr val="334155">
                <a:alpha val="10000"/>
              </a:srgbClr>
            </a:outerShdw>
          </a:effectLst>
        </p:spPr>
        <p:txBody>
          <a:bodyPr/>
          <a:lstStyle/>
          <a:p>
            <a:endParaRPr lang="zh-SG" altLang="en-US"/>
          </a:p>
        </p:txBody>
      </p:sp>
      <p:sp>
        <p:nvSpPr>
          <p:cNvPr id="38" name="Shape 28">
            <a:extLst>
              <a:ext uri="{FF2B5EF4-FFF2-40B4-BE49-F238E27FC236}">
                <a16:creationId xmlns:a16="http://schemas.microsoft.com/office/drawing/2014/main" id="{67927CBA-FBDF-6E00-A4EA-672BD1E859CC}"/>
              </a:ext>
            </a:extLst>
          </p:cNvPr>
          <p:cNvSpPr/>
          <p:nvPr/>
        </p:nvSpPr>
        <p:spPr>
          <a:xfrm>
            <a:off x="5022468" y="1579591"/>
            <a:ext cx="64008" cy="2788920"/>
          </a:xfrm>
          <a:prstGeom prst="rect">
            <a:avLst/>
          </a:prstGeom>
          <a:solidFill>
            <a:srgbClr val="102A43"/>
          </a:solidFill>
          <a:ln/>
        </p:spPr>
        <p:txBody>
          <a:bodyPr/>
          <a:lstStyle/>
          <a:p>
            <a:endParaRPr lang="zh-SG" altLang="en-US"/>
          </a:p>
        </p:txBody>
      </p:sp>
      <p:sp>
        <p:nvSpPr>
          <p:cNvPr id="39" name="Text 29">
            <a:extLst>
              <a:ext uri="{FF2B5EF4-FFF2-40B4-BE49-F238E27FC236}">
                <a16:creationId xmlns:a16="http://schemas.microsoft.com/office/drawing/2014/main" id="{9A77370D-5F5E-DA46-AB1F-371EF5553D3A}"/>
              </a:ext>
            </a:extLst>
          </p:cNvPr>
          <p:cNvSpPr/>
          <p:nvPr/>
        </p:nvSpPr>
        <p:spPr>
          <a:xfrm>
            <a:off x="5343188" y="1782473"/>
            <a:ext cx="2263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3283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Interactive Interface</a:t>
            </a:r>
            <a:endParaRPr lang="en-US" sz="1600" dirty="0"/>
          </a:p>
        </p:txBody>
      </p:sp>
      <p:sp>
        <p:nvSpPr>
          <p:cNvPr id="40" name="Shape 30">
            <a:extLst>
              <a:ext uri="{FF2B5EF4-FFF2-40B4-BE49-F238E27FC236}">
                <a16:creationId xmlns:a16="http://schemas.microsoft.com/office/drawing/2014/main" id="{3B9A666C-BD64-D1E8-4099-E59B1D9BA338}"/>
              </a:ext>
            </a:extLst>
          </p:cNvPr>
          <p:cNvSpPr/>
          <p:nvPr/>
        </p:nvSpPr>
        <p:spPr>
          <a:xfrm>
            <a:off x="7878879" y="1675649"/>
            <a:ext cx="800100" cy="274320"/>
          </a:xfrm>
          <a:prstGeom prst="roundRect">
            <a:avLst>
              <a:gd name="adj" fmla="val 20000"/>
            </a:avLst>
          </a:prstGeom>
          <a:solidFill>
            <a:srgbClr val="EAF1F8"/>
          </a:solidFill>
          <a:ln w="12700">
            <a:solidFill>
              <a:srgbClr val="C7DBEE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41" name="Text 31">
            <a:extLst>
              <a:ext uri="{FF2B5EF4-FFF2-40B4-BE49-F238E27FC236}">
                <a16:creationId xmlns:a16="http://schemas.microsoft.com/office/drawing/2014/main" id="{07A31515-0063-7515-AC51-2165EA16DA8A}"/>
              </a:ext>
            </a:extLst>
          </p:cNvPr>
          <p:cNvSpPr/>
          <p:nvPr/>
        </p:nvSpPr>
        <p:spPr>
          <a:xfrm>
            <a:off x="7873605" y="1667216"/>
            <a:ext cx="8001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C5C8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R2–R5</a:t>
            </a:r>
            <a:endParaRPr lang="en-US" sz="1100" dirty="0"/>
          </a:p>
        </p:txBody>
      </p:sp>
      <p:sp>
        <p:nvSpPr>
          <p:cNvPr id="42" name="Shape 32">
            <a:extLst>
              <a:ext uri="{FF2B5EF4-FFF2-40B4-BE49-F238E27FC236}">
                <a16:creationId xmlns:a16="http://schemas.microsoft.com/office/drawing/2014/main" id="{56D19B5A-B81C-9FAD-8ABF-54282BAD8E97}"/>
              </a:ext>
            </a:extLst>
          </p:cNvPr>
          <p:cNvSpPr/>
          <p:nvPr/>
        </p:nvSpPr>
        <p:spPr>
          <a:xfrm>
            <a:off x="5433948" y="2356831"/>
            <a:ext cx="3176865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DCE3EA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43" name="Text 33">
            <a:extLst>
              <a:ext uri="{FF2B5EF4-FFF2-40B4-BE49-F238E27FC236}">
                <a16:creationId xmlns:a16="http://schemas.microsoft.com/office/drawing/2014/main" id="{61E14BC2-6FF1-B463-C495-2758A0B28100}"/>
              </a:ext>
            </a:extLst>
          </p:cNvPr>
          <p:cNvSpPr/>
          <p:nvPr/>
        </p:nvSpPr>
        <p:spPr>
          <a:xfrm>
            <a:off x="5571108" y="2356831"/>
            <a:ext cx="3006989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Overview  </a:t>
            </a:r>
            <a:r>
              <a:rPr lang="en-US" sz="11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step distribution + error propagation</a:t>
            </a:r>
            <a:endParaRPr lang="en-US" sz="1250" dirty="0"/>
          </a:p>
        </p:txBody>
      </p:sp>
      <p:sp>
        <p:nvSpPr>
          <p:cNvPr id="44" name="Shape 34">
            <a:extLst>
              <a:ext uri="{FF2B5EF4-FFF2-40B4-BE49-F238E27FC236}">
                <a16:creationId xmlns:a16="http://schemas.microsoft.com/office/drawing/2014/main" id="{B5DD2B14-9EB4-FBB7-FF82-94FD49DDB2F0}"/>
              </a:ext>
            </a:extLst>
          </p:cNvPr>
          <p:cNvSpPr/>
          <p:nvPr/>
        </p:nvSpPr>
        <p:spPr>
          <a:xfrm>
            <a:off x="5433948" y="3033487"/>
            <a:ext cx="3176865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DCE3EA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45" name="Text 35">
            <a:extLst>
              <a:ext uri="{FF2B5EF4-FFF2-40B4-BE49-F238E27FC236}">
                <a16:creationId xmlns:a16="http://schemas.microsoft.com/office/drawing/2014/main" id="{38EB1BFB-652D-9A17-0AE6-3AF09A2FB28F}"/>
              </a:ext>
            </a:extLst>
          </p:cNvPr>
          <p:cNvSpPr/>
          <p:nvPr/>
        </p:nvSpPr>
        <p:spPr>
          <a:xfrm>
            <a:off x="5571108" y="3033487"/>
            <a:ext cx="3039705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Section View  </a:t>
            </a:r>
            <a:r>
              <a:rPr lang="en-US" sz="11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hierarchy + premises + error causes</a:t>
            </a:r>
            <a:endParaRPr lang="en-US" sz="1250" dirty="0"/>
          </a:p>
        </p:txBody>
      </p:sp>
      <p:sp>
        <p:nvSpPr>
          <p:cNvPr id="46" name="Shape 36">
            <a:extLst>
              <a:ext uri="{FF2B5EF4-FFF2-40B4-BE49-F238E27FC236}">
                <a16:creationId xmlns:a16="http://schemas.microsoft.com/office/drawing/2014/main" id="{A37DB36E-FC7D-8A7A-D1F7-D921C890ED94}"/>
              </a:ext>
            </a:extLst>
          </p:cNvPr>
          <p:cNvSpPr/>
          <p:nvPr/>
        </p:nvSpPr>
        <p:spPr>
          <a:xfrm>
            <a:off x="5433948" y="3710143"/>
            <a:ext cx="3176865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DCE3EA"/>
            </a:solidFill>
            <a:prstDash val="solid"/>
          </a:ln>
        </p:spPr>
        <p:txBody>
          <a:bodyPr/>
          <a:lstStyle/>
          <a:p>
            <a:endParaRPr lang="zh-SG" altLang="en-US"/>
          </a:p>
        </p:txBody>
      </p:sp>
      <p:sp>
        <p:nvSpPr>
          <p:cNvPr id="47" name="Text 37">
            <a:extLst>
              <a:ext uri="{FF2B5EF4-FFF2-40B4-BE49-F238E27FC236}">
                <a16:creationId xmlns:a16="http://schemas.microsoft.com/office/drawing/2014/main" id="{0C1EC9F3-F58E-6C82-8CBE-9B62CF35FAEE}"/>
              </a:ext>
            </a:extLst>
          </p:cNvPr>
          <p:cNvSpPr/>
          <p:nvPr/>
        </p:nvSpPr>
        <p:spPr>
          <a:xfrm>
            <a:off x="5571108" y="3710143"/>
            <a:ext cx="3006989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1328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Original CoT  </a:t>
            </a:r>
            <a:r>
              <a:rPr lang="en-US" sz="11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full text, linked on demand</a:t>
            </a:r>
            <a:endParaRPr lang="en-US" sz="1250" dirty="0"/>
          </a:p>
        </p:txBody>
      </p:sp>
      <p:sp>
        <p:nvSpPr>
          <p:cNvPr id="3" name="Shape 19">
            <a:extLst>
              <a:ext uri="{FF2B5EF4-FFF2-40B4-BE49-F238E27FC236}">
                <a16:creationId xmlns:a16="http://schemas.microsoft.com/office/drawing/2014/main" id="{A54B70D4-D780-B72F-D075-1A38600E8EB0}"/>
              </a:ext>
            </a:extLst>
          </p:cNvPr>
          <p:cNvSpPr/>
          <p:nvPr/>
        </p:nvSpPr>
        <p:spPr>
          <a:xfrm>
            <a:off x="2255565" y="3636688"/>
            <a:ext cx="863148" cy="266705"/>
          </a:xfrm>
          <a:prstGeom prst="rect">
            <a:avLst/>
          </a:prstGeom>
          <a:solidFill>
            <a:srgbClr val="FFFFFF"/>
          </a:solidFill>
          <a:ln w="12700">
            <a:solidFill>
              <a:srgbClr val="DCE3EA"/>
            </a:solidFill>
            <a:prstDash val="solid"/>
          </a:ln>
        </p:spPr>
        <p:txBody>
          <a:bodyPr/>
          <a:lstStyle/>
          <a:p>
            <a:pPr algn="ctr"/>
            <a:r>
              <a:rPr lang="en-US" altLang="zh-CN" sz="900" dirty="0"/>
              <a:t>Logic</a:t>
            </a:r>
            <a:r>
              <a:rPr lang="zh-CN" altLang="en-US" sz="900" dirty="0"/>
              <a:t> </a:t>
            </a:r>
            <a:r>
              <a:rPr lang="en-US" altLang="zh-CN" sz="900" dirty="0"/>
              <a:t>Check</a:t>
            </a:r>
            <a:endParaRPr lang="zh-SG" altLang="en-US" sz="900" dirty="0"/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9D106350-E5EE-4028-66DB-887C686EB547}"/>
              </a:ext>
            </a:extLst>
          </p:cNvPr>
          <p:cNvCxnSpPr>
            <a:cxnSpLocks/>
          </p:cNvCxnSpPr>
          <p:nvPr/>
        </p:nvCxnSpPr>
        <p:spPr>
          <a:xfrm>
            <a:off x="2048976" y="2955977"/>
            <a:ext cx="0" cy="222491"/>
          </a:xfrm>
          <a:prstGeom prst="straightConnector1">
            <a:avLst/>
          </a:prstGeom>
          <a:ln w="25400">
            <a:solidFill>
              <a:schemeClr val="dk1">
                <a:shade val="95000"/>
                <a:satMod val="105000"/>
                <a:alpha val="2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62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4D5DE14-094F-88F3-4176-C886D8869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10AB8F7-D2CC-3839-CC84-21CB261E12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7</a:t>
            </a:fld>
            <a:endParaRPr lang="it" sz="11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02DB109-583E-54DF-04C4-218FED21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5958" y="1949859"/>
            <a:ext cx="4190547" cy="1650298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E1149CF-3987-5923-10D0-0C7313BF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Error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Detection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Pipeline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C2A887-0781-1A96-7AC7-99E6E96B83D4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087EFE19-984D-C498-80A7-E5AD6FA5F825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4281A6B-224E-5851-8B84-2CE893D9A216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B6C2EFB1-9600-EF7B-4F4B-4C0E438FE73F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1110EAD-3CB7-B071-2181-52685EB3CCD4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607FBFA-72C8-1A01-6913-E9AFC1E73181}"/>
              </a:ext>
            </a:extLst>
          </p:cNvPr>
          <p:cNvSpPr txBox="1"/>
          <p:nvPr/>
        </p:nvSpPr>
        <p:spPr>
          <a:xfrm>
            <a:off x="324426" y="1677895"/>
            <a:ext cx="2976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ffectLst/>
              </a:rPr>
              <a:t>Step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1</a:t>
            </a:r>
            <a:r>
              <a:rPr lang="en-GB" altLang="zh-SG" b="1" dirty="0">
                <a:effectLst/>
              </a:rPr>
              <a:t>. Premise Tree Generation</a:t>
            </a:r>
            <a:endParaRPr lang="zh-SG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6547203-42A1-2A5F-7095-0B58694FDA96}"/>
              </a:ext>
            </a:extLst>
          </p:cNvPr>
          <p:cNvSpPr txBox="1"/>
          <p:nvPr/>
        </p:nvSpPr>
        <p:spPr>
          <a:xfrm>
            <a:off x="5051447" y="863159"/>
            <a:ext cx="29974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ffectLst/>
              </a:rPr>
              <a:t>Step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/>
              <a:t>2</a:t>
            </a:r>
            <a:r>
              <a:rPr lang="en-GB" altLang="zh-SG" b="1" dirty="0">
                <a:effectLst/>
              </a:rPr>
              <a:t>. </a:t>
            </a:r>
            <a:r>
              <a:rPr lang="en-US" altLang="zh-CN" b="1" dirty="0">
                <a:effectLst/>
              </a:rPr>
              <a:t>Error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/>
              <a:t>Detection</a:t>
            </a:r>
            <a:endParaRPr lang="zh-SG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2547AF9-9601-7D9C-4EAB-B6F6AE6166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84297" y="1190191"/>
            <a:ext cx="3350799" cy="123868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70BDF6E-2D25-648D-94AC-0D8F2A819E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5798" y="2661388"/>
            <a:ext cx="3292316" cy="1966028"/>
          </a:xfrm>
          <a:prstGeom prst="rect">
            <a:avLst/>
          </a:prstGeom>
        </p:spPr>
      </p:pic>
      <p:cxnSp>
        <p:nvCxnSpPr>
          <p:cNvPr id="21" name="曲线连接符 20">
            <a:extLst>
              <a:ext uri="{FF2B5EF4-FFF2-40B4-BE49-F238E27FC236}">
                <a16:creationId xmlns:a16="http://schemas.microsoft.com/office/drawing/2014/main" id="{7074FD8E-66AC-FAC9-C56B-BF0A7ED141AF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4546506" y="1809533"/>
            <a:ext cx="537791" cy="965475"/>
          </a:xfrm>
          <a:prstGeom prst="curvedConnector3">
            <a:avLst>
              <a:gd name="adj1" fmla="val 50001"/>
            </a:avLst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曲线连接符 24">
            <a:extLst>
              <a:ext uri="{FF2B5EF4-FFF2-40B4-BE49-F238E27FC236}">
                <a16:creationId xmlns:a16="http://schemas.microsoft.com/office/drawing/2014/main" id="{51107EC9-9653-2F96-D5C8-649F969F6F8B}"/>
              </a:ext>
            </a:extLst>
          </p:cNvPr>
          <p:cNvCxnSpPr>
            <a:cxnSpLocks/>
            <a:stCxn id="12" idx="3"/>
            <a:endCxn id="16" idx="1"/>
          </p:cNvCxnSpPr>
          <p:nvPr/>
        </p:nvCxnSpPr>
        <p:spPr>
          <a:xfrm>
            <a:off x="4546506" y="2775008"/>
            <a:ext cx="609292" cy="869394"/>
          </a:xfrm>
          <a:prstGeom prst="curvedConnector3">
            <a:avLst>
              <a:gd name="adj1" fmla="val 50000"/>
            </a:avLst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57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9EC5CD5-11B6-0F49-4A20-AA2171727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820C0C0-8109-D71B-2DD4-1C07A2B613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8</a:t>
            </a:fld>
            <a:endParaRPr lang="it" sz="11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AE59BAB-1B89-9D1F-154F-F2D3F7B1FF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2250" y="1358900"/>
            <a:ext cx="6159500" cy="2425700"/>
          </a:xfrm>
          <a:prstGeom prst="rect">
            <a:avLst/>
          </a:prstGeom>
        </p:spPr>
      </p:pic>
      <p:sp>
        <p:nvSpPr>
          <p:cNvPr id="5" name="副标题 4">
            <a:extLst>
              <a:ext uri="{FF2B5EF4-FFF2-40B4-BE49-F238E27FC236}">
                <a16:creationId xmlns:a16="http://schemas.microsoft.com/office/drawing/2014/main" id="{22FE69E7-E533-A69E-E8C6-74E33DA5016C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F69B8138-FBB4-7FF9-3D27-9F6BFD72F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Step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en-GB" altLang="zh-SG" dirty="0">
                <a:solidFill>
                  <a:schemeClr val="tx1"/>
                </a:solidFill>
              </a:rPr>
              <a:t>. Premise Tree Generation</a:t>
            </a:r>
            <a:endParaRPr lang="zh-SG" altLang="en-US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C8C77FC-F76F-2571-3ACE-AE46CE3BE0EC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0C926846-09C3-378D-685B-5C5A50FD9D28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F8048F81-4F74-C198-C489-099B0FA25310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4E67D3A4-60B5-CA82-9F3F-9823BB2FBBDE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1138F848-ED99-1873-8AD1-BBD84AD0F8B5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2261860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BB9E1F1-1568-A714-2C43-5EE5FBC59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F155BA3-CF16-D7B9-7EBB-CCF0251550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9</a:t>
            </a:fld>
            <a:endParaRPr lang="it" sz="11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3B2FA49-D479-7D33-C1F2-841A74674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06" t="1079" r="58444" b="-1079"/>
          <a:stretch>
            <a:fillRect/>
          </a:stretch>
        </p:blipFill>
        <p:spPr>
          <a:xfrm>
            <a:off x="473712" y="1521317"/>
            <a:ext cx="2603144" cy="2425700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86659F59-E741-29F7-BD9E-EDFE20D23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" y="356744"/>
            <a:ext cx="8796000" cy="6504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Step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en-GB" altLang="zh-SG" dirty="0">
                <a:solidFill>
                  <a:schemeClr val="tx1"/>
                </a:solidFill>
              </a:rPr>
              <a:t>. Premise Tree Generation</a:t>
            </a:r>
            <a:endParaRPr lang="zh-SG" altLang="en-US" dirty="0">
              <a:solidFill>
                <a:schemeClr val="bg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D950A7A-C89F-4032-F29A-7417DB110699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SG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E61D372-980D-B0CB-881A-6066993D37F8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203E2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SG" dirty="0"/>
              <a:t>B</a:t>
            </a:r>
            <a:r>
              <a:rPr kumimoji="1" lang="en-US" altLang="zh-CN" dirty="0"/>
              <a:t>ackground</a:t>
            </a:r>
            <a:endParaRPr kumimoji="1" lang="zh-SG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3C1D2255-B6AF-E702-A3B7-DFBC53D895B5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376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SG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011AB21F-86BE-6392-FB99-EB7C6C9BD5BB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4B86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SG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98864654-7579-5589-A538-910B9AD345EC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5AA2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Evaluation</a:t>
            </a:r>
            <a:endParaRPr kumimoji="1" lang="zh-SG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36B6C2-445B-6C6F-CE49-7ACBF531A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856" y="1233036"/>
            <a:ext cx="5621995" cy="300226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CF0705B-AAE8-C5EF-9D18-128C16B3D7B3}"/>
              </a:ext>
            </a:extLst>
          </p:cNvPr>
          <p:cNvSpPr txBox="1"/>
          <p:nvPr/>
        </p:nvSpPr>
        <p:spPr>
          <a:xfrm>
            <a:off x="3391539" y="1537124"/>
            <a:ext cx="4108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SG" sz="1100" b="1" dirty="0"/>
              <a:t>ID</a:t>
            </a:r>
            <a:endParaRPr kumimoji="1" lang="zh-SG" altLang="en-US" sz="11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F072E37-1D2A-B09E-6CB4-8C15B4FB0EB8}"/>
              </a:ext>
            </a:extLst>
          </p:cNvPr>
          <p:cNvSpPr txBox="1"/>
          <p:nvPr/>
        </p:nvSpPr>
        <p:spPr>
          <a:xfrm>
            <a:off x="3391538" y="1962647"/>
            <a:ext cx="4108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dirty="0"/>
              <a:t>S1</a:t>
            </a:r>
            <a:endParaRPr kumimoji="1" lang="zh-SG" altLang="en-US" sz="11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C78A77C-D3DD-6529-58EC-625EF3DF5510}"/>
              </a:ext>
            </a:extLst>
          </p:cNvPr>
          <p:cNvSpPr txBox="1"/>
          <p:nvPr/>
        </p:nvSpPr>
        <p:spPr>
          <a:xfrm>
            <a:off x="3391538" y="2508575"/>
            <a:ext cx="4108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dirty="0"/>
              <a:t>S2</a:t>
            </a:r>
            <a:endParaRPr kumimoji="1" lang="zh-SG" altLang="en-US" sz="1100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8FFC39D-FF05-BD0D-8376-D390BE147EDB}"/>
              </a:ext>
            </a:extLst>
          </p:cNvPr>
          <p:cNvSpPr txBox="1"/>
          <p:nvPr/>
        </p:nvSpPr>
        <p:spPr>
          <a:xfrm>
            <a:off x="3391538" y="3054503"/>
            <a:ext cx="4108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dirty="0"/>
              <a:t>S3</a:t>
            </a:r>
            <a:endParaRPr kumimoji="1" lang="zh-SG" altLang="en-US" sz="11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B99359D-78DE-6B3B-AAC0-AA259DF95C09}"/>
              </a:ext>
            </a:extLst>
          </p:cNvPr>
          <p:cNvSpPr txBox="1"/>
          <p:nvPr/>
        </p:nvSpPr>
        <p:spPr>
          <a:xfrm>
            <a:off x="3391538" y="3600430"/>
            <a:ext cx="4108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dirty="0"/>
              <a:t>S4</a:t>
            </a:r>
            <a:endParaRPr kumimoji="1" lang="zh-SG" altLang="en-US" sz="11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BFB4349-C17A-8FAC-2275-72AFA461A8BF}"/>
              </a:ext>
            </a:extLst>
          </p:cNvPr>
          <p:cNvSpPr txBox="1"/>
          <p:nvPr/>
        </p:nvSpPr>
        <p:spPr>
          <a:xfrm>
            <a:off x="4980079" y="1537124"/>
            <a:ext cx="1815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SG" sz="1100" b="1" dirty="0"/>
              <a:t>STEP</a:t>
            </a:r>
            <a:endParaRPr kumimoji="1" lang="zh-SG" altLang="en-US" sz="11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6A9132F-B86F-98C4-9946-E4FB4EA2B3AE}"/>
              </a:ext>
            </a:extLst>
          </p:cNvPr>
          <p:cNvSpPr txBox="1"/>
          <p:nvPr/>
        </p:nvSpPr>
        <p:spPr>
          <a:xfrm>
            <a:off x="3964603" y="190783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zh-SG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  <a:cs typeface="Helvetica Neue" panose="02000503000000020004" pitchFamily="2" charset="0"/>
              </a:rPr>
              <a:t>The question asks for the time span between the launch of the Hubble Space Telescope and 2025.</a:t>
            </a:r>
            <a:endParaRPr lang="zh-SG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0360CFC-25A2-8675-8364-4AC83562EE10}"/>
              </a:ext>
            </a:extLst>
          </p:cNvPr>
          <p:cNvSpPr txBox="1"/>
          <p:nvPr/>
        </p:nvSpPr>
        <p:spPr>
          <a:xfrm>
            <a:off x="3964603" y="247716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zh-SG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Hubble Space Telescope was launched in 1992, when NASA sent it into orbit.</a:t>
            </a:r>
            <a:endParaRPr lang="zh-SG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6124E74-0A26-EAFC-1509-9A04A55FB9CA}"/>
              </a:ext>
            </a:extLst>
          </p:cNvPr>
          <p:cNvSpPr txBox="1"/>
          <p:nvPr/>
        </p:nvSpPr>
        <p:spPr>
          <a:xfrm>
            <a:off x="3964603" y="304648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zh-SG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determine the number of years that have passed, we subtract the launch year from the target year.</a:t>
            </a:r>
            <a:endParaRPr lang="zh-SG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1A0C745-C7C9-3D14-7B79-A67FBDF94D74}"/>
              </a:ext>
            </a:extLst>
          </p:cNvPr>
          <p:cNvSpPr txBox="1"/>
          <p:nvPr/>
        </p:nvSpPr>
        <p:spPr>
          <a:xfrm>
            <a:off x="3974284" y="361581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zh-SG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we compute 2025 – 1992.</a:t>
            </a:r>
            <a:endParaRPr lang="zh-SG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6D16C0F-EC53-2D04-7280-7F10890E84FC}"/>
              </a:ext>
            </a:extLst>
          </p:cNvPr>
          <p:cNvSpPr txBox="1"/>
          <p:nvPr/>
        </p:nvSpPr>
        <p:spPr>
          <a:xfrm>
            <a:off x="3954408" y="387423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SG" sz="1200" b="1" dirty="0"/>
              <a:t>…</a:t>
            </a:r>
            <a:r>
              <a:rPr lang="en-US" altLang="zh-CN" sz="1200" b="1" dirty="0"/>
              <a:t>…</a:t>
            </a:r>
            <a:endParaRPr lang="zh-SG" altLang="en-US" sz="1200" b="1" dirty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U Vis 2026 - Title slides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U Vis 2026 - Content slides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26E24830-9AD0-0342-982A-22C837543909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5ec31076-2325-4eab-8bc4-b8469bb24fdb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BCEC52C-8AB5-B647-B5FE-51D5DA73BFEF}">
  <we:reference id="wa200010215" version="2.0.0.0" store="en-US" storeType="OMEX"/>
  <we:alternateReferences>
    <we:reference id="wa200010215" version="2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6740</TotalTime>
  <Words>1822</Words>
  <Application>Microsoft Macintosh PowerPoint</Application>
  <PresentationFormat>On-screen Show (16:9)</PresentationFormat>
  <Paragraphs>357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Helvetica Neue</vt:lpstr>
      <vt:lpstr>Inter ExtraLight</vt:lpstr>
      <vt:lpstr>Trebuchet MS</vt:lpstr>
      <vt:lpstr>Calibri</vt:lpstr>
      <vt:lpstr>Cambria Math</vt:lpstr>
      <vt:lpstr>Inter</vt:lpstr>
      <vt:lpstr>Montserrat</vt:lpstr>
      <vt:lpstr>Simple Light</vt:lpstr>
      <vt:lpstr>EU Vis 2026 - Title slides</vt:lpstr>
      <vt:lpstr>EU Vis 2026 - Content slides</vt:lpstr>
      <vt:lpstr>When the Chain Breaks:  Interactive Diagnosis of LLM Chain-of-Thought Reasoning Errors  </vt:lpstr>
      <vt:lpstr>The Problem </vt:lpstr>
      <vt:lpstr>The Problem </vt:lpstr>
      <vt:lpstr>Research Gap</vt:lpstr>
      <vt:lpstr>Formative Study</vt:lpstr>
      <vt:lpstr>System Overview</vt:lpstr>
      <vt:lpstr>Error Detection Pipeline</vt:lpstr>
      <vt:lpstr>Step 1. Premise Tree Generation</vt:lpstr>
      <vt:lpstr>Step 1. Premise Tree Generation</vt:lpstr>
      <vt:lpstr>Step 1. Premise Tree Generation</vt:lpstr>
      <vt:lpstr>Step 1. Premise Tree Generation</vt:lpstr>
      <vt:lpstr>Step 2. Error Detection</vt:lpstr>
      <vt:lpstr>Step 2.1 Factual Error  </vt:lpstr>
      <vt:lpstr>Step 2.2 Logical Error  </vt:lpstr>
      <vt:lpstr>Step 2.3 Propagated Error  </vt:lpstr>
      <vt:lpstr>ReasonDiag UI</vt:lpstr>
      <vt:lpstr>ReasonDiag UI</vt:lpstr>
      <vt:lpstr>Overview</vt:lpstr>
      <vt:lpstr>Retroactive reasoning patterns</vt:lpstr>
      <vt:lpstr>Section View</vt:lpstr>
      <vt:lpstr>Technical Evaluation</vt:lpstr>
      <vt:lpstr>Takeaway</vt:lpstr>
      <vt:lpstr>Backup Pages</vt:lpstr>
      <vt:lpstr>Appendix: Precision of the diagnose pipeline</vt:lpstr>
      <vt:lpstr>Appendix: Limitations and future works</vt:lpstr>
      <vt:lpstr>Appendix: Need of Diagnose CoT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Wang Yong (Asst Prof)</cp:lastModifiedBy>
  <cp:revision>29</cp:revision>
  <dcterms:modified xsi:type="dcterms:W3CDTF">2026-06-11T22:26:26Z</dcterms:modified>
</cp:coreProperties>
</file>