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5" r:id="rId1"/>
  </p:sldMasterIdLst>
  <p:notesMasterIdLst>
    <p:notesMasterId r:id="rId25"/>
  </p:notesMasterIdLst>
  <p:sldIdLst>
    <p:sldId id="481" r:id="rId2"/>
    <p:sldId id="268" r:id="rId3"/>
    <p:sldId id="547" r:id="rId4"/>
    <p:sldId id="567" r:id="rId5"/>
    <p:sldId id="549" r:id="rId6"/>
    <p:sldId id="574" r:id="rId7"/>
    <p:sldId id="576" r:id="rId8"/>
    <p:sldId id="545" r:id="rId9"/>
    <p:sldId id="571" r:id="rId10"/>
    <p:sldId id="570" r:id="rId11"/>
    <p:sldId id="554" r:id="rId12"/>
    <p:sldId id="555" r:id="rId13"/>
    <p:sldId id="581" r:id="rId14"/>
    <p:sldId id="579" r:id="rId15"/>
    <p:sldId id="578" r:id="rId16"/>
    <p:sldId id="541" r:id="rId17"/>
    <p:sldId id="580" r:id="rId18"/>
    <p:sldId id="582" r:id="rId19"/>
    <p:sldId id="560" r:id="rId20"/>
    <p:sldId id="583" r:id="rId21"/>
    <p:sldId id="585" r:id="rId22"/>
    <p:sldId id="563" r:id="rId23"/>
    <p:sldId id="53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7BE"/>
    <a:srgbClr val="5E5E5E"/>
    <a:srgbClr val="FFC37E"/>
    <a:srgbClr val="A3D977"/>
    <a:srgbClr val="A3E8AC"/>
    <a:srgbClr val="C9E8AC"/>
    <a:srgbClr val="FEDCAA"/>
    <a:srgbClr val="E3E4E0"/>
    <a:srgbClr val="7C97AB"/>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7"/>
    <p:restoredTop sz="68980"/>
  </p:normalViewPr>
  <p:slideViewPr>
    <p:cSldViewPr snapToGrid="0" snapToObjects="1">
      <p:cViewPr varScale="1">
        <p:scale>
          <a:sx n="86" d="100"/>
          <a:sy n="86" d="100"/>
        </p:scale>
        <p:origin x="2552" y="192"/>
      </p:cViewPr>
      <p:guideLst/>
    </p:cSldViewPr>
  </p:slideViewPr>
  <p:notesTextViewPr>
    <p:cViewPr>
      <p:scale>
        <a:sx n="110" d="100"/>
        <a:sy n="110" d="100"/>
      </p:scale>
      <p:origin x="0" y="0"/>
    </p:cViewPr>
  </p:notesTextViewPr>
  <p:notesViewPr>
    <p:cSldViewPr snapToGrid="0" snapToObjects="1">
      <p:cViewPr varScale="1">
        <p:scale>
          <a:sx n="104" d="100"/>
          <a:sy n="104" d="100"/>
        </p:scale>
        <p:origin x="272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32A937-0B0C-AA45-AA4F-AA9E38AAFDF2}"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zh-CN" altLang="en-US"/>
        </a:p>
      </dgm:t>
    </dgm:pt>
    <dgm:pt modelId="{4EF07C15-F9F9-C44E-890B-831FAC54CBA7}">
      <dgm:prSet phldrT="[文本]" custT="1"/>
      <dgm:spPr>
        <a:solidFill>
          <a:srgbClr val="CDC7BE"/>
        </a:solidFill>
      </dgm:spPr>
      <dgm:t>
        <a:bodyPr/>
        <a:lstStyle/>
        <a:p>
          <a:pPr algn="ctr"/>
          <a:r>
            <a:rPr lang="en-US" altLang="zh-CN" sz="1400" b="0" i="0" dirty="0">
              <a:latin typeface="Futura Md BT Medium" panose="020B0602020204020303" pitchFamily="34" charset="0"/>
            </a:rPr>
            <a:t>Introduction</a:t>
          </a:r>
          <a:endParaRPr lang="zh-CN" altLang="en-US" sz="1400" b="0" i="0" dirty="0">
            <a:latin typeface="Futura Md BT Medium" panose="020B0602020204020303" pitchFamily="34" charset="0"/>
          </a:endParaRPr>
        </a:p>
      </dgm:t>
    </dgm:pt>
    <dgm:pt modelId="{2B08BB64-961E-A144-BFEF-C43E6443C127}" type="parTrans" cxnId="{9308C5D0-7B42-E74F-93E9-CBD0675B1D2D}">
      <dgm:prSet/>
      <dgm:spPr/>
      <dgm:t>
        <a:bodyPr/>
        <a:lstStyle/>
        <a:p>
          <a:pPr algn="ctr"/>
          <a:endParaRPr lang="zh-CN" altLang="en-US" sz="1400" b="0" i="0">
            <a:latin typeface="Futura Md BT Medium" panose="020B0602020204020303" pitchFamily="34" charset="0"/>
          </a:endParaRPr>
        </a:p>
      </dgm:t>
    </dgm:pt>
    <dgm:pt modelId="{E1FC1BEC-FD33-144A-9DC9-CE480800742D}" type="sibTrans" cxnId="{9308C5D0-7B42-E74F-93E9-CBD0675B1D2D}">
      <dgm:prSet/>
      <dgm:spPr/>
      <dgm:t>
        <a:bodyPr/>
        <a:lstStyle/>
        <a:p>
          <a:pPr algn="ctr"/>
          <a:endParaRPr lang="zh-CN" altLang="en-US" sz="1400" b="0" i="0">
            <a:latin typeface="Futura Md BT Medium" panose="020B0602020204020303" pitchFamily="34" charset="0"/>
          </a:endParaRPr>
        </a:p>
      </dgm:t>
    </dgm:pt>
    <dgm:pt modelId="{538D0F94-8CE6-D64F-9EF6-BC6E4601A170}">
      <dgm:prSet phldrT="[文本]" custT="1"/>
      <dgm:spPr>
        <a:solidFill>
          <a:schemeClr val="accent2"/>
        </a:solidFill>
      </dgm:spPr>
      <dgm:t>
        <a:bodyPr/>
        <a:lstStyle/>
        <a:p>
          <a:pPr algn="ctr"/>
          <a:r>
            <a:rPr lang="en-US" altLang="zh-CN" sz="1400" b="0" i="0" dirty="0">
              <a:latin typeface="Futura Md BT Medium" panose="020B0602020204020303" pitchFamily="34" charset="0"/>
            </a:rPr>
            <a:t>Related</a:t>
          </a:r>
          <a:r>
            <a:rPr lang="zh-CN" altLang="en-US" sz="1400" b="0" i="0" dirty="0">
              <a:latin typeface="Futura Md BT Medium" panose="020B0602020204020303" pitchFamily="34" charset="0"/>
            </a:rPr>
            <a:t> </a:t>
          </a:r>
          <a:r>
            <a:rPr lang="en-US" altLang="zh-CN" sz="1400" b="0" i="0" dirty="0">
              <a:latin typeface="Futura Md BT Medium" panose="020B0602020204020303" pitchFamily="34" charset="0"/>
            </a:rPr>
            <a:t>Work</a:t>
          </a:r>
          <a:endParaRPr lang="zh-CN" altLang="en-US" sz="1400" b="0" i="0" dirty="0">
            <a:latin typeface="Futura Md BT Medium" panose="020B0602020204020303" pitchFamily="34" charset="0"/>
          </a:endParaRPr>
        </a:p>
      </dgm:t>
    </dgm:pt>
    <dgm:pt modelId="{0D690EBF-47E5-F247-90D5-66860C28C978}" type="parTrans" cxnId="{28DA740A-9027-CC4C-AF66-8559285DF1F1}">
      <dgm:prSet/>
      <dgm:spPr/>
      <dgm:t>
        <a:bodyPr/>
        <a:lstStyle/>
        <a:p>
          <a:pPr algn="ctr"/>
          <a:endParaRPr lang="zh-CN" altLang="en-US" sz="1400" b="0" i="0">
            <a:latin typeface="Futura Md BT Medium" panose="020B0602020204020303" pitchFamily="34" charset="0"/>
          </a:endParaRPr>
        </a:p>
      </dgm:t>
    </dgm:pt>
    <dgm:pt modelId="{FB11A026-50D1-A842-91AC-A2723DBC0D72}" type="sibTrans" cxnId="{28DA740A-9027-CC4C-AF66-8559285DF1F1}">
      <dgm:prSet/>
      <dgm:spPr/>
      <dgm:t>
        <a:bodyPr/>
        <a:lstStyle/>
        <a:p>
          <a:pPr algn="ctr"/>
          <a:endParaRPr lang="zh-CN" altLang="en-US" sz="1400" b="0" i="0">
            <a:latin typeface="Futura Md BT Medium" panose="020B0602020204020303" pitchFamily="34" charset="0"/>
          </a:endParaRPr>
        </a:p>
      </dgm:t>
    </dgm:pt>
    <dgm:pt modelId="{3A9AFC44-1867-4A4A-940F-DA1680E46990}">
      <dgm:prSet phldrT="[文本]" custT="1"/>
      <dgm:spPr>
        <a:solidFill>
          <a:schemeClr val="accent4"/>
        </a:solidFill>
      </dgm:spPr>
      <dgm:t>
        <a:bodyPr/>
        <a:lstStyle/>
        <a:p>
          <a:pPr algn="ctr"/>
          <a:r>
            <a:rPr lang="en-US" altLang="zh-CN" sz="1400" b="0" i="0" dirty="0">
              <a:latin typeface="Futura Md BT Medium" panose="020B0602020204020303" pitchFamily="34" charset="0"/>
            </a:rPr>
            <a:t>Method</a:t>
          </a:r>
          <a:endParaRPr lang="zh-CN" altLang="en-US" sz="1400" b="0" i="0" dirty="0">
            <a:latin typeface="Futura Md BT Medium" panose="020B0602020204020303" pitchFamily="34" charset="0"/>
          </a:endParaRPr>
        </a:p>
      </dgm:t>
    </dgm:pt>
    <dgm:pt modelId="{DBFD9DEB-3A97-374A-857F-5B6E2CA63A8B}" type="parTrans" cxnId="{1BF7EA46-24C1-A540-9E4B-68752ED70241}">
      <dgm:prSet/>
      <dgm:spPr/>
      <dgm:t>
        <a:bodyPr/>
        <a:lstStyle/>
        <a:p>
          <a:pPr algn="ctr"/>
          <a:endParaRPr lang="zh-CN" altLang="en-US" sz="1400" b="0" i="0">
            <a:latin typeface="Futura Md BT Medium" panose="020B0602020204020303" pitchFamily="34" charset="0"/>
          </a:endParaRPr>
        </a:p>
      </dgm:t>
    </dgm:pt>
    <dgm:pt modelId="{34C90C47-68F0-424D-89D0-17D9582151D1}" type="sibTrans" cxnId="{1BF7EA46-24C1-A540-9E4B-68752ED70241}">
      <dgm:prSet/>
      <dgm:spPr/>
      <dgm:t>
        <a:bodyPr/>
        <a:lstStyle/>
        <a:p>
          <a:pPr algn="ctr"/>
          <a:endParaRPr lang="zh-CN" altLang="en-US" sz="1400" b="0" i="0">
            <a:latin typeface="Futura Md BT Medium" panose="020B0602020204020303" pitchFamily="34" charset="0"/>
          </a:endParaRPr>
        </a:p>
      </dgm:t>
    </dgm:pt>
    <dgm:pt modelId="{10EF153A-53DB-C945-8088-155D2CCC05F0}">
      <dgm:prSet phldrT="[文本]" custT="1"/>
      <dgm:spPr>
        <a:solidFill>
          <a:schemeClr val="accent5"/>
        </a:solidFill>
      </dgm:spPr>
      <dgm:t>
        <a:bodyPr/>
        <a:lstStyle/>
        <a:p>
          <a:pPr algn="ctr"/>
          <a:r>
            <a:rPr lang="en-US" altLang="zh-CN" sz="1400" b="0" i="0" dirty="0">
              <a:latin typeface="Futura Md BT Medium" panose="020B0602020204020303" pitchFamily="34" charset="0"/>
            </a:rPr>
            <a:t>Evaluation</a:t>
          </a:r>
          <a:endParaRPr lang="zh-CN" altLang="en-US" sz="1400" b="0" i="0" dirty="0">
            <a:latin typeface="Futura Md BT Medium" panose="020B0602020204020303" pitchFamily="34" charset="0"/>
          </a:endParaRPr>
        </a:p>
      </dgm:t>
    </dgm:pt>
    <dgm:pt modelId="{97F507A9-401D-814D-BA13-72C39B3ABC81}" type="parTrans" cxnId="{8993D529-7DF8-9740-907B-CE07173F55EF}">
      <dgm:prSet/>
      <dgm:spPr/>
      <dgm:t>
        <a:bodyPr/>
        <a:lstStyle/>
        <a:p>
          <a:pPr algn="ctr"/>
          <a:endParaRPr lang="zh-CN" altLang="en-US" sz="1400" b="0" i="0">
            <a:latin typeface="Futura Md BT Medium" panose="020B0602020204020303" pitchFamily="34" charset="0"/>
          </a:endParaRPr>
        </a:p>
      </dgm:t>
    </dgm:pt>
    <dgm:pt modelId="{BB380042-9B73-F24F-89AF-C2844FAB7EA4}" type="sibTrans" cxnId="{8993D529-7DF8-9740-907B-CE07173F55EF}">
      <dgm:prSet/>
      <dgm:spPr/>
      <dgm:t>
        <a:bodyPr/>
        <a:lstStyle/>
        <a:p>
          <a:pPr algn="ctr"/>
          <a:endParaRPr lang="zh-CN" altLang="en-US" sz="1400" b="0" i="0">
            <a:latin typeface="Futura Md BT Medium" panose="020B0602020204020303" pitchFamily="34" charset="0"/>
          </a:endParaRPr>
        </a:p>
      </dgm:t>
    </dgm:pt>
    <dgm:pt modelId="{7EDCBF70-E59E-4E47-8CB5-0855DDF38585}">
      <dgm:prSet custT="1"/>
      <dgm:spPr>
        <a:solidFill>
          <a:schemeClr val="accent6"/>
        </a:solidFill>
      </dgm:spPr>
      <dgm:t>
        <a:bodyPr/>
        <a:lstStyle/>
        <a:p>
          <a:r>
            <a:rPr lang="en-US" altLang="zh-CN" sz="1400" dirty="0">
              <a:latin typeface="Futura Md BT Medium" panose="020B0602020204020303" pitchFamily="34" charset="0"/>
            </a:rPr>
            <a:t>Discussion</a:t>
          </a:r>
          <a:endParaRPr lang="zh-CN" altLang="en-US" sz="1400" dirty="0">
            <a:latin typeface="Futura Md BT Medium" panose="020B0602020204020303" pitchFamily="34" charset="0"/>
          </a:endParaRPr>
        </a:p>
      </dgm:t>
    </dgm:pt>
    <dgm:pt modelId="{84D326D7-2F13-1547-A41F-749E6F6801AD}" type="parTrans" cxnId="{4F73C9A2-72B4-DD41-8B04-3EA5021683BA}">
      <dgm:prSet/>
      <dgm:spPr/>
      <dgm:t>
        <a:bodyPr/>
        <a:lstStyle/>
        <a:p>
          <a:endParaRPr lang="zh-CN" altLang="en-US" sz="1400">
            <a:latin typeface="Futura Md BT Medium" panose="020B0602020204020303" pitchFamily="34" charset="0"/>
          </a:endParaRPr>
        </a:p>
      </dgm:t>
    </dgm:pt>
    <dgm:pt modelId="{1B143DB5-5C61-DA43-8F07-E820BDACA3B7}" type="sibTrans" cxnId="{4F73C9A2-72B4-DD41-8B04-3EA5021683BA}">
      <dgm:prSet/>
      <dgm:spPr/>
      <dgm:t>
        <a:bodyPr/>
        <a:lstStyle/>
        <a:p>
          <a:endParaRPr lang="zh-CN" altLang="en-US" sz="1400">
            <a:latin typeface="Futura Md BT Medium" panose="020B0602020204020303" pitchFamily="34" charset="0"/>
          </a:endParaRPr>
        </a:p>
      </dgm:t>
    </dgm:pt>
    <dgm:pt modelId="{4FD5F93A-7E4A-8A4C-86B8-4607FA5DDF4B}" type="pres">
      <dgm:prSet presAssocID="{6632A937-0B0C-AA45-AA4F-AA9E38AAFDF2}" presName="Name0" presStyleCnt="0">
        <dgm:presLayoutVars>
          <dgm:dir/>
          <dgm:animLvl val="lvl"/>
          <dgm:resizeHandles val="exact"/>
        </dgm:presLayoutVars>
      </dgm:prSet>
      <dgm:spPr/>
    </dgm:pt>
    <dgm:pt modelId="{ADF000D8-EB29-3F4E-8BD9-5FEAF5524022}" type="pres">
      <dgm:prSet presAssocID="{4EF07C15-F9F9-C44E-890B-831FAC54CBA7}" presName="parTxOnly" presStyleLbl="node1" presStyleIdx="0" presStyleCnt="5" custScaleX="195376" custScaleY="143077">
        <dgm:presLayoutVars>
          <dgm:chMax val="0"/>
          <dgm:chPref val="0"/>
          <dgm:bulletEnabled val="1"/>
        </dgm:presLayoutVars>
      </dgm:prSet>
      <dgm:spPr/>
    </dgm:pt>
    <dgm:pt modelId="{4692493A-8E06-0440-AA0C-3037498AC6D1}" type="pres">
      <dgm:prSet presAssocID="{E1FC1BEC-FD33-144A-9DC9-CE480800742D}" presName="parTxOnlySpace" presStyleCnt="0"/>
      <dgm:spPr/>
    </dgm:pt>
    <dgm:pt modelId="{2EEDFB46-4E81-044E-8786-8104CDB64FA8}" type="pres">
      <dgm:prSet presAssocID="{538D0F94-8CE6-D64F-9EF6-BC6E4601A170}" presName="parTxOnly" presStyleLbl="node1" presStyleIdx="1" presStyleCnt="5" custScaleX="236945" custScaleY="143075">
        <dgm:presLayoutVars>
          <dgm:chMax val="0"/>
          <dgm:chPref val="0"/>
          <dgm:bulletEnabled val="1"/>
        </dgm:presLayoutVars>
      </dgm:prSet>
      <dgm:spPr/>
    </dgm:pt>
    <dgm:pt modelId="{A882C752-6CFF-3D42-823F-E7051DC28A4E}" type="pres">
      <dgm:prSet presAssocID="{FB11A026-50D1-A842-91AC-A2723DBC0D72}" presName="parTxOnlySpace" presStyleCnt="0"/>
      <dgm:spPr/>
    </dgm:pt>
    <dgm:pt modelId="{AD4D9813-16C5-FA40-922E-4D03F4CFB9D5}" type="pres">
      <dgm:prSet presAssocID="{3A9AFC44-1867-4A4A-940F-DA1680E46990}" presName="parTxOnly" presStyleLbl="node1" presStyleIdx="2" presStyleCnt="5" custScaleX="183426" custScaleY="143075">
        <dgm:presLayoutVars>
          <dgm:chMax val="0"/>
          <dgm:chPref val="0"/>
          <dgm:bulletEnabled val="1"/>
        </dgm:presLayoutVars>
      </dgm:prSet>
      <dgm:spPr/>
    </dgm:pt>
    <dgm:pt modelId="{D530970A-348E-C249-8741-77E97331CDBB}" type="pres">
      <dgm:prSet presAssocID="{34C90C47-68F0-424D-89D0-17D9582151D1}" presName="parTxOnlySpace" presStyleCnt="0"/>
      <dgm:spPr/>
    </dgm:pt>
    <dgm:pt modelId="{FEFDEE35-F1A9-BA48-977D-03682EF3D9DF}" type="pres">
      <dgm:prSet presAssocID="{10EF153A-53DB-C945-8088-155D2CCC05F0}" presName="parTxOnly" presStyleLbl="node1" presStyleIdx="3" presStyleCnt="5" custScaleX="178106" custScaleY="143075">
        <dgm:presLayoutVars>
          <dgm:chMax val="0"/>
          <dgm:chPref val="0"/>
          <dgm:bulletEnabled val="1"/>
        </dgm:presLayoutVars>
      </dgm:prSet>
      <dgm:spPr/>
    </dgm:pt>
    <dgm:pt modelId="{DABC2319-2BDD-AF4E-B887-E950FE95F1F3}" type="pres">
      <dgm:prSet presAssocID="{BB380042-9B73-F24F-89AF-C2844FAB7EA4}" presName="parTxOnlySpace" presStyleCnt="0"/>
      <dgm:spPr/>
    </dgm:pt>
    <dgm:pt modelId="{E993EB4B-F9D9-F34F-BA83-570D480D1267}" type="pres">
      <dgm:prSet presAssocID="{7EDCBF70-E59E-4E47-8CB5-0855DDF38585}" presName="parTxOnly" presStyleLbl="node1" presStyleIdx="4" presStyleCnt="5" custScaleX="208099" custScaleY="143075">
        <dgm:presLayoutVars>
          <dgm:chMax val="0"/>
          <dgm:chPref val="0"/>
          <dgm:bulletEnabled val="1"/>
        </dgm:presLayoutVars>
      </dgm:prSet>
      <dgm:spPr/>
    </dgm:pt>
  </dgm:ptLst>
  <dgm:cxnLst>
    <dgm:cxn modelId="{28DA740A-9027-CC4C-AF66-8559285DF1F1}" srcId="{6632A937-0B0C-AA45-AA4F-AA9E38AAFDF2}" destId="{538D0F94-8CE6-D64F-9EF6-BC6E4601A170}" srcOrd="1" destOrd="0" parTransId="{0D690EBF-47E5-F247-90D5-66860C28C978}" sibTransId="{FB11A026-50D1-A842-91AC-A2723DBC0D72}"/>
    <dgm:cxn modelId="{1FEAC90F-C72B-4F45-9243-28BDF6BEFCC4}" type="presOf" srcId="{538D0F94-8CE6-D64F-9EF6-BC6E4601A170}" destId="{2EEDFB46-4E81-044E-8786-8104CDB64FA8}" srcOrd="0" destOrd="0" presId="urn:microsoft.com/office/officeart/2005/8/layout/chevron1"/>
    <dgm:cxn modelId="{B2799222-5C28-6D4A-8400-8CE9C4ED32AF}" type="presOf" srcId="{7EDCBF70-E59E-4E47-8CB5-0855DDF38585}" destId="{E993EB4B-F9D9-F34F-BA83-570D480D1267}" srcOrd="0" destOrd="0" presId="urn:microsoft.com/office/officeart/2005/8/layout/chevron1"/>
    <dgm:cxn modelId="{8993D529-7DF8-9740-907B-CE07173F55EF}" srcId="{6632A937-0B0C-AA45-AA4F-AA9E38AAFDF2}" destId="{10EF153A-53DB-C945-8088-155D2CCC05F0}" srcOrd="3" destOrd="0" parTransId="{97F507A9-401D-814D-BA13-72C39B3ABC81}" sibTransId="{BB380042-9B73-F24F-89AF-C2844FAB7EA4}"/>
    <dgm:cxn modelId="{E7FFEC39-396F-8F46-BD14-5EF9A9BC3647}" type="presOf" srcId="{4EF07C15-F9F9-C44E-890B-831FAC54CBA7}" destId="{ADF000D8-EB29-3F4E-8BD9-5FEAF5524022}" srcOrd="0" destOrd="0" presId="urn:microsoft.com/office/officeart/2005/8/layout/chevron1"/>
    <dgm:cxn modelId="{1BF7EA46-24C1-A540-9E4B-68752ED70241}" srcId="{6632A937-0B0C-AA45-AA4F-AA9E38AAFDF2}" destId="{3A9AFC44-1867-4A4A-940F-DA1680E46990}" srcOrd="2" destOrd="0" parTransId="{DBFD9DEB-3A97-374A-857F-5B6E2CA63A8B}" sibTransId="{34C90C47-68F0-424D-89D0-17D9582151D1}"/>
    <dgm:cxn modelId="{7DABB847-514D-C840-BAED-81607DB116E8}" type="presOf" srcId="{10EF153A-53DB-C945-8088-155D2CCC05F0}" destId="{FEFDEE35-F1A9-BA48-977D-03682EF3D9DF}" srcOrd="0" destOrd="0" presId="urn:microsoft.com/office/officeart/2005/8/layout/chevron1"/>
    <dgm:cxn modelId="{B2B62298-FECA-AB4C-A56D-F135931CCF27}" type="presOf" srcId="{6632A937-0B0C-AA45-AA4F-AA9E38AAFDF2}" destId="{4FD5F93A-7E4A-8A4C-86B8-4607FA5DDF4B}" srcOrd="0" destOrd="0" presId="urn:microsoft.com/office/officeart/2005/8/layout/chevron1"/>
    <dgm:cxn modelId="{6A54529A-69C7-7348-8802-0F41FF935FB2}" type="presOf" srcId="{3A9AFC44-1867-4A4A-940F-DA1680E46990}" destId="{AD4D9813-16C5-FA40-922E-4D03F4CFB9D5}" srcOrd="0" destOrd="0" presId="urn:microsoft.com/office/officeart/2005/8/layout/chevron1"/>
    <dgm:cxn modelId="{4F73C9A2-72B4-DD41-8B04-3EA5021683BA}" srcId="{6632A937-0B0C-AA45-AA4F-AA9E38AAFDF2}" destId="{7EDCBF70-E59E-4E47-8CB5-0855DDF38585}" srcOrd="4" destOrd="0" parTransId="{84D326D7-2F13-1547-A41F-749E6F6801AD}" sibTransId="{1B143DB5-5C61-DA43-8F07-E820BDACA3B7}"/>
    <dgm:cxn modelId="{9308C5D0-7B42-E74F-93E9-CBD0675B1D2D}" srcId="{6632A937-0B0C-AA45-AA4F-AA9E38AAFDF2}" destId="{4EF07C15-F9F9-C44E-890B-831FAC54CBA7}" srcOrd="0" destOrd="0" parTransId="{2B08BB64-961E-A144-BFEF-C43E6443C127}" sibTransId="{E1FC1BEC-FD33-144A-9DC9-CE480800742D}"/>
    <dgm:cxn modelId="{F1462558-5CC1-1E4A-A72A-55B703596A41}" type="presParOf" srcId="{4FD5F93A-7E4A-8A4C-86B8-4607FA5DDF4B}" destId="{ADF000D8-EB29-3F4E-8BD9-5FEAF5524022}" srcOrd="0" destOrd="0" presId="urn:microsoft.com/office/officeart/2005/8/layout/chevron1"/>
    <dgm:cxn modelId="{749C7848-0448-9943-AA32-615013A89EE1}" type="presParOf" srcId="{4FD5F93A-7E4A-8A4C-86B8-4607FA5DDF4B}" destId="{4692493A-8E06-0440-AA0C-3037498AC6D1}" srcOrd="1" destOrd="0" presId="urn:microsoft.com/office/officeart/2005/8/layout/chevron1"/>
    <dgm:cxn modelId="{5EBFDC41-4FDD-0443-B6F7-5031F5D34106}" type="presParOf" srcId="{4FD5F93A-7E4A-8A4C-86B8-4607FA5DDF4B}" destId="{2EEDFB46-4E81-044E-8786-8104CDB64FA8}" srcOrd="2" destOrd="0" presId="urn:microsoft.com/office/officeart/2005/8/layout/chevron1"/>
    <dgm:cxn modelId="{7B1DADB2-B9B5-2543-A453-CE6CA4DA77F9}" type="presParOf" srcId="{4FD5F93A-7E4A-8A4C-86B8-4607FA5DDF4B}" destId="{A882C752-6CFF-3D42-823F-E7051DC28A4E}" srcOrd="3" destOrd="0" presId="urn:microsoft.com/office/officeart/2005/8/layout/chevron1"/>
    <dgm:cxn modelId="{4F7DFC93-B7A0-8840-A858-41749DA4E9A6}" type="presParOf" srcId="{4FD5F93A-7E4A-8A4C-86B8-4607FA5DDF4B}" destId="{AD4D9813-16C5-FA40-922E-4D03F4CFB9D5}" srcOrd="4" destOrd="0" presId="urn:microsoft.com/office/officeart/2005/8/layout/chevron1"/>
    <dgm:cxn modelId="{83731AB9-324A-264D-9A8B-6B9BF6AD8C0C}" type="presParOf" srcId="{4FD5F93A-7E4A-8A4C-86B8-4607FA5DDF4B}" destId="{D530970A-348E-C249-8741-77E97331CDBB}" srcOrd="5" destOrd="0" presId="urn:microsoft.com/office/officeart/2005/8/layout/chevron1"/>
    <dgm:cxn modelId="{FE0C6346-DD90-9A46-B678-0248EA88DA74}" type="presParOf" srcId="{4FD5F93A-7E4A-8A4C-86B8-4607FA5DDF4B}" destId="{FEFDEE35-F1A9-BA48-977D-03682EF3D9DF}" srcOrd="6" destOrd="0" presId="urn:microsoft.com/office/officeart/2005/8/layout/chevron1"/>
    <dgm:cxn modelId="{B30C5C4E-FC16-B540-95E1-431031C0FF89}" type="presParOf" srcId="{4FD5F93A-7E4A-8A4C-86B8-4607FA5DDF4B}" destId="{DABC2319-2BDD-AF4E-B887-E950FE95F1F3}" srcOrd="7" destOrd="0" presId="urn:microsoft.com/office/officeart/2005/8/layout/chevron1"/>
    <dgm:cxn modelId="{5511A027-19C8-0748-8C18-A32400E7F30D}" type="presParOf" srcId="{4FD5F93A-7E4A-8A4C-86B8-4607FA5DDF4B}" destId="{E993EB4B-F9D9-F34F-BA83-570D480D1267}"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32A937-0B0C-AA45-AA4F-AA9E38AAFDF2}"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zh-CN" altLang="en-US"/>
        </a:p>
      </dgm:t>
    </dgm:pt>
    <dgm:pt modelId="{4EF07C15-F9F9-C44E-890B-831FAC54CBA7}">
      <dgm:prSet phldrT="[文本]" custT="1"/>
      <dgm:spPr>
        <a:solidFill>
          <a:srgbClr val="CDC7BE"/>
        </a:solidFill>
      </dgm:spPr>
      <dgm:t>
        <a:bodyPr/>
        <a:lstStyle/>
        <a:p>
          <a:pPr algn="ctr"/>
          <a:r>
            <a:rPr lang="en-US" altLang="zh-CN" sz="1400" b="0" i="0" dirty="0">
              <a:latin typeface="Futura Md BT Medium" panose="020B0602020204020303" pitchFamily="34" charset="0"/>
            </a:rPr>
            <a:t>Introduction</a:t>
          </a:r>
          <a:endParaRPr lang="zh-CN" altLang="en-US" sz="1400" b="0" i="0" dirty="0">
            <a:latin typeface="Futura Md BT Medium" panose="020B0602020204020303" pitchFamily="34" charset="0"/>
          </a:endParaRPr>
        </a:p>
      </dgm:t>
    </dgm:pt>
    <dgm:pt modelId="{2B08BB64-961E-A144-BFEF-C43E6443C127}" type="parTrans" cxnId="{9308C5D0-7B42-E74F-93E9-CBD0675B1D2D}">
      <dgm:prSet/>
      <dgm:spPr/>
      <dgm:t>
        <a:bodyPr/>
        <a:lstStyle/>
        <a:p>
          <a:pPr algn="ctr"/>
          <a:endParaRPr lang="zh-CN" altLang="en-US" sz="1400" b="0" i="0">
            <a:latin typeface="Futura Md BT Medium" panose="020B0602020204020303" pitchFamily="34" charset="0"/>
          </a:endParaRPr>
        </a:p>
      </dgm:t>
    </dgm:pt>
    <dgm:pt modelId="{E1FC1BEC-FD33-144A-9DC9-CE480800742D}" type="sibTrans" cxnId="{9308C5D0-7B42-E74F-93E9-CBD0675B1D2D}">
      <dgm:prSet/>
      <dgm:spPr/>
      <dgm:t>
        <a:bodyPr/>
        <a:lstStyle/>
        <a:p>
          <a:pPr algn="ctr"/>
          <a:endParaRPr lang="zh-CN" altLang="en-US" sz="1400" b="0" i="0">
            <a:latin typeface="Futura Md BT Medium" panose="020B0602020204020303" pitchFamily="34" charset="0"/>
          </a:endParaRPr>
        </a:p>
      </dgm:t>
    </dgm:pt>
    <dgm:pt modelId="{538D0F94-8CE6-D64F-9EF6-BC6E4601A170}">
      <dgm:prSet phldrT="[文本]" custT="1"/>
      <dgm:spPr>
        <a:solidFill>
          <a:srgbClr val="E3E4E0"/>
        </a:solidFill>
      </dgm:spPr>
      <dgm:t>
        <a:bodyPr/>
        <a:lstStyle/>
        <a:p>
          <a:pPr algn="ctr"/>
          <a:r>
            <a:rPr lang="en-US" altLang="zh-CN" sz="1400" b="0" i="0" dirty="0">
              <a:latin typeface="Futura Md BT Medium" panose="020B0602020204020303" pitchFamily="34" charset="0"/>
            </a:rPr>
            <a:t>Related</a:t>
          </a:r>
          <a:r>
            <a:rPr lang="zh-CN" altLang="en-US" sz="1400" b="0" i="0" dirty="0">
              <a:latin typeface="Futura Md BT Medium" panose="020B0602020204020303" pitchFamily="34" charset="0"/>
            </a:rPr>
            <a:t> </a:t>
          </a:r>
          <a:r>
            <a:rPr lang="en-US" altLang="zh-CN" sz="1400" b="0" i="0" dirty="0">
              <a:latin typeface="Futura Md BT Medium" panose="020B0602020204020303" pitchFamily="34" charset="0"/>
            </a:rPr>
            <a:t>Work</a:t>
          </a:r>
          <a:endParaRPr lang="zh-CN" altLang="en-US" sz="1400" b="0" i="0" dirty="0">
            <a:latin typeface="Futura Md BT Medium" panose="020B0602020204020303" pitchFamily="34" charset="0"/>
          </a:endParaRPr>
        </a:p>
      </dgm:t>
    </dgm:pt>
    <dgm:pt modelId="{0D690EBF-47E5-F247-90D5-66860C28C978}" type="parTrans" cxnId="{28DA740A-9027-CC4C-AF66-8559285DF1F1}">
      <dgm:prSet/>
      <dgm:spPr/>
      <dgm:t>
        <a:bodyPr/>
        <a:lstStyle/>
        <a:p>
          <a:pPr algn="ctr"/>
          <a:endParaRPr lang="zh-CN" altLang="en-US" sz="1400" b="0" i="0">
            <a:latin typeface="Futura Md BT Medium" panose="020B0602020204020303" pitchFamily="34" charset="0"/>
          </a:endParaRPr>
        </a:p>
      </dgm:t>
    </dgm:pt>
    <dgm:pt modelId="{FB11A026-50D1-A842-91AC-A2723DBC0D72}" type="sibTrans" cxnId="{28DA740A-9027-CC4C-AF66-8559285DF1F1}">
      <dgm:prSet/>
      <dgm:spPr/>
      <dgm:t>
        <a:bodyPr/>
        <a:lstStyle/>
        <a:p>
          <a:pPr algn="ctr"/>
          <a:endParaRPr lang="zh-CN" altLang="en-US" sz="1400" b="0" i="0">
            <a:latin typeface="Futura Md BT Medium" panose="020B0602020204020303" pitchFamily="34" charset="0"/>
          </a:endParaRPr>
        </a:p>
      </dgm:t>
    </dgm:pt>
    <dgm:pt modelId="{3A9AFC44-1867-4A4A-940F-DA1680E46990}">
      <dgm:prSet phldrT="[文本]" custT="1"/>
      <dgm:spPr>
        <a:solidFill>
          <a:srgbClr val="E3E4E0"/>
        </a:solidFill>
      </dgm:spPr>
      <dgm:t>
        <a:bodyPr/>
        <a:lstStyle/>
        <a:p>
          <a:pPr algn="ctr"/>
          <a:r>
            <a:rPr lang="en-US" altLang="zh-CN" sz="1400" b="0" i="0" dirty="0">
              <a:latin typeface="Futura Md BT Medium" panose="020B0602020204020303" pitchFamily="34" charset="0"/>
            </a:rPr>
            <a:t>Method</a:t>
          </a:r>
          <a:endParaRPr lang="zh-CN" altLang="en-US" sz="1400" b="0" i="0" dirty="0">
            <a:latin typeface="Futura Md BT Medium" panose="020B0602020204020303" pitchFamily="34" charset="0"/>
          </a:endParaRPr>
        </a:p>
      </dgm:t>
    </dgm:pt>
    <dgm:pt modelId="{DBFD9DEB-3A97-374A-857F-5B6E2CA63A8B}" type="parTrans" cxnId="{1BF7EA46-24C1-A540-9E4B-68752ED70241}">
      <dgm:prSet/>
      <dgm:spPr/>
      <dgm:t>
        <a:bodyPr/>
        <a:lstStyle/>
        <a:p>
          <a:pPr algn="ctr"/>
          <a:endParaRPr lang="zh-CN" altLang="en-US" sz="1400" b="0" i="0">
            <a:latin typeface="Futura Md BT Medium" panose="020B0602020204020303" pitchFamily="34" charset="0"/>
          </a:endParaRPr>
        </a:p>
      </dgm:t>
    </dgm:pt>
    <dgm:pt modelId="{34C90C47-68F0-424D-89D0-17D9582151D1}" type="sibTrans" cxnId="{1BF7EA46-24C1-A540-9E4B-68752ED70241}">
      <dgm:prSet/>
      <dgm:spPr/>
      <dgm:t>
        <a:bodyPr/>
        <a:lstStyle/>
        <a:p>
          <a:pPr algn="ctr"/>
          <a:endParaRPr lang="zh-CN" altLang="en-US" sz="1400" b="0" i="0">
            <a:latin typeface="Futura Md BT Medium" panose="020B0602020204020303" pitchFamily="34" charset="0"/>
          </a:endParaRPr>
        </a:p>
      </dgm:t>
    </dgm:pt>
    <dgm:pt modelId="{10EF153A-53DB-C945-8088-155D2CCC05F0}">
      <dgm:prSet phldrT="[文本]" custT="1"/>
      <dgm:spPr>
        <a:solidFill>
          <a:srgbClr val="E3E4E0"/>
        </a:solidFill>
      </dgm:spPr>
      <dgm:t>
        <a:bodyPr/>
        <a:lstStyle/>
        <a:p>
          <a:pPr algn="ctr"/>
          <a:r>
            <a:rPr lang="en-US" altLang="zh-CN" sz="1400" b="0" i="0" dirty="0">
              <a:latin typeface="Futura Md BT Medium" panose="020B0602020204020303" pitchFamily="34" charset="0"/>
            </a:rPr>
            <a:t>Evaluation</a:t>
          </a:r>
          <a:endParaRPr lang="zh-CN" altLang="en-US" sz="1400" b="0" i="0" dirty="0">
            <a:latin typeface="Futura Md BT Medium" panose="020B0602020204020303" pitchFamily="34" charset="0"/>
          </a:endParaRPr>
        </a:p>
      </dgm:t>
    </dgm:pt>
    <dgm:pt modelId="{97F507A9-401D-814D-BA13-72C39B3ABC81}" type="parTrans" cxnId="{8993D529-7DF8-9740-907B-CE07173F55EF}">
      <dgm:prSet/>
      <dgm:spPr/>
      <dgm:t>
        <a:bodyPr/>
        <a:lstStyle/>
        <a:p>
          <a:pPr algn="ctr"/>
          <a:endParaRPr lang="zh-CN" altLang="en-US" sz="1400" b="0" i="0">
            <a:latin typeface="Futura Md BT Medium" panose="020B0602020204020303" pitchFamily="34" charset="0"/>
          </a:endParaRPr>
        </a:p>
      </dgm:t>
    </dgm:pt>
    <dgm:pt modelId="{BB380042-9B73-F24F-89AF-C2844FAB7EA4}" type="sibTrans" cxnId="{8993D529-7DF8-9740-907B-CE07173F55EF}">
      <dgm:prSet/>
      <dgm:spPr/>
      <dgm:t>
        <a:bodyPr/>
        <a:lstStyle/>
        <a:p>
          <a:pPr algn="ctr"/>
          <a:endParaRPr lang="zh-CN" altLang="en-US" sz="1400" b="0" i="0">
            <a:latin typeface="Futura Md BT Medium" panose="020B0602020204020303" pitchFamily="34" charset="0"/>
          </a:endParaRPr>
        </a:p>
      </dgm:t>
    </dgm:pt>
    <dgm:pt modelId="{7EDCBF70-E59E-4E47-8CB5-0855DDF38585}">
      <dgm:prSet custT="1"/>
      <dgm:spPr>
        <a:solidFill>
          <a:srgbClr val="E3E4E0"/>
        </a:solidFill>
      </dgm:spPr>
      <dgm:t>
        <a:bodyPr/>
        <a:lstStyle/>
        <a:p>
          <a:r>
            <a:rPr lang="en-US" altLang="zh-CN" sz="1400" dirty="0">
              <a:latin typeface="Futura Md BT Medium" panose="020B0602020204020303" pitchFamily="34" charset="0"/>
            </a:rPr>
            <a:t>Critical</a:t>
          </a:r>
          <a:r>
            <a:rPr lang="zh-CN" altLang="en-US" sz="1400" dirty="0">
              <a:latin typeface="Futura Md BT Medium" panose="020B0602020204020303" pitchFamily="34" charset="0"/>
            </a:rPr>
            <a:t> </a:t>
          </a:r>
          <a:r>
            <a:rPr lang="en-US" altLang="zh-CN" sz="1400" dirty="0">
              <a:latin typeface="Futura Md BT Medium" panose="020B0602020204020303" pitchFamily="34" charset="0"/>
            </a:rPr>
            <a:t>Thinking</a:t>
          </a:r>
          <a:endParaRPr lang="zh-CN" altLang="en-US" sz="1400" dirty="0">
            <a:latin typeface="Futura Md BT Medium" panose="020B0602020204020303" pitchFamily="34" charset="0"/>
          </a:endParaRPr>
        </a:p>
      </dgm:t>
    </dgm:pt>
    <dgm:pt modelId="{84D326D7-2F13-1547-A41F-749E6F6801AD}" type="parTrans" cxnId="{4F73C9A2-72B4-DD41-8B04-3EA5021683BA}">
      <dgm:prSet/>
      <dgm:spPr/>
      <dgm:t>
        <a:bodyPr/>
        <a:lstStyle/>
        <a:p>
          <a:endParaRPr lang="zh-CN" altLang="en-US" sz="1400">
            <a:latin typeface="Futura Md BT Medium" panose="020B0602020204020303" pitchFamily="34" charset="0"/>
          </a:endParaRPr>
        </a:p>
      </dgm:t>
    </dgm:pt>
    <dgm:pt modelId="{1B143DB5-5C61-DA43-8F07-E820BDACA3B7}" type="sibTrans" cxnId="{4F73C9A2-72B4-DD41-8B04-3EA5021683BA}">
      <dgm:prSet/>
      <dgm:spPr/>
      <dgm:t>
        <a:bodyPr/>
        <a:lstStyle/>
        <a:p>
          <a:endParaRPr lang="zh-CN" altLang="en-US" sz="1400">
            <a:latin typeface="Futura Md BT Medium" panose="020B0602020204020303" pitchFamily="34" charset="0"/>
          </a:endParaRPr>
        </a:p>
      </dgm:t>
    </dgm:pt>
    <dgm:pt modelId="{4FD5F93A-7E4A-8A4C-86B8-4607FA5DDF4B}" type="pres">
      <dgm:prSet presAssocID="{6632A937-0B0C-AA45-AA4F-AA9E38AAFDF2}" presName="Name0" presStyleCnt="0">
        <dgm:presLayoutVars>
          <dgm:dir/>
          <dgm:animLvl val="lvl"/>
          <dgm:resizeHandles val="exact"/>
        </dgm:presLayoutVars>
      </dgm:prSet>
      <dgm:spPr/>
    </dgm:pt>
    <dgm:pt modelId="{ADF000D8-EB29-3F4E-8BD9-5FEAF5524022}" type="pres">
      <dgm:prSet presAssocID="{4EF07C15-F9F9-C44E-890B-831FAC54CBA7}" presName="parTxOnly" presStyleLbl="node1" presStyleIdx="0" presStyleCnt="5" custScaleX="195376" custScaleY="143077">
        <dgm:presLayoutVars>
          <dgm:chMax val="0"/>
          <dgm:chPref val="0"/>
          <dgm:bulletEnabled val="1"/>
        </dgm:presLayoutVars>
      </dgm:prSet>
      <dgm:spPr/>
    </dgm:pt>
    <dgm:pt modelId="{4692493A-8E06-0440-AA0C-3037498AC6D1}" type="pres">
      <dgm:prSet presAssocID="{E1FC1BEC-FD33-144A-9DC9-CE480800742D}" presName="parTxOnlySpace" presStyleCnt="0"/>
      <dgm:spPr/>
    </dgm:pt>
    <dgm:pt modelId="{2EEDFB46-4E81-044E-8786-8104CDB64FA8}" type="pres">
      <dgm:prSet presAssocID="{538D0F94-8CE6-D64F-9EF6-BC6E4601A170}" presName="parTxOnly" presStyleLbl="node1" presStyleIdx="1" presStyleCnt="5" custScaleX="236945" custScaleY="143075">
        <dgm:presLayoutVars>
          <dgm:chMax val="0"/>
          <dgm:chPref val="0"/>
          <dgm:bulletEnabled val="1"/>
        </dgm:presLayoutVars>
      </dgm:prSet>
      <dgm:spPr/>
    </dgm:pt>
    <dgm:pt modelId="{A882C752-6CFF-3D42-823F-E7051DC28A4E}" type="pres">
      <dgm:prSet presAssocID="{FB11A026-50D1-A842-91AC-A2723DBC0D72}" presName="parTxOnlySpace" presStyleCnt="0"/>
      <dgm:spPr/>
    </dgm:pt>
    <dgm:pt modelId="{AD4D9813-16C5-FA40-922E-4D03F4CFB9D5}" type="pres">
      <dgm:prSet presAssocID="{3A9AFC44-1867-4A4A-940F-DA1680E46990}" presName="parTxOnly" presStyleLbl="node1" presStyleIdx="2" presStyleCnt="5" custScaleX="183426" custScaleY="143075">
        <dgm:presLayoutVars>
          <dgm:chMax val="0"/>
          <dgm:chPref val="0"/>
          <dgm:bulletEnabled val="1"/>
        </dgm:presLayoutVars>
      </dgm:prSet>
      <dgm:spPr/>
    </dgm:pt>
    <dgm:pt modelId="{D530970A-348E-C249-8741-77E97331CDBB}" type="pres">
      <dgm:prSet presAssocID="{34C90C47-68F0-424D-89D0-17D9582151D1}" presName="parTxOnlySpace" presStyleCnt="0"/>
      <dgm:spPr/>
    </dgm:pt>
    <dgm:pt modelId="{FEFDEE35-F1A9-BA48-977D-03682EF3D9DF}" type="pres">
      <dgm:prSet presAssocID="{10EF153A-53DB-C945-8088-155D2CCC05F0}" presName="parTxOnly" presStyleLbl="node1" presStyleIdx="3" presStyleCnt="5" custScaleX="178106" custScaleY="143075">
        <dgm:presLayoutVars>
          <dgm:chMax val="0"/>
          <dgm:chPref val="0"/>
          <dgm:bulletEnabled val="1"/>
        </dgm:presLayoutVars>
      </dgm:prSet>
      <dgm:spPr/>
    </dgm:pt>
    <dgm:pt modelId="{DABC2319-2BDD-AF4E-B887-E950FE95F1F3}" type="pres">
      <dgm:prSet presAssocID="{BB380042-9B73-F24F-89AF-C2844FAB7EA4}" presName="parTxOnlySpace" presStyleCnt="0"/>
      <dgm:spPr/>
    </dgm:pt>
    <dgm:pt modelId="{E993EB4B-F9D9-F34F-BA83-570D480D1267}" type="pres">
      <dgm:prSet presAssocID="{7EDCBF70-E59E-4E47-8CB5-0855DDF38585}" presName="parTxOnly" presStyleLbl="node1" presStyleIdx="4" presStyleCnt="5" custScaleX="246249" custScaleY="143075">
        <dgm:presLayoutVars>
          <dgm:chMax val="0"/>
          <dgm:chPref val="0"/>
          <dgm:bulletEnabled val="1"/>
        </dgm:presLayoutVars>
      </dgm:prSet>
      <dgm:spPr/>
    </dgm:pt>
  </dgm:ptLst>
  <dgm:cxnLst>
    <dgm:cxn modelId="{28DA740A-9027-CC4C-AF66-8559285DF1F1}" srcId="{6632A937-0B0C-AA45-AA4F-AA9E38AAFDF2}" destId="{538D0F94-8CE6-D64F-9EF6-BC6E4601A170}" srcOrd="1" destOrd="0" parTransId="{0D690EBF-47E5-F247-90D5-66860C28C978}" sibTransId="{FB11A026-50D1-A842-91AC-A2723DBC0D72}"/>
    <dgm:cxn modelId="{1FEAC90F-C72B-4F45-9243-28BDF6BEFCC4}" type="presOf" srcId="{538D0F94-8CE6-D64F-9EF6-BC6E4601A170}" destId="{2EEDFB46-4E81-044E-8786-8104CDB64FA8}" srcOrd="0" destOrd="0" presId="urn:microsoft.com/office/officeart/2005/8/layout/chevron1"/>
    <dgm:cxn modelId="{B2799222-5C28-6D4A-8400-8CE9C4ED32AF}" type="presOf" srcId="{7EDCBF70-E59E-4E47-8CB5-0855DDF38585}" destId="{E993EB4B-F9D9-F34F-BA83-570D480D1267}" srcOrd="0" destOrd="0" presId="urn:microsoft.com/office/officeart/2005/8/layout/chevron1"/>
    <dgm:cxn modelId="{8993D529-7DF8-9740-907B-CE07173F55EF}" srcId="{6632A937-0B0C-AA45-AA4F-AA9E38AAFDF2}" destId="{10EF153A-53DB-C945-8088-155D2CCC05F0}" srcOrd="3" destOrd="0" parTransId="{97F507A9-401D-814D-BA13-72C39B3ABC81}" sibTransId="{BB380042-9B73-F24F-89AF-C2844FAB7EA4}"/>
    <dgm:cxn modelId="{E7FFEC39-396F-8F46-BD14-5EF9A9BC3647}" type="presOf" srcId="{4EF07C15-F9F9-C44E-890B-831FAC54CBA7}" destId="{ADF000D8-EB29-3F4E-8BD9-5FEAF5524022}" srcOrd="0" destOrd="0" presId="urn:microsoft.com/office/officeart/2005/8/layout/chevron1"/>
    <dgm:cxn modelId="{1BF7EA46-24C1-A540-9E4B-68752ED70241}" srcId="{6632A937-0B0C-AA45-AA4F-AA9E38AAFDF2}" destId="{3A9AFC44-1867-4A4A-940F-DA1680E46990}" srcOrd="2" destOrd="0" parTransId="{DBFD9DEB-3A97-374A-857F-5B6E2CA63A8B}" sibTransId="{34C90C47-68F0-424D-89D0-17D9582151D1}"/>
    <dgm:cxn modelId="{7DABB847-514D-C840-BAED-81607DB116E8}" type="presOf" srcId="{10EF153A-53DB-C945-8088-155D2CCC05F0}" destId="{FEFDEE35-F1A9-BA48-977D-03682EF3D9DF}" srcOrd="0" destOrd="0" presId="urn:microsoft.com/office/officeart/2005/8/layout/chevron1"/>
    <dgm:cxn modelId="{B2B62298-FECA-AB4C-A56D-F135931CCF27}" type="presOf" srcId="{6632A937-0B0C-AA45-AA4F-AA9E38AAFDF2}" destId="{4FD5F93A-7E4A-8A4C-86B8-4607FA5DDF4B}" srcOrd="0" destOrd="0" presId="urn:microsoft.com/office/officeart/2005/8/layout/chevron1"/>
    <dgm:cxn modelId="{6A54529A-69C7-7348-8802-0F41FF935FB2}" type="presOf" srcId="{3A9AFC44-1867-4A4A-940F-DA1680E46990}" destId="{AD4D9813-16C5-FA40-922E-4D03F4CFB9D5}" srcOrd="0" destOrd="0" presId="urn:microsoft.com/office/officeart/2005/8/layout/chevron1"/>
    <dgm:cxn modelId="{4F73C9A2-72B4-DD41-8B04-3EA5021683BA}" srcId="{6632A937-0B0C-AA45-AA4F-AA9E38AAFDF2}" destId="{7EDCBF70-E59E-4E47-8CB5-0855DDF38585}" srcOrd="4" destOrd="0" parTransId="{84D326D7-2F13-1547-A41F-749E6F6801AD}" sibTransId="{1B143DB5-5C61-DA43-8F07-E820BDACA3B7}"/>
    <dgm:cxn modelId="{9308C5D0-7B42-E74F-93E9-CBD0675B1D2D}" srcId="{6632A937-0B0C-AA45-AA4F-AA9E38AAFDF2}" destId="{4EF07C15-F9F9-C44E-890B-831FAC54CBA7}" srcOrd="0" destOrd="0" parTransId="{2B08BB64-961E-A144-BFEF-C43E6443C127}" sibTransId="{E1FC1BEC-FD33-144A-9DC9-CE480800742D}"/>
    <dgm:cxn modelId="{F1462558-5CC1-1E4A-A72A-55B703596A41}" type="presParOf" srcId="{4FD5F93A-7E4A-8A4C-86B8-4607FA5DDF4B}" destId="{ADF000D8-EB29-3F4E-8BD9-5FEAF5524022}" srcOrd="0" destOrd="0" presId="urn:microsoft.com/office/officeart/2005/8/layout/chevron1"/>
    <dgm:cxn modelId="{749C7848-0448-9943-AA32-615013A89EE1}" type="presParOf" srcId="{4FD5F93A-7E4A-8A4C-86B8-4607FA5DDF4B}" destId="{4692493A-8E06-0440-AA0C-3037498AC6D1}" srcOrd="1" destOrd="0" presId="urn:microsoft.com/office/officeart/2005/8/layout/chevron1"/>
    <dgm:cxn modelId="{5EBFDC41-4FDD-0443-B6F7-5031F5D34106}" type="presParOf" srcId="{4FD5F93A-7E4A-8A4C-86B8-4607FA5DDF4B}" destId="{2EEDFB46-4E81-044E-8786-8104CDB64FA8}" srcOrd="2" destOrd="0" presId="urn:microsoft.com/office/officeart/2005/8/layout/chevron1"/>
    <dgm:cxn modelId="{7B1DADB2-B9B5-2543-A453-CE6CA4DA77F9}" type="presParOf" srcId="{4FD5F93A-7E4A-8A4C-86B8-4607FA5DDF4B}" destId="{A882C752-6CFF-3D42-823F-E7051DC28A4E}" srcOrd="3" destOrd="0" presId="urn:microsoft.com/office/officeart/2005/8/layout/chevron1"/>
    <dgm:cxn modelId="{4F7DFC93-B7A0-8840-A858-41749DA4E9A6}" type="presParOf" srcId="{4FD5F93A-7E4A-8A4C-86B8-4607FA5DDF4B}" destId="{AD4D9813-16C5-FA40-922E-4D03F4CFB9D5}" srcOrd="4" destOrd="0" presId="urn:microsoft.com/office/officeart/2005/8/layout/chevron1"/>
    <dgm:cxn modelId="{83731AB9-324A-264D-9A8B-6B9BF6AD8C0C}" type="presParOf" srcId="{4FD5F93A-7E4A-8A4C-86B8-4607FA5DDF4B}" destId="{D530970A-348E-C249-8741-77E97331CDBB}" srcOrd="5" destOrd="0" presId="urn:microsoft.com/office/officeart/2005/8/layout/chevron1"/>
    <dgm:cxn modelId="{FE0C6346-DD90-9A46-B678-0248EA88DA74}" type="presParOf" srcId="{4FD5F93A-7E4A-8A4C-86B8-4607FA5DDF4B}" destId="{FEFDEE35-F1A9-BA48-977D-03682EF3D9DF}" srcOrd="6" destOrd="0" presId="urn:microsoft.com/office/officeart/2005/8/layout/chevron1"/>
    <dgm:cxn modelId="{B30C5C4E-FC16-B540-95E1-431031C0FF89}" type="presParOf" srcId="{4FD5F93A-7E4A-8A4C-86B8-4607FA5DDF4B}" destId="{DABC2319-2BDD-AF4E-B887-E950FE95F1F3}" srcOrd="7" destOrd="0" presId="urn:microsoft.com/office/officeart/2005/8/layout/chevron1"/>
    <dgm:cxn modelId="{5511A027-19C8-0748-8C18-A32400E7F30D}" type="presParOf" srcId="{4FD5F93A-7E4A-8A4C-86B8-4607FA5DDF4B}" destId="{E993EB4B-F9D9-F34F-BA83-570D480D1267}"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2A937-0B0C-AA45-AA4F-AA9E38AAFDF2}"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zh-CN" altLang="en-US"/>
        </a:p>
      </dgm:t>
    </dgm:pt>
    <dgm:pt modelId="{4EF07C15-F9F9-C44E-890B-831FAC54CBA7}">
      <dgm:prSet phldrT="[文本]" custT="1"/>
      <dgm:spPr>
        <a:solidFill>
          <a:srgbClr val="E3E4E0"/>
        </a:solidFill>
      </dgm:spPr>
      <dgm:t>
        <a:bodyPr/>
        <a:lstStyle/>
        <a:p>
          <a:pPr algn="ctr"/>
          <a:r>
            <a:rPr lang="en-US" altLang="zh-CN" sz="1400" b="0" i="0" dirty="0">
              <a:latin typeface="Futura Md BT Medium" panose="020B0602020204020303" pitchFamily="34" charset="0"/>
            </a:rPr>
            <a:t>Introduction</a:t>
          </a:r>
          <a:endParaRPr lang="zh-CN" altLang="en-US" sz="1400" b="0" i="0" dirty="0">
            <a:latin typeface="Futura Md BT Medium" panose="020B0602020204020303" pitchFamily="34" charset="0"/>
          </a:endParaRPr>
        </a:p>
      </dgm:t>
    </dgm:pt>
    <dgm:pt modelId="{2B08BB64-961E-A144-BFEF-C43E6443C127}" type="parTrans" cxnId="{9308C5D0-7B42-E74F-93E9-CBD0675B1D2D}">
      <dgm:prSet/>
      <dgm:spPr/>
      <dgm:t>
        <a:bodyPr/>
        <a:lstStyle/>
        <a:p>
          <a:pPr algn="ctr"/>
          <a:endParaRPr lang="zh-CN" altLang="en-US" sz="1400" b="0" i="0">
            <a:latin typeface="Futura Md BT Medium" panose="020B0602020204020303" pitchFamily="34" charset="0"/>
          </a:endParaRPr>
        </a:p>
      </dgm:t>
    </dgm:pt>
    <dgm:pt modelId="{E1FC1BEC-FD33-144A-9DC9-CE480800742D}" type="sibTrans" cxnId="{9308C5D0-7B42-E74F-93E9-CBD0675B1D2D}">
      <dgm:prSet/>
      <dgm:spPr/>
      <dgm:t>
        <a:bodyPr/>
        <a:lstStyle/>
        <a:p>
          <a:pPr algn="ctr"/>
          <a:endParaRPr lang="zh-CN" altLang="en-US" sz="1400" b="0" i="0">
            <a:latin typeface="Futura Md BT Medium" panose="020B0602020204020303" pitchFamily="34" charset="0"/>
          </a:endParaRPr>
        </a:p>
      </dgm:t>
    </dgm:pt>
    <dgm:pt modelId="{538D0F94-8CE6-D64F-9EF6-BC6E4601A170}">
      <dgm:prSet phldrT="[文本]" custT="1"/>
      <dgm:spPr>
        <a:solidFill>
          <a:schemeClr val="accent2"/>
        </a:solidFill>
      </dgm:spPr>
      <dgm:t>
        <a:bodyPr/>
        <a:lstStyle/>
        <a:p>
          <a:pPr algn="ctr"/>
          <a:r>
            <a:rPr lang="en-US" altLang="zh-CN" sz="1400" b="0" i="0" dirty="0">
              <a:latin typeface="Futura Md BT Medium" panose="020B0602020204020303" pitchFamily="34" charset="0"/>
            </a:rPr>
            <a:t>Related</a:t>
          </a:r>
          <a:r>
            <a:rPr lang="zh-CN" altLang="en-US" sz="1400" b="0" i="0" dirty="0">
              <a:latin typeface="Futura Md BT Medium" panose="020B0602020204020303" pitchFamily="34" charset="0"/>
            </a:rPr>
            <a:t> </a:t>
          </a:r>
          <a:r>
            <a:rPr lang="en-US" altLang="zh-CN" sz="1400" b="0" i="0" dirty="0">
              <a:latin typeface="Futura Md BT Medium" panose="020B0602020204020303" pitchFamily="34" charset="0"/>
            </a:rPr>
            <a:t>Work</a:t>
          </a:r>
          <a:endParaRPr lang="zh-CN" altLang="en-US" sz="1400" b="0" i="0" dirty="0">
            <a:latin typeface="Futura Md BT Medium" panose="020B0602020204020303" pitchFamily="34" charset="0"/>
          </a:endParaRPr>
        </a:p>
      </dgm:t>
    </dgm:pt>
    <dgm:pt modelId="{0D690EBF-47E5-F247-90D5-66860C28C978}" type="parTrans" cxnId="{28DA740A-9027-CC4C-AF66-8559285DF1F1}">
      <dgm:prSet/>
      <dgm:spPr/>
      <dgm:t>
        <a:bodyPr/>
        <a:lstStyle/>
        <a:p>
          <a:pPr algn="ctr"/>
          <a:endParaRPr lang="zh-CN" altLang="en-US" sz="1400" b="0" i="0">
            <a:latin typeface="Futura Md BT Medium" panose="020B0602020204020303" pitchFamily="34" charset="0"/>
          </a:endParaRPr>
        </a:p>
      </dgm:t>
    </dgm:pt>
    <dgm:pt modelId="{FB11A026-50D1-A842-91AC-A2723DBC0D72}" type="sibTrans" cxnId="{28DA740A-9027-CC4C-AF66-8559285DF1F1}">
      <dgm:prSet/>
      <dgm:spPr/>
      <dgm:t>
        <a:bodyPr/>
        <a:lstStyle/>
        <a:p>
          <a:pPr algn="ctr"/>
          <a:endParaRPr lang="zh-CN" altLang="en-US" sz="1400" b="0" i="0">
            <a:latin typeface="Futura Md BT Medium" panose="020B0602020204020303" pitchFamily="34" charset="0"/>
          </a:endParaRPr>
        </a:p>
      </dgm:t>
    </dgm:pt>
    <dgm:pt modelId="{3A9AFC44-1867-4A4A-940F-DA1680E46990}">
      <dgm:prSet phldrT="[文本]" custT="1"/>
      <dgm:spPr>
        <a:solidFill>
          <a:srgbClr val="E3E4E0"/>
        </a:solidFill>
      </dgm:spPr>
      <dgm:t>
        <a:bodyPr/>
        <a:lstStyle/>
        <a:p>
          <a:pPr algn="ctr"/>
          <a:r>
            <a:rPr lang="en-US" altLang="zh-CN" sz="1400" b="0" i="0" dirty="0">
              <a:latin typeface="Futura Md BT Medium" panose="020B0602020204020303" pitchFamily="34" charset="0"/>
            </a:rPr>
            <a:t>Method</a:t>
          </a:r>
          <a:endParaRPr lang="zh-CN" altLang="en-US" sz="1400" b="0" i="0" dirty="0">
            <a:latin typeface="Futura Md BT Medium" panose="020B0602020204020303" pitchFamily="34" charset="0"/>
          </a:endParaRPr>
        </a:p>
      </dgm:t>
    </dgm:pt>
    <dgm:pt modelId="{DBFD9DEB-3A97-374A-857F-5B6E2CA63A8B}" type="parTrans" cxnId="{1BF7EA46-24C1-A540-9E4B-68752ED70241}">
      <dgm:prSet/>
      <dgm:spPr/>
      <dgm:t>
        <a:bodyPr/>
        <a:lstStyle/>
        <a:p>
          <a:pPr algn="ctr"/>
          <a:endParaRPr lang="zh-CN" altLang="en-US" sz="1400" b="0" i="0">
            <a:latin typeface="Futura Md BT Medium" panose="020B0602020204020303" pitchFamily="34" charset="0"/>
          </a:endParaRPr>
        </a:p>
      </dgm:t>
    </dgm:pt>
    <dgm:pt modelId="{34C90C47-68F0-424D-89D0-17D9582151D1}" type="sibTrans" cxnId="{1BF7EA46-24C1-A540-9E4B-68752ED70241}">
      <dgm:prSet/>
      <dgm:spPr/>
      <dgm:t>
        <a:bodyPr/>
        <a:lstStyle/>
        <a:p>
          <a:pPr algn="ctr"/>
          <a:endParaRPr lang="zh-CN" altLang="en-US" sz="1400" b="0" i="0">
            <a:latin typeface="Futura Md BT Medium" panose="020B0602020204020303" pitchFamily="34" charset="0"/>
          </a:endParaRPr>
        </a:p>
      </dgm:t>
    </dgm:pt>
    <dgm:pt modelId="{10EF153A-53DB-C945-8088-155D2CCC05F0}">
      <dgm:prSet phldrT="[文本]" custT="1"/>
      <dgm:spPr>
        <a:solidFill>
          <a:srgbClr val="E3E4E0"/>
        </a:solidFill>
      </dgm:spPr>
      <dgm:t>
        <a:bodyPr/>
        <a:lstStyle/>
        <a:p>
          <a:pPr algn="ctr"/>
          <a:r>
            <a:rPr lang="en-US" altLang="zh-CN" sz="1400" b="0" i="0" dirty="0">
              <a:latin typeface="Futura Md BT Medium" panose="020B0602020204020303" pitchFamily="34" charset="0"/>
            </a:rPr>
            <a:t>Evaluation</a:t>
          </a:r>
          <a:endParaRPr lang="zh-CN" altLang="en-US" sz="1400" b="0" i="0" dirty="0">
            <a:latin typeface="Futura Md BT Medium" panose="020B0602020204020303" pitchFamily="34" charset="0"/>
          </a:endParaRPr>
        </a:p>
      </dgm:t>
    </dgm:pt>
    <dgm:pt modelId="{97F507A9-401D-814D-BA13-72C39B3ABC81}" type="parTrans" cxnId="{8993D529-7DF8-9740-907B-CE07173F55EF}">
      <dgm:prSet/>
      <dgm:spPr/>
      <dgm:t>
        <a:bodyPr/>
        <a:lstStyle/>
        <a:p>
          <a:pPr algn="ctr"/>
          <a:endParaRPr lang="zh-CN" altLang="en-US" sz="1400" b="0" i="0">
            <a:latin typeface="Futura Md BT Medium" panose="020B0602020204020303" pitchFamily="34" charset="0"/>
          </a:endParaRPr>
        </a:p>
      </dgm:t>
    </dgm:pt>
    <dgm:pt modelId="{BB380042-9B73-F24F-89AF-C2844FAB7EA4}" type="sibTrans" cxnId="{8993D529-7DF8-9740-907B-CE07173F55EF}">
      <dgm:prSet/>
      <dgm:spPr/>
      <dgm:t>
        <a:bodyPr/>
        <a:lstStyle/>
        <a:p>
          <a:pPr algn="ctr"/>
          <a:endParaRPr lang="zh-CN" altLang="en-US" sz="1400" b="0" i="0">
            <a:latin typeface="Futura Md BT Medium" panose="020B0602020204020303" pitchFamily="34" charset="0"/>
          </a:endParaRPr>
        </a:p>
      </dgm:t>
    </dgm:pt>
    <dgm:pt modelId="{7EDCBF70-E59E-4E47-8CB5-0855DDF38585}">
      <dgm:prSet custT="1"/>
      <dgm:spPr>
        <a:solidFill>
          <a:srgbClr val="E3E4E0"/>
        </a:solidFill>
      </dgm:spPr>
      <dgm:t>
        <a:bodyPr/>
        <a:lstStyle/>
        <a:p>
          <a:r>
            <a:rPr lang="en-US" altLang="zh-CN" sz="1400" dirty="0">
              <a:latin typeface="Futura Md BT Medium" panose="020B0602020204020303" pitchFamily="34" charset="0"/>
            </a:rPr>
            <a:t>Critical</a:t>
          </a:r>
          <a:r>
            <a:rPr lang="zh-CN" altLang="en-US" sz="1400" dirty="0">
              <a:latin typeface="Futura Md BT Medium" panose="020B0602020204020303" pitchFamily="34" charset="0"/>
            </a:rPr>
            <a:t> </a:t>
          </a:r>
          <a:r>
            <a:rPr lang="en-US" altLang="zh-CN" sz="1400" dirty="0">
              <a:latin typeface="Futura Md BT Medium" panose="020B0602020204020303" pitchFamily="34" charset="0"/>
            </a:rPr>
            <a:t>Thinking</a:t>
          </a:r>
          <a:endParaRPr lang="zh-CN" altLang="en-US" sz="1400" dirty="0">
            <a:latin typeface="Futura Md BT Medium" panose="020B0602020204020303" pitchFamily="34" charset="0"/>
          </a:endParaRPr>
        </a:p>
      </dgm:t>
    </dgm:pt>
    <dgm:pt modelId="{84D326D7-2F13-1547-A41F-749E6F6801AD}" type="parTrans" cxnId="{4F73C9A2-72B4-DD41-8B04-3EA5021683BA}">
      <dgm:prSet/>
      <dgm:spPr/>
      <dgm:t>
        <a:bodyPr/>
        <a:lstStyle/>
        <a:p>
          <a:endParaRPr lang="zh-CN" altLang="en-US" sz="1400">
            <a:latin typeface="Futura Md BT Medium" panose="020B0602020204020303" pitchFamily="34" charset="0"/>
          </a:endParaRPr>
        </a:p>
      </dgm:t>
    </dgm:pt>
    <dgm:pt modelId="{1B143DB5-5C61-DA43-8F07-E820BDACA3B7}" type="sibTrans" cxnId="{4F73C9A2-72B4-DD41-8B04-3EA5021683BA}">
      <dgm:prSet/>
      <dgm:spPr/>
      <dgm:t>
        <a:bodyPr/>
        <a:lstStyle/>
        <a:p>
          <a:endParaRPr lang="zh-CN" altLang="en-US" sz="1400">
            <a:latin typeface="Futura Md BT Medium" panose="020B0602020204020303" pitchFamily="34" charset="0"/>
          </a:endParaRPr>
        </a:p>
      </dgm:t>
    </dgm:pt>
    <dgm:pt modelId="{4FD5F93A-7E4A-8A4C-86B8-4607FA5DDF4B}" type="pres">
      <dgm:prSet presAssocID="{6632A937-0B0C-AA45-AA4F-AA9E38AAFDF2}" presName="Name0" presStyleCnt="0">
        <dgm:presLayoutVars>
          <dgm:dir/>
          <dgm:animLvl val="lvl"/>
          <dgm:resizeHandles val="exact"/>
        </dgm:presLayoutVars>
      </dgm:prSet>
      <dgm:spPr/>
    </dgm:pt>
    <dgm:pt modelId="{ADF000D8-EB29-3F4E-8BD9-5FEAF5524022}" type="pres">
      <dgm:prSet presAssocID="{4EF07C15-F9F9-C44E-890B-831FAC54CBA7}" presName="parTxOnly" presStyleLbl="node1" presStyleIdx="0" presStyleCnt="5" custScaleX="195376" custScaleY="143077">
        <dgm:presLayoutVars>
          <dgm:chMax val="0"/>
          <dgm:chPref val="0"/>
          <dgm:bulletEnabled val="1"/>
        </dgm:presLayoutVars>
      </dgm:prSet>
      <dgm:spPr/>
    </dgm:pt>
    <dgm:pt modelId="{4692493A-8E06-0440-AA0C-3037498AC6D1}" type="pres">
      <dgm:prSet presAssocID="{E1FC1BEC-FD33-144A-9DC9-CE480800742D}" presName="parTxOnlySpace" presStyleCnt="0"/>
      <dgm:spPr/>
    </dgm:pt>
    <dgm:pt modelId="{2EEDFB46-4E81-044E-8786-8104CDB64FA8}" type="pres">
      <dgm:prSet presAssocID="{538D0F94-8CE6-D64F-9EF6-BC6E4601A170}" presName="parTxOnly" presStyleLbl="node1" presStyleIdx="1" presStyleCnt="5" custScaleX="236945" custScaleY="143075">
        <dgm:presLayoutVars>
          <dgm:chMax val="0"/>
          <dgm:chPref val="0"/>
          <dgm:bulletEnabled val="1"/>
        </dgm:presLayoutVars>
      </dgm:prSet>
      <dgm:spPr/>
    </dgm:pt>
    <dgm:pt modelId="{A882C752-6CFF-3D42-823F-E7051DC28A4E}" type="pres">
      <dgm:prSet presAssocID="{FB11A026-50D1-A842-91AC-A2723DBC0D72}" presName="parTxOnlySpace" presStyleCnt="0"/>
      <dgm:spPr/>
    </dgm:pt>
    <dgm:pt modelId="{AD4D9813-16C5-FA40-922E-4D03F4CFB9D5}" type="pres">
      <dgm:prSet presAssocID="{3A9AFC44-1867-4A4A-940F-DA1680E46990}" presName="parTxOnly" presStyleLbl="node1" presStyleIdx="2" presStyleCnt="5" custScaleX="183426" custScaleY="143075">
        <dgm:presLayoutVars>
          <dgm:chMax val="0"/>
          <dgm:chPref val="0"/>
          <dgm:bulletEnabled val="1"/>
        </dgm:presLayoutVars>
      </dgm:prSet>
      <dgm:spPr/>
    </dgm:pt>
    <dgm:pt modelId="{D530970A-348E-C249-8741-77E97331CDBB}" type="pres">
      <dgm:prSet presAssocID="{34C90C47-68F0-424D-89D0-17D9582151D1}" presName="parTxOnlySpace" presStyleCnt="0"/>
      <dgm:spPr/>
    </dgm:pt>
    <dgm:pt modelId="{FEFDEE35-F1A9-BA48-977D-03682EF3D9DF}" type="pres">
      <dgm:prSet presAssocID="{10EF153A-53DB-C945-8088-155D2CCC05F0}" presName="parTxOnly" presStyleLbl="node1" presStyleIdx="3" presStyleCnt="5" custScaleX="178106" custScaleY="143075">
        <dgm:presLayoutVars>
          <dgm:chMax val="0"/>
          <dgm:chPref val="0"/>
          <dgm:bulletEnabled val="1"/>
        </dgm:presLayoutVars>
      </dgm:prSet>
      <dgm:spPr/>
    </dgm:pt>
    <dgm:pt modelId="{DABC2319-2BDD-AF4E-B887-E950FE95F1F3}" type="pres">
      <dgm:prSet presAssocID="{BB380042-9B73-F24F-89AF-C2844FAB7EA4}" presName="parTxOnlySpace" presStyleCnt="0"/>
      <dgm:spPr/>
    </dgm:pt>
    <dgm:pt modelId="{E993EB4B-F9D9-F34F-BA83-570D480D1267}" type="pres">
      <dgm:prSet presAssocID="{7EDCBF70-E59E-4E47-8CB5-0855DDF38585}" presName="parTxOnly" presStyleLbl="node1" presStyleIdx="4" presStyleCnt="5" custScaleX="246249" custScaleY="143075">
        <dgm:presLayoutVars>
          <dgm:chMax val="0"/>
          <dgm:chPref val="0"/>
          <dgm:bulletEnabled val="1"/>
        </dgm:presLayoutVars>
      </dgm:prSet>
      <dgm:spPr/>
    </dgm:pt>
  </dgm:ptLst>
  <dgm:cxnLst>
    <dgm:cxn modelId="{28DA740A-9027-CC4C-AF66-8559285DF1F1}" srcId="{6632A937-0B0C-AA45-AA4F-AA9E38AAFDF2}" destId="{538D0F94-8CE6-D64F-9EF6-BC6E4601A170}" srcOrd="1" destOrd="0" parTransId="{0D690EBF-47E5-F247-90D5-66860C28C978}" sibTransId="{FB11A026-50D1-A842-91AC-A2723DBC0D72}"/>
    <dgm:cxn modelId="{1FEAC90F-C72B-4F45-9243-28BDF6BEFCC4}" type="presOf" srcId="{538D0F94-8CE6-D64F-9EF6-BC6E4601A170}" destId="{2EEDFB46-4E81-044E-8786-8104CDB64FA8}" srcOrd="0" destOrd="0" presId="urn:microsoft.com/office/officeart/2005/8/layout/chevron1"/>
    <dgm:cxn modelId="{B2799222-5C28-6D4A-8400-8CE9C4ED32AF}" type="presOf" srcId="{7EDCBF70-E59E-4E47-8CB5-0855DDF38585}" destId="{E993EB4B-F9D9-F34F-BA83-570D480D1267}" srcOrd="0" destOrd="0" presId="urn:microsoft.com/office/officeart/2005/8/layout/chevron1"/>
    <dgm:cxn modelId="{8993D529-7DF8-9740-907B-CE07173F55EF}" srcId="{6632A937-0B0C-AA45-AA4F-AA9E38AAFDF2}" destId="{10EF153A-53DB-C945-8088-155D2CCC05F0}" srcOrd="3" destOrd="0" parTransId="{97F507A9-401D-814D-BA13-72C39B3ABC81}" sibTransId="{BB380042-9B73-F24F-89AF-C2844FAB7EA4}"/>
    <dgm:cxn modelId="{E7FFEC39-396F-8F46-BD14-5EF9A9BC3647}" type="presOf" srcId="{4EF07C15-F9F9-C44E-890B-831FAC54CBA7}" destId="{ADF000D8-EB29-3F4E-8BD9-5FEAF5524022}" srcOrd="0" destOrd="0" presId="urn:microsoft.com/office/officeart/2005/8/layout/chevron1"/>
    <dgm:cxn modelId="{1BF7EA46-24C1-A540-9E4B-68752ED70241}" srcId="{6632A937-0B0C-AA45-AA4F-AA9E38AAFDF2}" destId="{3A9AFC44-1867-4A4A-940F-DA1680E46990}" srcOrd="2" destOrd="0" parTransId="{DBFD9DEB-3A97-374A-857F-5B6E2CA63A8B}" sibTransId="{34C90C47-68F0-424D-89D0-17D9582151D1}"/>
    <dgm:cxn modelId="{7DABB847-514D-C840-BAED-81607DB116E8}" type="presOf" srcId="{10EF153A-53DB-C945-8088-155D2CCC05F0}" destId="{FEFDEE35-F1A9-BA48-977D-03682EF3D9DF}" srcOrd="0" destOrd="0" presId="urn:microsoft.com/office/officeart/2005/8/layout/chevron1"/>
    <dgm:cxn modelId="{B2B62298-FECA-AB4C-A56D-F135931CCF27}" type="presOf" srcId="{6632A937-0B0C-AA45-AA4F-AA9E38AAFDF2}" destId="{4FD5F93A-7E4A-8A4C-86B8-4607FA5DDF4B}" srcOrd="0" destOrd="0" presId="urn:microsoft.com/office/officeart/2005/8/layout/chevron1"/>
    <dgm:cxn modelId="{6A54529A-69C7-7348-8802-0F41FF935FB2}" type="presOf" srcId="{3A9AFC44-1867-4A4A-940F-DA1680E46990}" destId="{AD4D9813-16C5-FA40-922E-4D03F4CFB9D5}" srcOrd="0" destOrd="0" presId="urn:microsoft.com/office/officeart/2005/8/layout/chevron1"/>
    <dgm:cxn modelId="{4F73C9A2-72B4-DD41-8B04-3EA5021683BA}" srcId="{6632A937-0B0C-AA45-AA4F-AA9E38AAFDF2}" destId="{7EDCBF70-E59E-4E47-8CB5-0855DDF38585}" srcOrd="4" destOrd="0" parTransId="{84D326D7-2F13-1547-A41F-749E6F6801AD}" sibTransId="{1B143DB5-5C61-DA43-8F07-E820BDACA3B7}"/>
    <dgm:cxn modelId="{9308C5D0-7B42-E74F-93E9-CBD0675B1D2D}" srcId="{6632A937-0B0C-AA45-AA4F-AA9E38AAFDF2}" destId="{4EF07C15-F9F9-C44E-890B-831FAC54CBA7}" srcOrd="0" destOrd="0" parTransId="{2B08BB64-961E-A144-BFEF-C43E6443C127}" sibTransId="{E1FC1BEC-FD33-144A-9DC9-CE480800742D}"/>
    <dgm:cxn modelId="{F1462558-5CC1-1E4A-A72A-55B703596A41}" type="presParOf" srcId="{4FD5F93A-7E4A-8A4C-86B8-4607FA5DDF4B}" destId="{ADF000D8-EB29-3F4E-8BD9-5FEAF5524022}" srcOrd="0" destOrd="0" presId="urn:microsoft.com/office/officeart/2005/8/layout/chevron1"/>
    <dgm:cxn modelId="{749C7848-0448-9943-AA32-615013A89EE1}" type="presParOf" srcId="{4FD5F93A-7E4A-8A4C-86B8-4607FA5DDF4B}" destId="{4692493A-8E06-0440-AA0C-3037498AC6D1}" srcOrd="1" destOrd="0" presId="urn:microsoft.com/office/officeart/2005/8/layout/chevron1"/>
    <dgm:cxn modelId="{5EBFDC41-4FDD-0443-B6F7-5031F5D34106}" type="presParOf" srcId="{4FD5F93A-7E4A-8A4C-86B8-4607FA5DDF4B}" destId="{2EEDFB46-4E81-044E-8786-8104CDB64FA8}" srcOrd="2" destOrd="0" presId="urn:microsoft.com/office/officeart/2005/8/layout/chevron1"/>
    <dgm:cxn modelId="{7B1DADB2-B9B5-2543-A453-CE6CA4DA77F9}" type="presParOf" srcId="{4FD5F93A-7E4A-8A4C-86B8-4607FA5DDF4B}" destId="{A882C752-6CFF-3D42-823F-E7051DC28A4E}" srcOrd="3" destOrd="0" presId="urn:microsoft.com/office/officeart/2005/8/layout/chevron1"/>
    <dgm:cxn modelId="{4F7DFC93-B7A0-8840-A858-41749DA4E9A6}" type="presParOf" srcId="{4FD5F93A-7E4A-8A4C-86B8-4607FA5DDF4B}" destId="{AD4D9813-16C5-FA40-922E-4D03F4CFB9D5}" srcOrd="4" destOrd="0" presId="urn:microsoft.com/office/officeart/2005/8/layout/chevron1"/>
    <dgm:cxn modelId="{83731AB9-324A-264D-9A8B-6B9BF6AD8C0C}" type="presParOf" srcId="{4FD5F93A-7E4A-8A4C-86B8-4607FA5DDF4B}" destId="{D530970A-348E-C249-8741-77E97331CDBB}" srcOrd="5" destOrd="0" presId="urn:microsoft.com/office/officeart/2005/8/layout/chevron1"/>
    <dgm:cxn modelId="{FE0C6346-DD90-9A46-B678-0248EA88DA74}" type="presParOf" srcId="{4FD5F93A-7E4A-8A4C-86B8-4607FA5DDF4B}" destId="{FEFDEE35-F1A9-BA48-977D-03682EF3D9DF}" srcOrd="6" destOrd="0" presId="urn:microsoft.com/office/officeart/2005/8/layout/chevron1"/>
    <dgm:cxn modelId="{B30C5C4E-FC16-B540-95E1-431031C0FF89}" type="presParOf" srcId="{4FD5F93A-7E4A-8A4C-86B8-4607FA5DDF4B}" destId="{DABC2319-2BDD-AF4E-B887-E950FE95F1F3}" srcOrd="7" destOrd="0" presId="urn:microsoft.com/office/officeart/2005/8/layout/chevron1"/>
    <dgm:cxn modelId="{5511A027-19C8-0748-8C18-A32400E7F30D}" type="presParOf" srcId="{4FD5F93A-7E4A-8A4C-86B8-4607FA5DDF4B}" destId="{E993EB4B-F9D9-F34F-BA83-570D480D1267}"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32A937-0B0C-AA45-AA4F-AA9E38AAFDF2}"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zh-CN" altLang="en-US"/>
        </a:p>
      </dgm:t>
    </dgm:pt>
    <dgm:pt modelId="{4EF07C15-F9F9-C44E-890B-831FAC54CBA7}">
      <dgm:prSet phldrT="[文本]" custT="1"/>
      <dgm:spPr>
        <a:solidFill>
          <a:srgbClr val="E3E4E0"/>
        </a:solidFill>
      </dgm:spPr>
      <dgm:t>
        <a:bodyPr/>
        <a:lstStyle/>
        <a:p>
          <a:pPr algn="ctr"/>
          <a:r>
            <a:rPr lang="en-US" altLang="zh-CN" sz="1400" b="0" i="0" dirty="0">
              <a:latin typeface="Futura Md BT Medium" panose="020B0602020204020303" pitchFamily="34" charset="0"/>
            </a:rPr>
            <a:t>Introduction</a:t>
          </a:r>
          <a:endParaRPr lang="zh-CN" altLang="en-US" sz="1400" b="0" i="0" dirty="0">
            <a:latin typeface="Futura Md BT Medium" panose="020B0602020204020303" pitchFamily="34" charset="0"/>
          </a:endParaRPr>
        </a:p>
      </dgm:t>
    </dgm:pt>
    <dgm:pt modelId="{2B08BB64-961E-A144-BFEF-C43E6443C127}" type="parTrans" cxnId="{9308C5D0-7B42-E74F-93E9-CBD0675B1D2D}">
      <dgm:prSet/>
      <dgm:spPr/>
      <dgm:t>
        <a:bodyPr/>
        <a:lstStyle/>
        <a:p>
          <a:pPr algn="ctr"/>
          <a:endParaRPr lang="zh-CN" altLang="en-US" sz="1400" b="0" i="0">
            <a:latin typeface="Futura Md BT Medium" panose="020B0602020204020303" pitchFamily="34" charset="0"/>
          </a:endParaRPr>
        </a:p>
      </dgm:t>
    </dgm:pt>
    <dgm:pt modelId="{E1FC1BEC-FD33-144A-9DC9-CE480800742D}" type="sibTrans" cxnId="{9308C5D0-7B42-E74F-93E9-CBD0675B1D2D}">
      <dgm:prSet/>
      <dgm:spPr/>
      <dgm:t>
        <a:bodyPr/>
        <a:lstStyle/>
        <a:p>
          <a:pPr algn="ctr"/>
          <a:endParaRPr lang="zh-CN" altLang="en-US" sz="1400" b="0" i="0">
            <a:latin typeface="Futura Md BT Medium" panose="020B0602020204020303" pitchFamily="34" charset="0"/>
          </a:endParaRPr>
        </a:p>
      </dgm:t>
    </dgm:pt>
    <dgm:pt modelId="{538D0F94-8CE6-D64F-9EF6-BC6E4601A170}">
      <dgm:prSet phldrT="[文本]" custT="1"/>
      <dgm:spPr>
        <a:solidFill>
          <a:srgbClr val="E3E4E0"/>
        </a:solidFill>
      </dgm:spPr>
      <dgm:t>
        <a:bodyPr/>
        <a:lstStyle/>
        <a:p>
          <a:pPr algn="ctr"/>
          <a:r>
            <a:rPr lang="en-US" altLang="zh-CN" sz="1400" b="0" i="0" dirty="0">
              <a:latin typeface="Futura Md BT Medium" panose="020B0602020204020303" pitchFamily="34" charset="0"/>
            </a:rPr>
            <a:t>Related</a:t>
          </a:r>
          <a:r>
            <a:rPr lang="zh-CN" altLang="en-US" sz="1400" b="0" i="0" dirty="0">
              <a:latin typeface="Futura Md BT Medium" panose="020B0602020204020303" pitchFamily="34" charset="0"/>
            </a:rPr>
            <a:t> </a:t>
          </a:r>
          <a:r>
            <a:rPr lang="en-US" altLang="zh-CN" sz="1400" b="0" i="0" dirty="0">
              <a:latin typeface="Futura Md BT Medium" panose="020B0602020204020303" pitchFamily="34" charset="0"/>
            </a:rPr>
            <a:t>Work</a:t>
          </a:r>
          <a:endParaRPr lang="zh-CN" altLang="en-US" sz="1400" b="0" i="0" dirty="0">
            <a:latin typeface="Futura Md BT Medium" panose="020B0602020204020303" pitchFamily="34" charset="0"/>
          </a:endParaRPr>
        </a:p>
      </dgm:t>
    </dgm:pt>
    <dgm:pt modelId="{0D690EBF-47E5-F247-90D5-66860C28C978}" type="parTrans" cxnId="{28DA740A-9027-CC4C-AF66-8559285DF1F1}">
      <dgm:prSet/>
      <dgm:spPr/>
      <dgm:t>
        <a:bodyPr/>
        <a:lstStyle/>
        <a:p>
          <a:pPr algn="ctr"/>
          <a:endParaRPr lang="zh-CN" altLang="en-US" sz="1400" b="0" i="0">
            <a:latin typeface="Futura Md BT Medium" panose="020B0602020204020303" pitchFamily="34" charset="0"/>
          </a:endParaRPr>
        </a:p>
      </dgm:t>
    </dgm:pt>
    <dgm:pt modelId="{FB11A026-50D1-A842-91AC-A2723DBC0D72}" type="sibTrans" cxnId="{28DA740A-9027-CC4C-AF66-8559285DF1F1}">
      <dgm:prSet/>
      <dgm:spPr/>
      <dgm:t>
        <a:bodyPr/>
        <a:lstStyle/>
        <a:p>
          <a:pPr algn="ctr"/>
          <a:endParaRPr lang="zh-CN" altLang="en-US" sz="1400" b="0" i="0">
            <a:latin typeface="Futura Md BT Medium" panose="020B0602020204020303" pitchFamily="34" charset="0"/>
          </a:endParaRPr>
        </a:p>
      </dgm:t>
    </dgm:pt>
    <dgm:pt modelId="{3A9AFC44-1867-4A4A-940F-DA1680E46990}">
      <dgm:prSet phldrT="[文本]" custT="1"/>
      <dgm:spPr>
        <a:solidFill>
          <a:schemeClr val="accent3"/>
        </a:solidFill>
      </dgm:spPr>
      <dgm:t>
        <a:bodyPr/>
        <a:lstStyle/>
        <a:p>
          <a:pPr algn="ctr"/>
          <a:r>
            <a:rPr lang="en-US" altLang="zh-CN" sz="1400" b="0" i="0" dirty="0">
              <a:latin typeface="Futura Md BT Medium" panose="020B0602020204020303" pitchFamily="34" charset="0"/>
            </a:rPr>
            <a:t>Method</a:t>
          </a:r>
          <a:endParaRPr lang="zh-CN" altLang="en-US" sz="1400" b="0" i="0" dirty="0">
            <a:latin typeface="Futura Md BT Medium" panose="020B0602020204020303" pitchFamily="34" charset="0"/>
          </a:endParaRPr>
        </a:p>
      </dgm:t>
    </dgm:pt>
    <dgm:pt modelId="{DBFD9DEB-3A97-374A-857F-5B6E2CA63A8B}" type="parTrans" cxnId="{1BF7EA46-24C1-A540-9E4B-68752ED70241}">
      <dgm:prSet/>
      <dgm:spPr/>
      <dgm:t>
        <a:bodyPr/>
        <a:lstStyle/>
        <a:p>
          <a:pPr algn="ctr"/>
          <a:endParaRPr lang="zh-CN" altLang="en-US" sz="1400" b="0" i="0">
            <a:latin typeface="Futura Md BT Medium" panose="020B0602020204020303" pitchFamily="34" charset="0"/>
          </a:endParaRPr>
        </a:p>
      </dgm:t>
    </dgm:pt>
    <dgm:pt modelId="{34C90C47-68F0-424D-89D0-17D9582151D1}" type="sibTrans" cxnId="{1BF7EA46-24C1-A540-9E4B-68752ED70241}">
      <dgm:prSet/>
      <dgm:spPr/>
      <dgm:t>
        <a:bodyPr/>
        <a:lstStyle/>
        <a:p>
          <a:pPr algn="ctr"/>
          <a:endParaRPr lang="zh-CN" altLang="en-US" sz="1400" b="0" i="0">
            <a:latin typeface="Futura Md BT Medium" panose="020B0602020204020303" pitchFamily="34" charset="0"/>
          </a:endParaRPr>
        </a:p>
      </dgm:t>
    </dgm:pt>
    <dgm:pt modelId="{10EF153A-53DB-C945-8088-155D2CCC05F0}">
      <dgm:prSet phldrT="[文本]" custT="1"/>
      <dgm:spPr>
        <a:solidFill>
          <a:srgbClr val="E3E4E0"/>
        </a:solidFill>
      </dgm:spPr>
      <dgm:t>
        <a:bodyPr/>
        <a:lstStyle/>
        <a:p>
          <a:pPr algn="ctr"/>
          <a:r>
            <a:rPr lang="en-US" altLang="zh-CN" sz="1400" b="0" i="0" dirty="0">
              <a:latin typeface="Futura Md BT Medium" panose="020B0602020204020303" pitchFamily="34" charset="0"/>
            </a:rPr>
            <a:t>Evaluation</a:t>
          </a:r>
          <a:endParaRPr lang="zh-CN" altLang="en-US" sz="1400" b="0" i="0" dirty="0">
            <a:latin typeface="Futura Md BT Medium" panose="020B0602020204020303" pitchFamily="34" charset="0"/>
          </a:endParaRPr>
        </a:p>
      </dgm:t>
    </dgm:pt>
    <dgm:pt modelId="{97F507A9-401D-814D-BA13-72C39B3ABC81}" type="parTrans" cxnId="{8993D529-7DF8-9740-907B-CE07173F55EF}">
      <dgm:prSet/>
      <dgm:spPr/>
      <dgm:t>
        <a:bodyPr/>
        <a:lstStyle/>
        <a:p>
          <a:pPr algn="ctr"/>
          <a:endParaRPr lang="zh-CN" altLang="en-US" sz="1400" b="0" i="0">
            <a:latin typeface="Futura Md BT Medium" panose="020B0602020204020303" pitchFamily="34" charset="0"/>
          </a:endParaRPr>
        </a:p>
      </dgm:t>
    </dgm:pt>
    <dgm:pt modelId="{BB380042-9B73-F24F-89AF-C2844FAB7EA4}" type="sibTrans" cxnId="{8993D529-7DF8-9740-907B-CE07173F55EF}">
      <dgm:prSet/>
      <dgm:spPr/>
      <dgm:t>
        <a:bodyPr/>
        <a:lstStyle/>
        <a:p>
          <a:pPr algn="ctr"/>
          <a:endParaRPr lang="zh-CN" altLang="en-US" sz="1400" b="0" i="0">
            <a:latin typeface="Futura Md BT Medium" panose="020B0602020204020303" pitchFamily="34" charset="0"/>
          </a:endParaRPr>
        </a:p>
      </dgm:t>
    </dgm:pt>
    <dgm:pt modelId="{7EDCBF70-E59E-4E47-8CB5-0855DDF38585}">
      <dgm:prSet custT="1"/>
      <dgm:spPr>
        <a:solidFill>
          <a:srgbClr val="E3E4E0"/>
        </a:solidFill>
      </dgm:spPr>
      <dgm:t>
        <a:bodyPr/>
        <a:lstStyle/>
        <a:p>
          <a:r>
            <a:rPr lang="en-US" altLang="zh-CN" sz="1400" dirty="0">
              <a:latin typeface="Futura Md BT Medium" panose="020B0602020204020303" pitchFamily="34" charset="0"/>
            </a:rPr>
            <a:t>Critical</a:t>
          </a:r>
          <a:r>
            <a:rPr lang="zh-CN" altLang="en-US" sz="1400" dirty="0">
              <a:latin typeface="Futura Md BT Medium" panose="020B0602020204020303" pitchFamily="34" charset="0"/>
            </a:rPr>
            <a:t> </a:t>
          </a:r>
          <a:r>
            <a:rPr lang="en-US" altLang="zh-CN" sz="1400" dirty="0">
              <a:latin typeface="Futura Md BT Medium" panose="020B0602020204020303" pitchFamily="34" charset="0"/>
            </a:rPr>
            <a:t>Thinking</a:t>
          </a:r>
          <a:endParaRPr lang="zh-CN" altLang="en-US" sz="1400" dirty="0">
            <a:latin typeface="Futura Md BT Medium" panose="020B0602020204020303" pitchFamily="34" charset="0"/>
          </a:endParaRPr>
        </a:p>
      </dgm:t>
    </dgm:pt>
    <dgm:pt modelId="{84D326D7-2F13-1547-A41F-749E6F6801AD}" type="parTrans" cxnId="{4F73C9A2-72B4-DD41-8B04-3EA5021683BA}">
      <dgm:prSet/>
      <dgm:spPr/>
      <dgm:t>
        <a:bodyPr/>
        <a:lstStyle/>
        <a:p>
          <a:endParaRPr lang="zh-CN" altLang="en-US" sz="1400">
            <a:latin typeface="Futura Md BT Medium" panose="020B0602020204020303" pitchFamily="34" charset="0"/>
          </a:endParaRPr>
        </a:p>
      </dgm:t>
    </dgm:pt>
    <dgm:pt modelId="{1B143DB5-5C61-DA43-8F07-E820BDACA3B7}" type="sibTrans" cxnId="{4F73C9A2-72B4-DD41-8B04-3EA5021683BA}">
      <dgm:prSet/>
      <dgm:spPr/>
      <dgm:t>
        <a:bodyPr/>
        <a:lstStyle/>
        <a:p>
          <a:endParaRPr lang="zh-CN" altLang="en-US" sz="1400">
            <a:latin typeface="Futura Md BT Medium" panose="020B0602020204020303" pitchFamily="34" charset="0"/>
          </a:endParaRPr>
        </a:p>
      </dgm:t>
    </dgm:pt>
    <dgm:pt modelId="{4FD5F93A-7E4A-8A4C-86B8-4607FA5DDF4B}" type="pres">
      <dgm:prSet presAssocID="{6632A937-0B0C-AA45-AA4F-AA9E38AAFDF2}" presName="Name0" presStyleCnt="0">
        <dgm:presLayoutVars>
          <dgm:dir/>
          <dgm:animLvl val="lvl"/>
          <dgm:resizeHandles val="exact"/>
        </dgm:presLayoutVars>
      </dgm:prSet>
      <dgm:spPr/>
    </dgm:pt>
    <dgm:pt modelId="{ADF000D8-EB29-3F4E-8BD9-5FEAF5524022}" type="pres">
      <dgm:prSet presAssocID="{4EF07C15-F9F9-C44E-890B-831FAC54CBA7}" presName="parTxOnly" presStyleLbl="node1" presStyleIdx="0" presStyleCnt="5" custScaleX="195376" custScaleY="143077">
        <dgm:presLayoutVars>
          <dgm:chMax val="0"/>
          <dgm:chPref val="0"/>
          <dgm:bulletEnabled val="1"/>
        </dgm:presLayoutVars>
      </dgm:prSet>
      <dgm:spPr/>
    </dgm:pt>
    <dgm:pt modelId="{4692493A-8E06-0440-AA0C-3037498AC6D1}" type="pres">
      <dgm:prSet presAssocID="{E1FC1BEC-FD33-144A-9DC9-CE480800742D}" presName="parTxOnlySpace" presStyleCnt="0"/>
      <dgm:spPr/>
    </dgm:pt>
    <dgm:pt modelId="{2EEDFB46-4E81-044E-8786-8104CDB64FA8}" type="pres">
      <dgm:prSet presAssocID="{538D0F94-8CE6-D64F-9EF6-BC6E4601A170}" presName="parTxOnly" presStyleLbl="node1" presStyleIdx="1" presStyleCnt="5" custScaleX="236945" custScaleY="143075">
        <dgm:presLayoutVars>
          <dgm:chMax val="0"/>
          <dgm:chPref val="0"/>
          <dgm:bulletEnabled val="1"/>
        </dgm:presLayoutVars>
      </dgm:prSet>
      <dgm:spPr/>
    </dgm:pt>
    <dgm:pt modelId="{A882C752-6CFF-3D42-823F-E7051DC28A4E}" type="pres">
      <dgm:prSet presAssocID="{FB11A026-50D1-A842-91AC-A2723DBC0D72}" presName="parTxOnlySpace" presStyleCnt="0"/>
      <dgm:spPr/>
    </dgm:pt>
    <dgm:pt modelId="{AD4D9813-16C5-FA40-922E-4D03F4CFB9D5}" type="pres">
      <dgm:prSet presAssocID="{3A9AFC44-1867-4A4A-940F-DA1680E46990}" presName="parTxOnly" presStyleLbl="node1" presStyleIdx="2" presStyleCnt="5" custScaleX="183426" custScaleY="143075">
        <dgm:presLayoutVars>
          <dgm:chMax val="0"/>
          <dgm:chPref val="0"/>
          <dgm:bulletEnabled val="1"/>
        </dgm:presLayoutVars>
      </dgm:prSet>
      <dgm:spPr/>
    </dgm:pt>
    <dgm:pt modelId="{D530970A-348E-C249-8741-77E97331CDBB}" type="pres">
      <dgm:prSet presAssocID="{34C90C47-68F0-424D-89D0-17D9582151D1}" presName="parTxOnlySpace" presStyleCnt="0"/>
      <dgm:spPr/>
    </dgm:pt>
    <dgm:pt modelId="{FEFDEE35-F1A9-BA48-977D-03682EF3D9DF}" type="pres">
      <dgm:prSet presAssocID="{10EF153A-53DB-C945-8088-155D2CCC05F0}" presName="parTxOnly" presStyleLbl="node1" presStyleIdx="3" presStyleCnt="5" custScaleX="178106" custScaleY="143075">
        <dgm:presLayoutVars>
          <dgm:chMax val="0"/>
          <dgm:chPref val="0"/>
          <dgm:bulletEnabled val="1"/>
        </dgm:presLayoutVars>
      </dgm:prSet>
      <dgm:spPr/>
    </dgm:pt>
    <dgm:pt modelId="{DABC2319-2BDD-AF4E-B887-E950FE95F1F3}" type="pres">
      <dgm:prSet presAssocID="{BB380042-9B73-F24F-89AF-C2844FAB7EA4}" presName="parTxOnlySpace" presStyleCnt="0"/>
      <dgm:spPr/>
    </dgm:pt>
    <dgm:pt modelId="{E993EB4B-F9D9-F34F-BA83-570D480D1267}" type="pres">
      <dgm:prSet presAssocID="{7EDCBF70-E59E-4E47-8CB5-0855DDF38585}" presName="parTxOnly" presStyleLbl="node1" presStyleIdx="4" presStyleCnt="5" custScaleX="246249" custScaleY="143075">
        <dgm:presLayoutVars>
          <dgm:chMax val="0"/>
          <dgm:chPref val="0"/>
          <dgm:bulletEnabled val="1"/>
        </dgm:presLayoutVars>
      </dgm:prSet>
      <dgm:spPr/>
    </dgm:pt>
  </dgm:ptLst>
  <dgm:cxnLst>
    <dgm:cxn modelId="{28DA740A-9027-CC4C-AF66-8559285DF1F1}" srcId="{6632A937-0B0C-AA45-AA4F-AA9E38AAFDF2}" destId="{538D0F94-8CE6-D64F-9EF6-BC6E4601A170}" srcOrd="1" destOrd="0" parTransId="{0D690EBF-47E5-F247-90D5-66860C28C978}" sibTransId="{FB11A026-50D1-A842-91AC-A2723DBC0D72}"/>
    <dgm:cxn modelId="{1FEAC90F-C72B-4F45-9243-28BDF6BEFCC4}" type="presOf" srcId="{538D0F94-8CE6-D64F-9EF6-BC6E4601A170}" destId="{2EEDFB46-4E81-044E-8786-8104CDB64FA8}" srcOrd="0" destOrd="0" presId="urn:microsoft.com/office/officeart/2005/8/layout/chevron1"/>
    <dgm:cxn modelId="{B2799222-5C28-6D4A-8400-8CE9C4ED32AF}" type="presOf" srcId="{7EDCBF70-E59E-4E47-8CB5-0855DDF38585}" destId="{E993EB4B-F9D9-F34F-BA83-570D480D1267}" srcOrd="0" destOrd="0" presId="urn:microsoft.com/office/officeart/2005/8/layout/chevron1"/>
    <dgm:cxn modelId="{8993D529-7DF8-9740-907B-CE07173F55EF}" srcId="{6632A937-0B0C-AA45-AA4F-AA9E38AAFDF2}" destId="{10EF153A-53DB-C945-8088-155D2CCC05F0}" srcOrd="3" destOrd="0" parTransId="{97F507A9-401D-814D-BA13-72C39B3ABC81}" sibTransId="{BB380042-9B73-F24F-89AF-C2844FAB7EA4}"/>
    <dgm:cxn modelId="{E7FFEC39-396F-8F46-BD14-5EF9A9BC3647}" type="presOf" srcId="{4EF07C15-F9F9-C44E-890B-831FAC54CBA7}" destId="{ADF000D8-EB29-3F4E-8BD9-5FEAF5524022}" srcOrd="0" destOrd="0" presId="urn:microsoft.com/office/officeart/2005/8/layout/chevron1"/>
    <dgm:cxn modelId="{1BF7EA46-24C1-A540-9E4B-68752ED70241}" srcId="{6632A937-0B0C-AA45-AA4F-AA9E38AAFDF2}" destId="{3A9AFC44-1867-4A4A-940F-DA1680E46990}" srcOrd="2" destOrd="0" parTransId="{DBFD9DEB-3A97-374A-857F-5B6E2CA63A8B}" sibTransId="{34C90C47-68F0-424D-89D0-17D9582151D1}"/>
    <dgm:cxn modelId="{7DABB847-514D-C840-BAED-81607DB116E8}" type="presOf" srcId="{10EF153A-53DB-C945-8088-155D2CCC05F0}" destId="{FEFDEE35-F1A9-BA48-977D-03682EF3D9DF}" srcOrd="0" destOrd="0" presId="urn:microsoft.com/office/officeart/2005/8/layout/chevron1"/>
    <dgm:cxn modelId="{B2B62298-FECA-AB4C-A56D-F135931CCF27}" type="presOf" srcId="{6632A937-0B0C-AA45-AA4F-AA9E38AAFDF2}" destId="{4FD5F93A-7E4A-8A4C-86B8-4607FA5DDF4B}" srcOrd="0" destOrd="0" presId="urn:microsoft.com/office/officeart/2005/8/layout/chevron1"/>
    <dgm:cxn modelId="{6A54529A-69C7-7348-8802-0F41FF935FB2}" type="presOf" srcId="{3A9AFC44-1867-4A4A-940F-DA1680E46990}" destId="{AD4D9813-16C5-FA40-922E-4D03F4CFB9D5}" srcOrd="0" destOrd="0" presId="urn:microsoft.com/office/officeart/2005/8/layout/chevron1"/>
    <dgm:cxn modelId="{4F73C9A2-72B4-DD41-8B04-3EA5021683BA}" srcId="{6632A937-0B0C-AA45-AA4F-AA9E38AAFDF2}" destId="{7EDCBF70-E59E-4E47-8CB5-0855DDF38585}" srcOrd="4" destOrd="0" parTransId="{84D326D7-2F13-1547-A41F-749E6F6801AD}" sibTransId="{1B143DB5-5C61-DA43-8F07-E820BDACA3B7}"/>
    <dgm:cxn modelId="{9308C5D0-7B42-E74F-93E9-CBD0675B1D2D}" srcId="{6632A937-0B0C-AA45-AA4F-AA9E38AAFDF2}" destId="{4EF07C15-F9F9-C44E-890B-831FAC54CBA7}" srcOrd="0" destOrd="0" parTransId="{2B08BB64-961E-A144-BFEF-C43E6443C127}" sibTransId="{E1FC1BEC-FD33-144A-9DC9-CE480800742D}"/>
    <dgm:cxn modelId="{F1462558-5CC1-1E4A-A72A-55B703596A41}" type="presParOf" srcId="{4FD5F93A-7E4A-8A4C-86B8-4607FA5DDF4B}" destId="{ADF000D8-EB29-3F4E-8BD9-5FEAF5524022}" srcOrd="0" destOrd="0" presId="urn:microsoft.com/office/officeart/2005/8/layout/chevron1"/>
    <dgm:cxn modelId="{749C7848-0448-9943-AA32-615013A89EE1}" type="presParOf" srcId="{4FD5F93A-7E4A-8A4C-86B8-4607FA5DDF4B}" destId="{4692493A-8E06-0440-AA0C-3037498AC6D1}" srcOrd="1" destOrd="0" presId="urn:microsoft.com/office/officeart/2005/8/layout/chevron1"/>
    <dgm:cxn modelId="{5EBFDC41-4FDD-0443-B6F7-5031F5D34106}" type="presParOf" srcId="{4FD5F93A-7E4A-8A4C-86B8-4607FA5DDF4B}" destId="{2EEDFB46-4E81-044E-8786-8104CDB64FA8}" srcOrd="2" destOrd="0" presId="urn:microsoft.com/office/officeart/2005/8/layout/chevron1"/>
    <dgm:cxn modelId="{7B1DADB2-B9B5-2543-A453-CE6CA4DA77F9}" type="presParOf" srcId="{4FD5F93A-7E4A-8A4C-86B8-4607FA5DDF4B}" destId="{A882C752-6CFF-3D42-823F-E7051DC28A4E}" srcOrd="3" destOrd="0" presId="urn:microsoft.com/office/officeart/2005/8/layout/chevron1"/>
    <dgm:cxn modelId="{4F7DFC93-B7A0-8840-A858-41749DA4E9A6}" type="presParOf" srcId="{4FD5F93A-7E4A-8A4C-86B8-4607FA5DDF4B}" destId="{AD4D9813-16C5-FA40-922E-4D03F4CFB9D5}" srcOrd="4" destOrd="0" presId="urn:microsoft.com/office/officeart/2005/8/layout/chevron1"/>
    <dgm:cxn modelId="{83731AB9-324A-264D-9A8B-6B9BF6AD8C0C}" type="presParOf" srcId="{4FD5F93A-7E4A-8A4C-86B8-4607FA5DDF4B}" destId="{D530970A-348E-C249-8741-77E97331CDBB}" srcOrd="5" destOrd="0" presId="urn:microsoft.com/office/officeart/2005/8/layout/chevron1"/>
    <dgm:cxn modelId="{FE0C6346-DD90-9A46-B678-0248EA88DA74}" type="presParOf" srcId="{4FD5F93A-7E4A-8A4C-86B8-4607FA5DDF4B}" destId="{FEFDEE35-F1A9-BA48-977D-03682EF3D9DF}" srcOrd="6" destOrd="0" presId="urn:microsoft.com/office/officeart/2005/8/layout/chevron1"/>
    <dgm:cxn modelId="{B30C5C4E-FC16-B540-95E1-431031C0FF89}" type="presParOf" srcId="{4FD5F93A-7E4A-8A4C-86B8-4607FA5DDF4B}" destId="{DABC2319-2BDD-AF4E-B887-E950FE95F1F3}" srcOrd="7" destOrd="0" presId="urn:microsoft.com/office/officeart/2005/8/layout/chevron1"/>
    <dgm:cxn modelId="{5511A027-19C8-0748-8C18-A32400E7F30D}" type="presParOf" srcId="{4FD5F93A-7E4A-8A4C-86B8-4607FA5DDF4B}" destId="{E993EB4B-F9D9-F34F-BA83-570D480D1267}"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32A937-0B0C-AA45-AA4F-AA9E38AAFDF2}"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zh-CN" altLang="en-US"/>
        </a:p>
      </dgm:t>
    </dgm:pt>
    <dgm:pt modelId="{4EF07C15-F9F9-C44E-890B-831FAC54CBA7}">
      <dgm:prSet phldrT="[文本]" custT="1"/>
      <dgm:spPr>
        <a:solidFill>
          <a:srgbClr val="E3E4E0"/>
        </a:solidFill>
      </dgm:spPr>
      <dgm:t>
        <a:bodyPr/>
        <a:lstStyle/>
        <a:p>
          <a:pPr algn="ctr"/>
          <a:r>
            <a:rPr lang="en-US" altLang="zh-CN" sz="1400" b="0" i="0" dirty="0">
              <a:latin typeface="Futura Md BT Medium" panose="020B0602020204020303" pitchFamily="34" charset="0"/>
            </a:rPr>
            <a:t>Intro</a:t>
          </a:r>
          <a:endParaRPr lang="zh-CN" altLang="en-US" sz="1400" b="0" i="0" dirty="0">
            <a:latin typeface="Futura Md BT Medium" panose="020B0602020204020303" pitchFamily="34" charset="0"/>
          </a:endParaRPr>
        </a:p>
      </dgm:t>
    </dgm:pt>
    <dgm:pt modelId="{2B08BB64-961E-A144-BFEF-C43E6443C127}" type="parTrans" cxnId="{9308C5D0-7B42-E74F-93E9-CBD0675B1D2D}">
      <dgm:prSet/>
      <dgm:spPr/>
      <dgm:t>
        <a:bodyPr/>
        <a:lstStyle/>
        <a:p>
          <a:pPr algn="ctr"/>
          <a:endParaRPr lang="zh-CN" altLang="en-US" sz="1400" b="0" i="0">
            <a:latin typeface="Futura Md BT Medium" panose="020B0602020204020303" pitchFamily="34" charset="0"/>
          </a:endParaRPr>
        </a:p>
      </dgm:t>
    </dgm:pt>
    <dgm:pt modelId="{E1FC1BEC-FD33-144A-9DC9-CE480800742D}" type="sibTrans" cxnId="{9308C5D0-7B42-E74F-93E9-CBD0675B1D2D}">
      <dgm:prSet/>
      <dgm:spPr/>
      <dgm:t>
        <a:bodyPr/>
        <a:lstStyle/>
        <a:p>
          <a:pPr algn="ctr"/>
          <a:endParaRPr lang="zh-CN" altLang="en-US" sz="1400" b="0" i="0">
            <a:latin typeface="Futura Md BT Medium" panose="020B0602020204020303" pitchFamily="34" charset="0"/>
          </a:endParaRPr>
        </a:p>
      </dgm:t>
    </dgm:pt>
    <dgm:pt modelId="{5D26670B-B0CA-6442-A3F1-9BD6111B1D65}">
      <dgm:prSet phldrT="[文本]" custT="1"/>
      <dgm:spPr>
        <a:solidFill>
          <a:srgbClr val="E3E4E0"/>
        </a:solidFill>
      </dgm:spPr>
      <dgm:t>
        <a:bodyPr/>
        <a:lstStyle/>
        <a:p>
          <a:pPr algn="ctr"/>
          <a:r>
            <a:rPr lang="en-US" altLang="zh-CN" sz="1400" b="0" i="0" dirty="0">
              <a:latin typeface="Futura Md BT Medium" panose="020B0602020204020303" pitchFamily="34" charset="0"/>
            </a:rPr>
            <a:t>Data</a:t>
          </a:r>
          <a:endParaRPr lang="zh-CN" altLang="en-US" sz="1400" b="0" i="0" dirty="0">
            <a:latin typeface="Futura Md BT Medium" panose="020B0602020204020303" pitchFamily="34" charset="0"/>
          </a:endParaRPr>
        </a:p>
      </dgm:t>
    </dgm:pt>
    <dgm:pt modelId="{63EA44FA-B031-6447-9634-E2D9AD1FE017}" type="parTrans" cxnId="{608DAAD2-C0AB-BF46-A15B-92BE1EFD2A93}">
      <dgm:prSet/>
      <dgm:spPr/>
      <dgm:t>
        <a:bodyPr/>
        <a:lstStyle/>
        <a:p>
          <a:pPr algn="ctr"/>
          <a:endParaRPr lang="zh-CN" altLang="en-US" sz="1400" b="0" i="0">
            <a:latin typeface="Futura Md BT Medium" panose="020B0602020204020303" pitchFamily="34" charset="0"/>
          </a:endParaRPr>
        </a:p>
      </dgm:t>
    </dgm:pt>
    <dgm:pt modelId="{36D02EC4-5515-7944-BB4F-218CAFB500D0}" type="sibTrans" cxnId="{608DAAD2-C0AB-BF46-A15B-92BE1EFD2A93}">
      <dgm:prSet/>
      <dgm:spPr/>
      <dgm:t>
        <a:bodyPr/>
        <a:lstStyle/>
        <a:p>
          <a:pPr algn="ctr"/>
          <a:endParaRPr lang="zh-CN" altLang="en-US" sz="1400" b="0" i="0">
            <a:latin typeface="Futura Md BT Medium" panose="020B0602020204020303" pitchFamily="34" charset="0"/>
          </a:endParaRPr>
        </a:p>
      </dgm:t>
    </dgm:pt>
    <dgm:pt modelId="{538D0F94-8CE6-D64F-9EF6-BC6E4601A170}">
      <dgm:prSet phldrT="[文本]" custT="1"/>
      <dgm:spPr>
        <a:solidFill>
          <a:srgbClr val="E3E4E0"/>
        </a:solidFill>
      </dgm:spPr>
      <dgm:t>
        <a:bodyPr/>
        <a:lstStyle/>
        <a:p>
          <a:pPr algn="ctr"/>
          <a:r>
            <a:rPr lang="en-US" altLang="zh-CN" sz="1400" b="0" i="0" dirty="0">
              <a:latin typeface="Futura Md BT Medium" panose="020B0602020204020303" pitchFamily="34" charset="0"/>
            </a:rPr>
            <a:t>Task</a:t>
          </a:r>
          <a:endParaRPr lang="zh-CN" altLang="en-US" sz="1400" b="0" i="0" dirty="0">
            <a:latin typeface="Futura Md BT Medium" panose="020B0602020204020303" pitchFamily="34" charset="0"/>
          </a:endParaRPr>
        </a:p>
      </dgm:t>
    </dgm:pt>
    <dgm:pt modelId="{0D690EBF-47E5-F247-90D5-66860C28C978}" type="parTrans" cxnId="{28DA740A-9027-CC4C-AF66-8559285DF1F1}">
      <dgm:prSet/>
      <dgm:spPr/>
      <dgm:t>
        <a:bodyPr/>
        <a:lstStyle/>
        <a:p>
          <a:pPr algn="ctr"/>
          <a:endParaRPr lang="zh-CN" altLang="en-US" sz="1400" b="0" i="0">
            <a:latin typeface="Futura Md BT Medium" panose="020B0602020204020303" pitchFamily="34" charset="0"/>
          </a:endParaRPr>
        </a:p>
      </dgm:t>
    </dgm:pt>
    <dgm:pt modelId="{FB11A026-50D1-A842-91AC-A2723DBC0D72}" type="sibTrans" cxnId="{28DA740A-9027-CC4C-AF66-8559285DF1F1}">
      <dgm:prSet/>
      <dgm:spPr/>
      <dgm:t>
        <a:bodyPr/>
        <a:lstStyle/>
        <a:p>
          <a:pPr algn="ctr"/>
          <a:endParaRPr lang="zh-CN" altLang="en-US" sz="1400" b="0" i="0">
            <a:latin typeface="Futura Md BT Medium" panose="020B0602020204020303" pitchFamily="34" charset="0"/>
          </a:endParaRPr>
        </a:p>
      </dgm:t>
    </dgm:pt>
    <dgm:pt modelId="{3A9AFC44-1867-4A4A-940F-DA1680E46990}">
      <dgm:prSet phldrT="[文本]" custT="1"/>
      <dgm:spPr>
        <a:solidFill>
          <a:schemeClr val="accent5"/>
        </a:solidFill>
      </dgm:spPr>
      <dgm:t>
        <a:bodyPr/>
        <a:lstStyle/>
        <a:p>
          <a:pPr algn="ctr"/>
          <a:r>
            <a:rPr lang="en-US" altLang="zh-CN" sz="1400" b="0" i="0" dirty="0">
              <a:latin typeface="Futura Md BT Medium" panose="020B0602020204020303" pitchFamily="34" charset="0"/>
            </a:rPr>
            <a:t>Visual</a:t>
          </a:r>
          <a:r>
            <a:rPr lang="zh-CN" altLang="en-US" sz="1400" b="0" i="0" dirty="0">
              <a:latin typeface="Futura Md BT Medium" panose="020B0602020204020303" pitchFamily="34" charset="0"/>
            </a:rPr>
            <a:t> </a:t>
          </a:r>
          <a:r>
            <a:rPr lang="en-US" altLang="zh-CN" sz="1400" b="0" i="0" dirty="0">
              <a:latin typeface="Futura Md BT Medium" panose="020B0602020204020303" pitchFamily="34" charset="0"/>
            </a:rPr>
            <a:t>Analytics</a:t>
          </a:r>
          <a:endParaRPr lang="zh-CN" altLang="en-US" sz="1400" b="0" i="0" dirty="0">
            <a:latin typeface="Futura Md BT Medium" panose="020B0602020204020303" pitchFamily="34" charset="0"/>
          </a:endParaRPr>
        </a:p>
      </dgm:t>
    </dgm:pt>
    <dgm:pt modelId="{DBFD9DEB-3A97-374A-857F-5B6E2CA63A8B}" type="parTrans" cxnId="{1BF7EA46-24C1-A540-9E4B-68752ED70241}">
      <dgm:prSet/>
      <dgm:spPr/>
      <dgm:t>
        <a:bodyPr/>
        <a:lstStyle/>
        <a:p>
          <a:pPr algn="ctr"/>
          <a:endParaRPr lang="zh-CN" altLang="en-US" sz="1400" b="0" i="0">
            <a:latin typeface="Futura Md BT Medium" panose="020B0602020204020303" pitchFamily="34" charset="0"/>
          </a:endParaRPr>
        </a:p>
      </dgm:t>
    </dgm:pt>
    <dgm:pt modelId="{34C90C47-68F0-424D-89D0-17D9582151D1}" type="sibTrans" cxnId="{1BF7EA46-24C1-A540-9E4B-68752ED70241}">
      <dgm:prSet/>
      <dgm:spPr/>
      <dgm:t>
        <a:bodyPr/>
        <a:lstStyle/>
        <a:p>
          <a:pPr algn="ctr"/>
          <a:endParaRPr lang="zh-CN" altLang="en-US" sz="1400" b="0" i="0">
            <a:latin typeface="Futura Md BT Medium" panose="020B0602020204020303" pitchFamily="34" charset="0"/>
          </a:endParaRPr>
        </a:p>
      </dgm:t>
    </dgm:pt>
    <dgm:pt modelId="{10EF153A-53DB-C945-8088-155D2CCC05F0}">
      <dgm:prSet phldrT="[文本]" custT="1"/>
      <dgm:spPr>
        <a:solidFill>
          <a:srgbClr val="E3E4E0"/>
        </a:solidFill>
      </dgm:spPr>
      <dgm:t>
        <a:bodyPr/>
        <a:lstStyle/>
        <a:p>
          <a:pPr algn="ctr"/>
          <a:r>
            <a:rPr lang="en-US" altLang="zh-CN" sz="1400" b="0" i="0" dirty="0">
              <a:latin typeface="Futura Md BT Medium" panose="020B0602020204020303" pitchFamily="34" charset="0"/>
            </a:rPr>
            <a:t>Con</a:t>
          </a:r>
          <a:endParaRPr lang="zh-CN" altLang="en-US" sz="1400" b="0" i="0" dirty="0">
            <a:latin typeface="Futura Md BT Medium" panose="020B0602020204020303" pitchFamily="34" charset="0"/>
          </a:endParaRPr>
        </a:p>
      </dgm:t>
    </dgm:pt>
    <dgm:pt modelId="{97F507A9-401D-814D-BA13-72C39B3ABC81}" type="parTrans" cxnId="{8993D529-7DF8-9740-907B-CE07173F55EF}">
      <dgm:prSet/>
      <dgm:spPr/>
      <dgm:t>
        <a:bodyPr/>
        <a:lstStyle/>
        <a:p>
          <a:pPr algn="ctr"/>
          <a:endParaRPr lang="zh-CN" altLang="en-US" sz="1400" b="0" i="0">
            <a:latin typeface="Futura Md BT Medium" panose="020B0602020204020303" pitchFamily="34" charset="0"/>
          </a:endParaRPr>
        </a:p>
      </dgm:t>
    </dgm:pt>
    <dgm:pt modelId="{BB380042-9B73-F24F-89AF-C2844FAB7EA4}" type="sibTrans" cxnId="{8993D529-7DF8-9740-907B-CE07173F55EF}">
      <dgm:prSet/>
      <dgm:spPr/>
      <dgm:t>
        <a:bodyPr/>
        <a:lstStyle/>
        <a:p>
          <a:pPr algn="ctr"/>
          <a:endParaRPr lang="zh-CN" altLang="en-US" sz="1400" b="0" i="0">
            <a:latin typeface="Futura Md BT Medium" panose="020B0602020204020303" pitchFamily="34" charset="0"/>
          </a:endParaRPr>
        </a:p>
      </dgm:t>
    </dgm:pt>
    <dgm:pt modelId="{4FD5F93A-7E4A-8A4C-86B8-4607FA5DDF4B}" type="pres">
      <dgm:prSet presAssocID="{6632A937-0B0C-AA45-AA4F-AA9E38AAFDF2}" presName="Name0" presStyleCnt="0">
        <dgm:presLayoutVars>
          <dgm:dir/>
          <dgm:animLvl val="lvl"/>
          <dgm:resizeHandles val="exact"/>
        </dgm:presLayoutVars>
      </dgm:prSet>
      <dgm:spPr/>
    </dgm:pt>
    <dgm:pt modelId="{ADF000D8-EB29-3F4E-8BD9-5FEAF5524022}" type="pres">
      <dgm:prSet presAssocID="{4EF07C15-F9F9-C44E-890B-831FAC54CBA7}" presName="parTxOnly" presStyleLbl="node1" presStyleIdx="0" presStyleCnt="5" custScaleX="106315">
        <dgm:presLayoutVars>
          <dgm:chMax val="0"/>
          <dgm:chPref val="0"/>
          <dgm:bulletEnabled val="1"/>
        </dgm:presLayoutVars>
      </dgm:prSet>
      <dgm:spPr/>
    </dgm:pt>
    <dgm:pt modelId="{4692493A-8E06-0440-AA0C-3037498AC6D1}" type="pres">
      <dgm:prSet presAssocID="{E1FC1BEC-FD33-144A-9DC9-CE480800742D}" presName="parTxOnlySpace" presStyleCnt="0"/>
      <dgm:spPr/>
    </dgm:pt>
    <dgm:pt modelId="{7CD29771-9D8B-5549-831C-4A408A9C6C15}" type="pres">
      <dgm:prSet presAssocID="{5D26670B-B0CA-6442-A3F1-9BD6111B1D65}" presName="parTxOnly" presStyleLbl="node1" presStyleIdx="1" presStyleCnt="5" custScaleX="103009">
        <dgm:presLayoutVars>
          <dgm:chMax val="0"/>
          <dgm:chPref val="0"/>
          <dgm:bulletEnabled val="1"/>
        </dgm:presLayoutVars>
      </dgm:prSet>
      <dgm:spPr/>
    </dgm:pt>
    <dgm:pt modelId="{08CDF5E4-C012-4A45-B207-38695D869F48}" type="pres">
      <dgm:prSet presAssocID="{36D02EC4-5515-7944-BB4F-218CAFB500D0}" presName="parTxOnlySpace" presStyleCnt="0"/>
      <dgm:spPr/>
    </dgm:pt>
    <dgm:pt modelId="{2EEDFB46-4E81-044E-8786-8104CDB64FA8}" type="pres">
      <dgm:prSet presAssocID="{538D0F94-8CE6-D64F-9EF6-BC6E4601A170}" presName="parTxOnly" presStyleLbl="node1" presStyleIdx="2" presStyleCnt="5" custScaleX="104603">
        <dgm:presLayoutVars>
          <dgm:chMax val="0"/>
          <dgm:chPref val="0"/>
          <dgm:bulletEnabled val="1"/>
        </dgm:presLayoutVars>
      </dgm:prSet>
      <dgm:spPr/>
    </dgm:pt>
    <dgm:pt modelId="{A882C752-6CFF-3D42-823F-E7051DC28A4E}" type="pres">
      <dgm:prSet presAssocID="{FB11A026-50D1-A842-91AC-A2723DBC0D72}" presName="parTxOnlySpace" presStyleCnt="0"/>
      <dgm:spPr/>
    </dgm:pt>
    <dgm:pt modelId="{AD4D9813-16C5-FA40-922E-4D03F4CFB9D5}" type="pres">
      <dgm:prSet presAssocID="{3A9AFC44-1867-4A4A-940F-DA1680E46990}" presName="parTxOnly" presStyleLbl="node1" presStyleIdx="3" presStyleCnt="5" custScaleX="237930">
        <dgm:presLayoutVars>
          <dgm:chMax val="0"/>
          <dgm:chPref val="0"/>
          <dgm:bulletEnabled val="1"/>
        </dgm:presLayoutVars>
      </dgm:prSet>
      <dgm:spPr/>
    </dgm:pt>
    <dgm:pt modelId="{D530970A-348E-C249-8741-77E97331CDBB}" type="pres">
      <dgm:prSet presAssocID="{34C90C47-68F0-424D-89D0-17D9582151D1}" presName="parTxOnlySpace" presStyleCnt="0"/>
      <dgm:spPr/>
    </dgm:pt>
    <dgm:pt modelId="{FEFDEE35-F1A9-BA48-977D-03682EF3D9DF}" type="pres">
      <dgm:prSet presAssocID="{10EF153A-53DB-C945-8088-155D2CCC05F0}" presName="parTxOnly" presStyleLbl="node1" presStyleIdx="4" presStyleCnt="5">
        <dgm:presLayoutVars>
          <dgm:chMax val="0"/>
          <dgm:chPref val="0"/>
          <dgm:bulletEnabled val="1"/>
        </dgm:presLayoutVars>
      </dgm:prSet>
      <dgm:spPr/>
    </dgm:pt>
  </dgm:ptLst>
  <dgm:cxnLst>
    <dgm:cxn modelId="{28DA740A-9027-CC4C-AF66-8559285DF1F1}" srcId="{6632A937-0B0C-AA45-AA4F-AA9E38AAFDF2}" destId="{538D0F94-8CE6-D64F-9EF6-BC6E4601A170}" srcOrd="2" destOrd="0" parTransId="{0D690EBF-47E5-F247-90D5-66860C28C978}" sibTransId="{FB11A026-50D1-A842-91AC-A2723DBC0D72}"/>
    <dgm:cxn modelId="{1FEAC90F-C72B-4F45-9243-28BDF6BEFCC4}" type="presOf" srcId="{538D0F94-8CE6-D64F-9EF6-BC6E4601A170}" destId="{2EEDFB46-4E81-044E-8786-8104CDB64FA8}" srcOrd="0" destOrd="0" presId="urn:microsoft.com/office/officeart/2005/8/layout/chevron1"/>
    <dgm:cxn modelId="{8993D529-7DF8-9740-907B-CE07173F55EF}" srcId="{6632A937-0B0C-AA45-AA4F-AA9E38AAFDF2}" destId="{10EF153A-53DB-C945-8088-155D2CCC05F0}" srcOrd="4" destOrd="0" parTransId="{97F507A9-401D-814D-BA13-72C39B3ABC81}" sibTransId="{BB380042-9B73-F24F-89AF-C2844FAB7EA4}"/>
    <dgm:cxn modelId="{E7FFEC39-396F-8F46-BD14-5EF9A9BC3647}" type="presOf" srcId="{4EF07C15-F9F9-C44E-890B-831FAC54CBA7}" destId="{ADF000D8-EB29-3F4E-8BD9-5FEAF5524022}" srcOrd="0" destOrd="0" presId="urn:microsoft.com/office/officeart/2005/8/layout/chevron1"/>
    <dgm:cxn modelId="{1BF7EA46-24C1-A540-9E4B-68752ED70241}" srcId="{6632A937-0B0C-AA45-AA4F-AA9E38AAFDF2}" destId="{3A9AFC44-1867-4A4A-940F-DA1680E46990}" srcOrd="3" destOrd="0" parTransId="{DBFD9DEB-3A97-374A-857F-5B6E2CA63A8B}" sibTransId="{34C90C47-68F0-424D-89D0-17D9582151D1}"/>
    <dgm:cxn modelId="{7DABB847-514D-C840-BAED-81607DB116E8}" type="presOf" srcId="{10EF153A-53DB-C945-8088-155D2CCC05F0}" destId="{FEFDEE35-F1A9-BA48-977D-03682EF3D9DF}" srcOrd="0" destOrd="0" presId="urn:microsoft.com/office/officeart/2005/8/layout/chevron1"/>
    <dgm:cxn modelId="{B2B62298-FECA-AB4C-A56D-F135931CCF27}" type="presOf" srcId="{6632A937-0B0C-AA45-AA4F-AA9E38AAFDF2}" destId="{4FD5F93A-7E4A-8A4C-86B8-4607FA5DDF4B}" srcOrd="0" destOrd="0" presId="urn:microsoft.com/office/officeart/2005/8/layout/chevron1"/>
    <dgm:cxn modelId="{6A54529A-69C7-7348-8802-0F41FF935FB2}" type="presOf" srcId="{3A9AFC44-1867-4A4A-940F-DA1680E46990}" destId="{AD4D9813-16C5-FA40-922E-4D03F4CFB9D5}" srcOrd="0" destOrd="0" presId="urn:microsoft.com/office/officeart/2005/8/layout/chevron1"/>
    <dgm:cxn modelId="{5B42219E-DEFF-5D48-BD97-91D5B5F8562B}" type="presOf" srcId="{5D26670B-B0CA-6442-A3F1-9BD6111B1D65}" destId="{7CD29771-9D8B-5549-831C-4A408A9C6C15}" srcOrd="0" destOrd="0" presId="urn:microsoft.com/office/officeart/2005/8/layout/chevron1"/>
    <dgm:cxn modelId="{9308C5D0-7B42-E74F-93E9-CBD0675B1D2D}" srcId="{6632A937-0B0C-AA45-AA4F-AA9E38AAFDF2}" destId="{4EF07C15-F9F9-C44E-890B-831FAC54CBA7}" srcOrd="0" destOrd="0" parTransId="{2B08BB64-961E-A144-BFEF-C43E6443C127}" sibTransId="{E1FC1BEC-FD33-144A-9DC9-CE480800742D}"/>
    <dgm:cxn modelId="{608DAAD2-C0AB-BF46-A15B-92BE1EFD2A93}" srcId="{6632A937-0B0C-AA45-AA4F-AA9E38AAFDF2}" destId="{5D26670B-B0CA-6442-A3F1-9BD6111B1D65}" srcOrd="1" destOrd="0" parTransId="{63EA44FA-B031-6447-9634-E2D9AD1FE017}" sibTransId="{36D02EC4-5515-7944-BB4F-218CAFB500D0}"/>
    <dgm:cxn modelId="{F1462558-5CC1-1E4A-A72A-55B703596A41}" type="presParOf" srcId="{4FD5F93A-7E4A-8A4C-86B8-4607FA5DDF4B}" destId="{ADF000D8-EB29-3F4E-8BD9-5FEAF5524022}" srcOrd="0" destOrd="0" presId="urn:microsoft.com/office/officeart/2005/8/layout/chevron1"/>
    <dgm:cxn modelId="{749C7848-0448-9943-AA32-615013A89EE1}" type="presParOf" srcId="{4FD5F93A-7E4A-8A4C-86B8-4607FA5DDF4B}" destId="{4692493A-8E06-0440-AA0C-3037498AC6D1}" srcOrd="1" destOrd="0" presId="urn:microsoft.com/office/officeart/2005/8/layout/chevron1"/>
    <dgm:cxn modelId="{ECB3B0C6-2127-5845-806D-CB17610E5613}" type="presParOf" srcId="{4FD5F93A-7E4A-8A4C-86B8-4607FA5DDF4B}" destId="{7CD29771-9D8B-5549-831C-4A408A9C6C15}" srcOrd="2" destOrd="0" presId="urn:microsoft.com/office/officeart/2005/8/layout/chevron1"/>
    <dgm:cxn modelId="{88A907A0-13DF-1E44-96EA-BD8BFB4AEACC}" type="presParOf" srcId="{4FD5F93A-7E4A-8A4C-86B8-4607FA5DDF4B}" destId="{08CDF5E4-C012-4A45-B207-38695D869F48}" srcOrd="3" destOrd="0" presId="urn:microsoft.com/office/officeart/2005/8/layout/chevron1"/>
    <dgm:cxn modelId="{5EBFDC41-4FDD-0443-B6F7-5031F5D34106}" type="presParOf" srcId="{4FD5F93A-7E4A-8A4C-86B8-4607FA5DDF4B}" destId="{2EEDFB46-4E81-044E-8786-8104CDB64FA8}" srcOrd="4" destOrd="0" presId="urn:microsoft.com/office/officeart/2005/8/layout/chevron1"/>
    <dgm:cxn modelId="{7B1DADB2-B9B5-2543-A453-CE6CA4DA77F9}" type="presParOf" srcId="{4FD5F93A-7E4A-8A4C-86B8-4607FA5DDF4B}" destId="{A882C752-6CFF-3D42-823F-E7051DC28A4E}" srcOrd="5" destOrd="0" presId="urn:microsoft.com/office/officeart/2005/8/layout/chevron1"/>
    <dgm:cxn modelId="{4F7DFC93-B7A0-8840-A858-41749DA4E9A6}" type="presParOf" srcId="{4FD5F93A-7E4A-8A4C-86B8-4607FA5DDF4B}" destId="{AD4D9813-16C5-FA40-922E-4D03F4CFB9D5}" srcOrd="6" destOrd="0" presId="urn:microsoft.com/office/officeart/2005/8/layout/chevron1"/>
    <dgm:cxn modelId="{83731AB9-324A-264D-9A8B-6B9BF6AD8C0C}" type="presParOf" srcId="{4FD5F93A-7E4A-8A4C-86B8-4607FA5DDF4B}" destId="{D530970A-348E-C249-8741-77E97331CDBB}" srcOrd="7" destOrd="0" presId="urn:microsoft.com/office/officeart/2005/8/layout/chevron1"/>
    <dgm:cxn modelId="{FE0C6346-DD90-9A46-B678-0248EA88DA74}" type="presParOf" srcId="{4FD5F93A-7E4A-8A4C-86B8-4607FA5DDF4B}" destId="{FEFDEE35-F1A9-BA48-977D-03682EF3D9DF}"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000D8-EB29-3F4E-8BD9-5FEAF5524022}">
      <dsp:nvSpPr>
        <dsp:cNvPr id="0" name=""/>
        <dsp:cNvSpPr/>
      </dsp:nvSpPr>
      <dsp:spPr>
        <a:xfrm>
          <a:off x="3483" y="0"/>
          <a:ext cx="2000901" cy="365125"/>
        </a:xfrm>
        <a:prstGeom prst="chevron">
          <a:avLst/>
        </a:prstGeom>
        <a:solidFill>
          <a:srgbClr val="CDC7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Introduction</a:t>
          </a:r>
          <a:endParaRPr lang="zh-CN" altLang="en-US" sz="1400" b="0" i="0" kern="1200" dirty="0">
            <a:latin typeface="Futura Md BT Medium" panose="020B0602020204020303" pitchFamily="34" charset="0"/>
          </a:endParaRPr>
        </a:p>
      </dsp:txBody>
      <dsp:txXfrm>
        <a:off x="186046" y="0"/>
        <a:ext cx="1635776" cy="365125"/>
      </dsp:txXfrm>
    </dsp:sp>
    <dsp:sp modelId="{2EEDFB46-4E81-044E-8786-8104CDB64FA8}">
      <dsp:nvSpPr>
        <dsp:cNvPr id="0" name=""/>
        <dsp:cNvSpPr/>
      </dsp:nvSpPr>
      <dsp:spPr>
        <a:xfrm>
          <a:off x="1901971" y="2"/>
          <a:ext cx="2426621" cy="36511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Related</a:t>
          </a:r>
          <a:r>
            <a:rPr lang="zh-CN" altLang="en-US" sz="1400" b="0" i="0" kern="1200" dirty="0">
              <a:latin typeface="Futura Md BT Medium" panose="020B0602020204020303" pitchFamily="34" charset="0"/>
            </a:rPr>
            <a:t> </a:t>
          </a:r>
          <a:r>
            <a:rPr lang="en-US" altLang="zh-CN" sz="1400" b="0" i="0" kern="1200" dirty="0">
              <a:latin typeface="Futura Md BT Medium" panose="020B0602020204020303" pitchFamily="34" charset="0"/>
            </a:rPr>
            <a:t>Work</a:t>
          </a:r>
          <a:endParaRPr lang="zh-CN" altLang="en-US" sz="1400" b="0" i="0" kern="1200" dirty="0">
            <a:latin typeface="Futura Md BT Medium" panose="020B0602020204020303" pitchFamily="34" charset="0"/>
          </a:endParaRPr>
        </a:p>
      </dsp:txBody>
      <dsp:txXfrm>
        <a:off x="2084531" y="2"/>
        <a:ext cx="2061502" cy="365119"/>
      </dsp:txXfrm>
    </dsp:sp>
    <dsp:sp modelId="{AD4D9813-16C5-FA40-922E-4D03F4CFB9D5}">
      <dsp:nvSpPr>
        <dsp:cNvPr id="0" name=""/>
        <dsp:cNvSpPr/>
      </dsp:nvSpPr>
      <dsp:spPr>
        <a:xfrm>
          <a:off x="4226180" y="2"/>
          <a:ext cx="1878518" cy="365119"/>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Method</a:t>
          </a:r>
          <a:endParaRPr lang="zh-CN" altLang="en-US" sz="1400" b="0" i="0" kern="1200" dirty="0">
            <a:latin typeface="Futura Md BT Medium" panose="020B0602020204020303" pitchFamily="34" charset="0"/>
          </a:endParaRPr>
        </a:p>
      </dsp:txBody>
      <dsp:txXfrm>
        <a:off x="4408740" y="2"/>
        <a:ext cx="1513399" cy="365119"/>
      </dsp:txXfrm>
    </dsp:sp>
    <dsp:sp modelId="{FEFDEE35-F1A9-BA48-977D-03682EF3D9DF}">
      <dsp:nvSpPr>
        <dsp:cNvPr id="0" name=""/>
        <dsp:cNvSpPr/>
      </dsp:nvSpPr>
      <dsp:spPr>
        <a:xfrm>
          <a:off x="6002285" y="2"/>
          <a:ext cx="1824034" cy="365119"/>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Evaluation</a:t>
          </a:r>
          <a:endParaRPr lang="zh-CN" altLang="en-US" sz="1400" b="0" i="0" kern="1200" dirty="0">
            <a:latin typeface="Futura Md BT Medium" panose="020B0602020204020303" pitchFamily="34" charset="0"/>
          </a:endParaRPr>
        </a:p>
      </dsp:txBody>
      <dsp:txXfrm>
        <a:off x="6184845" y="2"/>
        <a:ext cx="1458915" cy="365119"/>
      </dsp:txXfrm>
    </dsp:sp>
    <dsp:sp modelId="{E993EB4B-F9D9-F34F-BA83-570D480D1267}">
      <dsp:nvSpPr>
        <dsp:cNvPr id="0" name=""/>
        <dsp:cNvSpPr/>
      </dsp:nvSpPr>
      <dsp:spPr>
        <a:xfrm>
          <a:off x="7723906" y="2"/>
          <a:ext cx="2131201" cy="365119"/>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Futura Md BT Medium" panose="020B0602020204020303" pitchFamily="34" charset="0"/>
            </a:rPr>
            <a:t>Discussion</a:t>
          </a:r>
          <a:endParaRPr lang="zh-CN" altLang="en-US" sz="1400" kern="1200" dirty="0">
            <a:latin typeface="Futura Md BT Medium" panose="020B0602020204020303" pitchFamily="34" charset="0"/>
          </a:endParaRPr>
        </a:p>
      </dsp:txBody>
      <dsp:txXfrm>
        <a:off x="7906466" y="2"/>
        <a:ext cx="1766082" cy="365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000D8-EB29-3F4E-8BD9-5FEAF5524022}">
      <dsp:nvSpPr>
        <dsp:cNvPr id="0" name=""/>
        <dsp:cNvSpPr/>
      </dsp:nvSpPr>
      <dsp:spPr>
        <a:xfrm>
          <a:off x="700" y="0"/>
          <a:ext cx="1925661" cy="365125"/>
        </a:xfrm>
        <a:prstGeom prst="chevron">
          <a:avLst/>
        </a:prstGeom>
        <a:solidFill>
          <a:srgbClr val="CDC7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Introduction</a:t>
          </a:r>
          <a:endParaRPr lang="zh-CN" altLang="en-US" sz="1400" b="0" i="0" kern="1200" dirty="0">
            <a:latin typeface="Futura Md BT Medium" panose="020B0602020204020303" pitchFamily="34" charset="0"/>
          </a:endParaRPr>
        </a:p>
      </dsp:txBody>
      <dsp:txXfrm>
        <a:off x="183263" y="0"/>
        <a:ext cx="1560536" cy="365125"/>
      </dsp:txXfrm>
    </dsp:sp>
    <dsp:sp modelId="{2EEDFB46-4E81-044E-8786-8104CDB64FA8}">
      <dsp:nvSpPr>
        <dsp:cNvPr id="0" name=""/>
        <dsp:cNvSpPr/>
      </dsp:nvSpPr>
      <dsp:spPr>
        <a:xfrm>
          <a:off x="1827800" y="2"/>
          <a:ext cx="2335373"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Related</a:t>
          </a:r>
          <a:r>
            <a:rPr lang="zh-CN" altLang="en-US" sz="1400" b="0" i="0" kern="1200" dirty="0">
              <a:latin typeface="Futura Md BT Medium" panose="020B0602020204020303" pitchFamily="34" charset="0"/>
            </a:rPr>
            <a:t> </a:t>
          </a:r>
          <a:r>
            <a:rPr lang="en-US" altLang="zh-CN" sz="1400" b="0" i="0" kern="1200" dirty="0">
              <a:latin typeface="Futura Md BT Medium" panose="020B0602020204020303" pitchFamily="34" charset="0"/>
            </a:rPr>
            <a:t>Work</a:t>
          </a:r>
          <a:endParaRPr lang="zh-CN" altLang="en-US" sz="1400" b="0" i="0" kern="1200" dirty="0">
            <a:latin typeface="Futura Md BT Medium" panose="020B0602020204020303" pitchFamily="34" charset="0"/>
          </a:endParaRPr>
        </a:p>
      </dsp:txBody>
      <dsp:txXfrm>
        <a:off x="2010360" y="2"/>
        <a:ext cx="1970254" cy="365119"/>
      </dsp:txXfrm>
    </dsp:sp>
    <dsp:sp modelId="{AD4D9813-16C5-FA40-922E-4D03F4CFB9D5}">
      <dsp:nvSpPr>
        <dsp:cNvPr id="0" name=""/>
        <dsp:cNvSpPr/>
      </dsp:nvSpPr>
      <dsp:spPr>
        <a:xfrm>
          <a:off x="4064612" y="2"/>
          <a:ext cx="1807880"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Method</a:t>
          </a:r>
          <a:endParaRPr lang="zh-CN" altLang="en-US" sz="1400" b="0" i="0" kern="1200" dirty="0">
            <a:latin typeface="Futura Md BT Medium" panose="020B0602020204020303" pitchFamily="34" charset="0"/>
          </a:endParaRPr>
        </a:p>
      </dsp:txBody>
      <dsp:txXfrm>
        <a:off x="4247172" y="2"/>
        <a:ext cx="1442761" cy="365119"/>
      </dsp:txXfrm>
    </dsp:sp>
    <dsp:sp modelId="{FEFDEE35-F1A9-BA48-977D-03682EF3D9DF}">
      <dsp:nvSpPr>
        <dsp:cNvPr id="0" name=""/>
        <dsp:cNvSpPr/>
      </dsp:nvSpPr>
      <dsp:spPr>
        <a:xfrm>
          <a:off x="5773931" y="2"/>
          <a:ext cx="1755445"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Evaluation</a:t>
          </a:r>
          <a:endParaRPr lang="zh-CN" altLang="en-US" sz="1400" b="0" i="0" kern="1200" dirty="0">
            <a:latin typeface="Futura Md BT Medium" panose="020B0602020204020303" pitchFamily="34" charset="0"/>
          </a:endParaRPr>
        </a:p>
      </dsp:txBody>
      <dsp:txXfrm>
        <a:off x="5956491" y="2"/>
        <a:ext cx="1390326" cy="365119"/>
      </dsp:txXfrm>
    </dsp:sp>
    <dsp:sp modelId="{E993EB4B-F9D9-F34F-BA83-570D480D1267}">
      <dsp:nvSpPr>
        <dsp:cNvPr id="0" name=""/>
        <dsp:cNvSpPr/>
      </dsp:nvSpPr>
      <dsp:spPr>
        <a:xfrm>
          <a:off x="7430814" y="2"/>
          <a:ext cx="2427075"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Futura Md BT Medium" panose="020B0602020204020303" pitchFamily="34" charset="0"/>
            </a:rPr>
            <a:t>Critical</a:t>
          </a:r>
          <a:r>
            <a:rPr lang="zh-CN" altLang="en-US" sz="1400" kern="1200" dirty="0">
              <a:latin typeface="Futura Md BT Medium" panose="020B0602020204020303" pitchFamily="34" charset="0"/>
            </a:rPr>
            <a:t> </a:t>
          </a:r>
          <a:r>
            <a:rPr lang="en-US" altLang="zh-CN" sz="1400" kern="1200" dirty="0">
              <a:latin typeface="Futura Md BT Medium" panose="020B0602020204020303" pitchFamily="34" charset="0"/>
            </a:rPr>
            <a:t>Thinking</a:t>
          </a:r>
          <a:endParaRPr lang="zh-CN" altLang="en-US" sz="1400" kern="1200" dirty="0">
            <a:latin typeface="Futura Md BT Medium" panose="020B0602020204020303" pitchFamily="34" charset="0"/>
          </a:endParaRPr>
        </a:p>
      </dsp:txBody>
      <dsp:txXfrm>
        <a:off x="7613374" y="2"/>
        <a:ext cx="2061956" cy="365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000D8-EB29-3F4E-8BD9-5FEAF5524022}">
      <dsp:nvSpPr>
        <dsp:cNvPr id="0" name=""/>
        <dsp:cNvSpPr/>
      </dsp:nvSpPr>
      <dsp:spPr>
        <a:xfrm>
          <a:off x="700" y="0"/>
          <a:ext cx="1925661" cy="365125"/>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Introduction</a:t>
          </a:r>
          <a:endParaRPr lang="zh-CN" altLang="en-US" sz="1400" b="0" i="0" kern="1200" dirty="0">
            <a:latin typeface="Futura Md BT Medium" panose="020B0602020204020303" pitchFamily="34" charset="0"/>
          </a:endParaRPr>
        </a:p>
      </dsp:txBody>
      <dsp:txXfrm>
        <a:off x="183263" y="0"/>
        <a:ext cx="1560536" cy="365125"/>
      </dsp:txXfrm>
    </dsp:sp>
    <dsp:sp modelId="{2EEDFB46-4E81-044E-8786-8104CDB64FA8}">
      <dsp:nvSpPr>
        <dsp:cNvPr id="0" name=""/>
        <dsp:cNvSpPr/>
      </dsp:nvSpPr>
      <dsp:spPr>
        <a:xfrm>
          <a:off x="1827800" y="2"/>
          <a:ext cx="2335373" cy="36511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Related</a:t>
          </a:r>
          <a:r>
            <a:rPr lang="zh-CN" altLang="en-US" sz="1400" b="0" i="0" kern="1200" dirty="0">
              <a:latin typeface="Futura Md BT Medium" panose="020B0602020204020303" pitchFamily="34" charset="0"/>
            </a:rPr>
            <a:t> </a:t>
          </a:r>
          <a:r>
            <a:rPr lang="en-US" altLang="zh-CN" sz="1400" b="0" i="0" kern="1200" dirty="0">
              <a:latin typeface="Futura Md BT Medium" panose="020B0602020204020303" pitchFamily="34" charset="0"/>
            </a:rPr>
            <a:t>Work</a:t>
          </a:r>
          <a:endParaRPr lang="zh-CN" altLang="en-US" sz="1400" b="0" i="0" kern="1200" dirty="0">
            <a:latin typeface="Futura Md BT Medium" panose="020B0602020204020303" pitchFamily="34" charset="0"/>
          </a:endParaRPr>
        </a:p>
      </dsp:txBody>
      <dsp:txXfrm>
        <a:off x="2010360" y="2"/>
        <a:ext cx="1970254" cy="365119"/>
      </dsp:txXfrm>
    </dsp:sp>
    <dsp:sp modelId="{AD4D9813-16C5-FA40-922E-4D03F4CFB9D5}">
      <dsp:nvSpPr>
        <dsp:cNvPr id="0" name=""/>
        <dsp:cNvSpPr/>
      </dsp:nvSpPr>
      <dsp:spPr>
        <a:xfrm>
          <a:off x="4064612" y="2"/>
          <a:ext cx="1807880"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Method</a:t>
          </a:r>
          <a:endParaRPr lang="zh-CN" altLang="en-US" sz="1400" b="0" i="0" kern="1200" dirty="0">
            <a:latin typeface="Futura Md BT Medium" panose="020B0602020204020303" pitchFamily="34" charset="0"/>
          </a:endParaRPr>
        </a:p>
      </dsp:txBody>
      <dsp:txXfrm>
        <a:off x="4247172" y="2"/>
        <a:ext cx="1442761" cy="365119"/>
      </dsp:txXfrm>
    </dsp:sp>
    <dsp:sp modelId="{FEFDEE35-F1A9-BA48-977D-03682EF3D9DF}">
      <dsp:nvSpPr>
        <dsp:cNvPr id="0" name=""/>
        <dsp:cNvSpPr/>
      </dsp:nvSpPr>
      <dsp:spPr>
        <a:xfrm>
          <a:off x="5773931" y="2"/>
          <a:ext cx="1755445"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Evaluation</a:t>
          </a:r>
          <a:endParaRPr lang="zh-CN" altLang="en-US" sz="1400" b="0" i="0" kern="1200" dirty="0">
            <a:latin typeface="Futura Md BT Medium" panose="020B0602020204020303" pitchFamily="34" charset="0"/>
          </a:endParaRPr>
        </a:p>
      </dsp:txBody>
      <dsp:txXfrm>
        <a:off x="5956491" y="2"/>
        <a:ext cx="1390326" cy="365119"/>
      </dsp:txXfrm>
    </dsp:sp>
    <dsp:sp modelId="{E993EB4B-F9D9-F34F-BA83-570D480D1267}">
      <dsp:nvSpPr>
        <dsp:cNvPr id="0" name=""/>
        <dsp:cNvSpPr/>
      </dsp:nvSpPr>
      <dsp:spPr>
        <a:xfrm>
          <a:off x="7430814" y="2"/>
          <a:ext cx="2427075"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Futura Md BT Medium" panose="020B0602020204020303" pitchFamily="34" charset="0"/>
            </a:rPr>
            <a:t>Critical</a:t>
          </a:r>
          <a:r>
            <a:rPr lang="zh-CN" altLang="en-US" sz="1400" kern="1200" dirty="0">
              <a:latin typeface="Futura Md BT Medium" panose="020B0602020204020303" pitchFamily="34" charset="0"/>
            </a:rPr>
            <a:t> </a:t>
          </a:r>
          <a:r>
            <a:rPr lang="en-US" altLang="zh-CN" sz="1400" kern="1200" dirty="0">
              <a:latin typeface="Futura Md BT Medium" panose="020B0602020204020303" pitchFamily="34" charset="0"/>
            </a:rPr>
            <a:t>Thinking</a:t>
          </a:r>
          <a:endParaRPr lang="zh-CN" altLang="en-US" sz="1400" kern="1200" dirty="0">
            <a:latin typeface="Futura Md BT Medium" panose="020B0602020204020303" pitchFamily="34" charset="0"/>
          </a:endParaRPr>
        </a:p>
      </dsp:txBody>
      <dsp:txXfrm>
        <a:off x="7613374" y="2"/>
        <a:ext cx="2061956" cy="365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000D8-EB29-3F4E-8BD9-5FEAF5524022}">
      <dsp:nvSpPr>
        <dsp:cNvPr id="0" name=""/>
        <dsp:cNvSpPr/>
      </dsp:nvSpPr>
      <dsp:spPr>
        <a:xfrm>
          <a:off x="700" y="0"/>
          <a:ext cx="1925661" cy="365125"/>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Introduction</a:t>
          </a:r>
          <a:endParaRPr lang="zh-CN" altLang="en-US" sz="1400" b="0" i="0" kern="1200" dirty="0">
            <a:latin typeface="Futura Md BT Medium" panose="020B0602020204020303" pitchFamily="34" charset="0"/>
          </a:endParaRPr>
        </a:p>
      </dsp:txBody>
      <dsp:txXfrm>
        <a:off x="183263" y="0"/>
        <a:ext cx="1560536" cy="365125"/>
      </dsp:txXfrm>
    </dsp:sp>
    <dsp:sp modelId="{2EEDFB46-4E81-044E-8786-8104CDB64FA8}">
      <dsp:nvSpPr>
        <dsp:cNvPr id="0" name=""/>
        <dsp:cNvSpPr/>
      </dsp:nvSpPr>
      <dsp:spPr>
        <a:xfrm>
          <a:off x="1827800" y="2"/>
          <a:ext cx="2335373"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Related</a:t>
          </a:r>
          <a:r>
            <a:rPr lang="zh-CN" altLang="en-US" sz="1400" b="0" i="0" kern="1200" dirty="0">
              <a:latin typeface="Futura Md BT Medium" panose="020B0602020204020303" pitchFamily="34" charset="0"/>
            </a:rPr>
            <a:t> </a:t>
          </a:r>
          <a:r>
            <a:rPr lang="en-US" altLang="zh-CN" sz="1400" b="0" i="0" kern="1200" dirty="0">
              <a:latin typeface="Futura Md BT Medium" panose="020B0602020204020303" pitchFamily="34" charset="0"/>
            </a:rPr>
            <a:t>Work</a:t>
          </a:r>
          <a:endParaRPr lang="zh-CN" altLang="en-US" sz="1400" b="0" i="0" kern="1200" dirty="0">
            <a:latin typeface="Futura Md BT Medium" panose="020B0602020204020303" pitchFamily="34" charset="0"/>
          </a:endParaRPr>
        </a:p>
      </dsp:txBody>
      <dsp:txXfrm>
        <a:off x="2010360" y="2"/>
        <a:ext cx="1970254" cy="365119"/>
      </dsp:txXfrm>
    </dsp:sp>
    <dsp:sp modelId="{AD4D9813-16C5-FA40-922E-4D03F4CFB9D5}">
      <dsp:nvSpPr>
        <dsp:cNvPr id="0" name=""/>
        <dsp:cNvSpPr/>
      </dsp:nvSpPr>
      <dsp:spPr>
        <a:xfrm>
          <a:off x="4064612" y="2"/>
          <a:ext cx="1807880" cy="365119"/>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Method</a:t>
          </a:r>
          <a:endParaRPr lang="zh-CN" altLang="en-US" sz="1400" b="0" i="0" kern="1200" dirty="0">
            <a:latin typeface="Futura Md BT Medium" panose="020B0602020204020303" pitchFamily="34" charset="0"/>
          </a:endParaRPr>
        </a:p>
      </dsp:txBody>
      <dsp:txXfrm>
        <a:off x="4247172" y="2"/>
        <a:ext cx="1442761" cy="365119"/>
      </dsp:txXfrm>
    </dsp:sp>
    <dsp:sp modelId="{FEFDEE35-F1A9-BA48-977D-03682EF3D9DF}">
      <dsp:nvSpPr>
        <dsp:cNvPr id="0" name=""/>
        <dsp:cNvSpPr/>
      </dsp:nvSpPr>
      <dsp:spPr>
        <a:xfrm>
          <a:off x="5773931" y="2"/>
          <a:ext cx="1755445"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Evaluation</a:t>
          </a:r>
          <a:endParaRPr lang="zh-CN" altLang="en-US" sz="1400" b="0" i="0" kern="1200" dirty="0">
            <a:latin typeface="Futura Md BT Medium" panose="020B0602020204020303" pitchFamily="34" charset="0"/>
          </a:endParaRPr>
        </a:p>
      </dsp:txBody>
      <dsp:txXfrm>
        <a:off x="5956491" y="2"/>
        <a:ext cx="1390326" cy="365119"/>
      </dsp:txXfrm>
    </dsp:sp>
    <dsp:sp modelId="{E993EB4B-F9D9-F34F-BA83-570D480D1267}">
      <dsp:nvSpPr>
        <dsp:cNvPr id="0" name=""/>
        <dsp:cNvSpPr/>
      </dsp:nvSpPr>
      <dsp:spPr>
        <a:xfrm>
          <a:off x="7430814" y="2"/>
          <a:ext cx="2427075" cy="365119"/>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Futura Md BT Medium" panose="020B0602020204020303" pitchFamily="34" charset="0"/>
            </a:rPr>
            <a:t>Critical</a:t>
          </a:r>
          <a:r>
            <a:rPr lang="zh-CN" altLang="en-US" sz="1400" kern="1200" dirty="0">
              <a:latin typeface="Futura Md BT Medium" panose="020B0602020204020303" pitchFamily="34" charset="0"/>
            </a:rPr>
            <a:t> </a:t>
          </a:r>
          <a:r>
            <a:rPr lang="en-US" altLang="zh-CN" sz="1400" kern="1200" dirty="0">
              <a:latin typeface="Futura Md BT Medium" panose="020B0602020204020303" pitchFamily="34" charset="0"/>
            </a:rPr>
            <a:t>Thinking</a:t>
          </a:r>
          <a:endParaRPr lang="zh-CN" altLang="en-US" sz="1400" kern="1200" dirty="0">
            <a:latin typeface="Futura Md BT Medium" panose="020B0602020204020303" pitchFamily="34" charset="0"/>
          </a:endParaRPr>
        </a:p>
      </dsp:txBody>
      <dsp:txXfrm>
        <a:off x="7613374" y="2"/>
        <a:ext cx="2061956" cy="365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000D8-EB29-3F4E-8BD9-5FEAF5524022}">
      <dsp:nvSpPr>
        <dsp:cNvPr id="0" name=""/>
        <dsp:cNvSpPr/>
      </dsp:nvSpPr>
      <dsp:spPr>
        <a:xfrm>
          <a:off x="2017" y="0"/>
          <a:ext cx="1072400" cy="302400"/>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Intro</a:t>
          </a:r>
          <a:endParaRPr lang="zh-CN" altLang="en-US" sz="1400" b="0" i="0" kern="1200" dirty="0">
            <a:latin typeface="Futura Md BT Medium" panose="020B0602020204020303" pitchFamily="34" charset="0"/>
          </a:endParaRPr>
        </a:p>
      </dsp:txBody>
      <dsp:txXfrm>
        <a:off x="153217" y="0"/>
        <a:ext cx="770000" cy="302400"/>
      </dsp:txXfrm>
    </dsp:sp>
    <dsp:sp modelId="{7CD29771-9D8B-5549-831C-4A408A9C6C15}">
      <dsp:nvSpPr>
        <dsp:cNvPr id="0" name=""/>
        <dsp:cNvSpPr/>
      </dsp:nvSpPr>
      <dsp:spPr>
        <a:xfrm>
          <a:off x="973548" y="0"/>
          <a:ext cx="1039052" cy="302400"/>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Data</a:t>
          </a:r>
          <a:endParaRPr lang="zh-CN" altLang="en-US" sz="1400" b="0" i="0" kern="1200" dirty="0">
            <a:latin typeface="Futura Md BT Medium" panose="020B0602020204020303" pitchFamily="34" charset="0"/>
          </a:endParaRPr>
        </a:p>
      </dsp:txBody>
      <dsp:txXfrm>
        <a:off x="1124748" y="0"/>
        <a:ext cx="736652" cy="302400"/>
      </dsp:txXfrm>
    </dsp:sp>
    <dsp:sp modelId="{2EEDFB46-4E81-044E-8786-8104CDB64FA8}">
      <dsp:nvSpPr>
        <dsp:cNvPr id="0" name=""/>
        <dsp:cNvSpPr/>
      </dsp:nvSpPr>
      <dsp:spPr>
        <a:xfrm>
          <a:off x="1911731" y="0"/>
          <a:ext cx="1055131" cy="302400"/>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Task</a:t>
          </a:r>
          <a:endParaRPr lang="zh-CN" altLang="en-US" sz="1400" b="0" i="0" kern="1200" dirty="0">
            <a:latin typeface="Futura Md BT Medium" panose="020B0602020204020303" pitchFamily="34" charset="0"/>
          </a:endParaRPr>
        </a:p>
      </dsp:txBody>
      <dsp:txXfrm>
        <a:off x="2062931" y="0"/>
        <a:ext cx="752731" cy="302400"/>
      </dsp:txXfrm>
    </dsp:sp>
    <dsp:sp modelId="{AD4D9813-16C5-FA40-922E-4D03F4CFB9D5}">
      <dsp:nvSpPr>
        <dsp:cNvPr id="0" name=""/>
        <dsp:cNvSpPr/>
      </dsp:nvSpPr>
      <dsp:spPr>
        <a:xfrm>
          <a:off x="2865992" y="0"/>
          <a:ext cx="2400002" cy="302400"/>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Visual</a:t>
          </a:r>
          <a:r>
            <a:rPr lang="zh-CN" altLang="en-US" sz="1400" b="0" i="0" kern="1200" dirty="0">
              <a:latin typeface="Futura Md BT Medium" panose="020B0602020204020303" pitchFamily="34" charset="0"/>
            </a:rPr>
            <a:t> </a:t>
          </a:r>
          <a:r>
            <a:rPr lang="en-US" altLang="zh-CN" sz="1400" b="0" i="0" kern="1200" dirty="0">
              <a:latin typeface="Futura Md BT Medium" panose="020B0602020204020303" pitchFamily="34" charset="0"/>
            </a:rPr>
            <a:t>Analytics</a:t>
          </a:r>
          <a:endParaRPr lang="zh-CN" altLang="en-US" sz="1400" b="0" i="0" kern="1200" dirty="0">
            <a:latin typeface="Futura Md BT Medium" panose="020B0602020204020303" pitchFamily="34" charset="0"/>
          </a:endParaRPr>
        </a:p>
      </dsp:txBody>
      <dsp:txXfrm>
        <a:off x="3017192" y="0"/>
        <a:ext cx="2097602" cy="302400"/>
      </dsp:txXfrm>
    </dsp:sp>
    <dsp:sp modelId="{FEFDEE35-F1A9-BA48-977D-03682EF3D9DF}">
      <dsp:nvSpPr>
        <dsp:cNvPr id="0" name=""/>
        <dsp:cNvSpPr/>
      </dsp:nvSpPr>
      <dsp:spPr>
        <a:xfrm>
          <a:off x="5165125" y="0"/>
          <a:ext cx="1008701" cy="302400"/>
        </a:xfrm>
        <a:prstGeom prst="chevron">
          <a:avLst/>
        </a:prstGeom>
        <a:solidFill>
          <a:srgbClr val="E3E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altLang="zh-CN" sz="1400" b="0" i="0" kern="1200" dirty="0">
              <a:latin typeface="Futura Md BT Medium" panose="020B0602020204020303" pitchFamily="34" charset="0"/>
            </a:rPr>
            <a:t>Con</a:t>
          </a:r>
          <a:endParaRPr lang="zh-CN" altLang="en-US" sz="1400" b="0" i="0" kern="1200" dirty="0">
            <a:latin typeface="Futura Md BT Medium" panose="020B0602020204020303" pitchFamily="34" charset="0"/>
          </a:endParaRPr>
        </a:p>
      </dsp:txBody>
      <dsp:txXfrm>
        <a:off x="5316325" y="0"/>
        <a:ext cx="706301" cy="3024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27DA9-4836-2244-B720-05FA6B59C4A0}" type="datetimeFigureOut">
              <a:rPr kumimoji="1" lang="zh-CN" altLang="en-US" smtClean="0"/>
              <a:t>2023/10/24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DEBA0-283F-3346-B97A-F228BC45ED97}" type="slidenum">
              <a:rPr kumimoji="1" lang="zh-CN" altLang="en-US" smtClean="0"/>
              <a:t>‹#›</a:t>
            </a:fld>
            <a:endParaRPr kumimoji="1" lang="zh-CN" altLang="en-US"/>
          </a:p>
        </p:txBody>
      </p:sp>
    </p:spTree>
    <p:extLst>
      <p:ext uri="{BB962C8B-B14F-4D97-AF65-F5344CB8AC3E}">
        <p14:creationId xmlns:p14="http://schemas.microsoft.com/office/powerpoint/2010/main" val="285611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Hello everyone, this is Haotian Li. Today I am going to present KG4Vis: </a:t>
            </a:r>
            <a:r>
              <a:rPr lang="en-US" sz="1200" dirty="0">
                <a:latin typeface="Avenir Medium" panose="02000503020000020003" pitchFamily="2" charset="0"/>
              </a:rPr>
              <a:t>A Knowledge Graph-Based Approach for Visualization Recommendation. This paper is a joint study by researchers from the Hong Kong University of Science and Technology and Singapore Management University.</a:t>
            </a:r>
            <a:endParaRPr lang="en-US" sz="1200" dirty="0"/>
          </a:p>
        </p:txBody>
      </p:sp>
      <p:sp>
        <p:nvSpPr>
          <p:cNvPr id="4" name="Slide Number Placeholder 3"/>
          <p:cNvSpPr>
            <a:spLocks noGrp="1"/>
          </p:cNvSpPr>
          <p:nvPr>
            <p:ph type="sldNum" sz="quarter" idx="5"/>
          </p:nvPr>
        </p:nvSpPr>
        <p:spPr/>
        <p:txBody>
          <a:bodyPr/>
          <a:lstStyle/>
          <a:p>
            <a:fld id="{424DEBA0-283F-3346-B97A-F228BC45ED97}" type="slidenum">
              <a:rPr kumimoji="1" lang="zh-CN" altLang="en-US" smtClean="0"/>
              <a:t>1</a:t>
            </a:fld>
            <a:endParaRPr kumimoji="1" lang="zh-CN" altLang="en-US"/>
          </a:p>
        </p:txBody>
      </p:sp>
    </p:spTree>
    <p:extLst>
      <p:ext uri="{BB962C8B-B14F-4D97-AF65-F5344CB8AC3E}">
        <p14:creationId xmlns:p14="http://schemas.microsoft.com/office/powerpoint/2010/main" val="304059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Here is an example shows how partial KG is constructed for a dataset-visualization pair.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Features and visual designs of the dataset-visualization pair in the first block are extracted as the second block shows.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Then they are treated as entities and connected with corresponding relations as the third block shows.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10</a:t>
            </a:fld>
            <a:endParaRPr kumimoji="1" lang="zh-CN" altLang="en-US"/>
          </a:p>
        </p:txBody>
      </p:sp>
    </p:spTree>
    <p:extLst>
      <p:ext uri="{BB962C8B-B14F-4D97-AF65-F5344CB8AC3E}">
        <p14:creationId xmlns:p14="http://schemas.microsoft.com/office/powerpoint/2010/main" val="305553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the next step, we use </a:t>
            </a:r>
            <a:r>
              <a:rPr lang="en-US" sz="1200" b="1" dirty="0" err="1">
                <a:latin typeface="Avenir" panose="02000503020000020003" pitchFamily="2" charset="0"/>
              </a:rPr>
              <a:t>TransE</a:t>
            </a:r>
            <a:r>
              <a:rPr lang="en-US" sz="1200" b="1" dirty="0">
                <a:latin typeface="Avenir" panose="02000503020000020003" pitchFamily="2" charset="0"/>
              </a:rPr>
              <a:t>, a widely used knowledge graph embedding model, to generate the embeddings of entities and relations. The reason why embeddings are used is that they are easy to be manipulated and thus facilitates our following inference.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a Knowledge Graph, each edge can be represented as a triplet including a head entity, a relation and a tail 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basic idea of </a:t>
            </a:r>
            <a:r>
              <a:rPr lang="en-US" sz="1200" b="1" dirty="0" err="1">
                <a:latin typeface="Avenir" panose="02000503020000020003" pitchFamily="2" charset="0"/>
              </a:rPr>
              <a:t>TransE</a:t>
            </a:r>
            <a:r>
              <a:rPr lang="en-US" sz="1200" b="1" dirty="0">
                <a:latin typeface="Avenir" panose="02000503020000020003" pitchFamily="2" charset="0"/>
              </a:rPr>
              <a:t> is simple. T</a:t>
            </a:r>
            <a:r>
              <a:rPr lang="en-US" dirty="0"/>
              <a:t>he relation between a head entity and a tail entity can be approximately represented by a translation between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Thus </a:t>
            </a:r>
            <a:r>
              <a:rPr lang="en-US" dirty="0"/>
              <a:t>the possibility of a triplet’s existence is defined as the negative distance between the translated head entity and the tail entity.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our paper, we utilize an improved </a:t>
            </a:r>
            <a:r>
              <a:rPr lang="en-US" sz="1200" b="1" dirty="0" err="1">
                <a:latin typeface="Avenir" panose="02000503020000020003" pitchFamily="2" charset="0"/>
              </a:rPr>
              <a:t>TransE</a:t>
            </a:r>
            <a:r>
              <a:rPr lang="en-US" sz="1200" b="1" dirty="0">
                <a:latin typeface="Avenir" panose="02000503020000020003" pitchFamily="2" charset="0"/>
              </a:rPr>
              <a:t> model with </a:t>
            </a:r>
            <a:r>
              <a:rPr lang="en-US" dirty="0"/>
              <a:t>self-adversarial negative</a:t>
            </a:r>
            <a:r>
              <a:rPr lang="en-US" sz="1200" b="1" dirty="0">
                <a:latin typeface="Avenir" panose="02000503020000020003" pitchFamily="2" charset="0"/>
              </a:rPr>
              <a:t> sampling, which is proposed to enhance the performance of embedding learning.</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11</a:t>
            </a:fld>
            <a:endParaRPr kumimoji="1" lang="zh-CN" altLang="en-US"/>
          </a:p>
        </p:txBody>
      </p:sp>
    </p:spTree>
    <p:extLst>
      <p:ext uri="{BB962C8B-B14F-4D97-AF65-F5344CB8AC3E}">
        <p14:creationId xmlns:p14="http://schemas.microsoft.com/office/powerpoint/2010/main" val="2901040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the previous step, we get the embedding of each entity or relation. These embeddings are used to generate rules and infer the visual designs of a new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Here a rule indicates how a data column is visually encoded given a certain feature.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To learn the possibility of each rule, we need to conduct two translations on the embedding of the feature entity as the figure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Let's take </a:t>
            </a:r>
            <a:r>
              <a:rPr lang="en-US" dirty="0"/>
              <a:t>f_1^c as an example.</a:t>
            </a: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translation is to approximate the embedding of an imaginary data column which is only connected by f_1^c.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translation is to infer how the imaginary data column will be visually represented.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distance between the embedding after two translations and a visual design choice </a:t>
            </a:r>
            <a:r>
              <a:rPr lang="en-US" sz="1200" b="1" dirty="0" err="1">
                <a:latin typeface="Avenir" panose="02000503020000020003" pitchFamily="2" charset="0"/>
              </a:rPr>
              <a:t>v_n</a:t>
            </a:r>
            <a:r>
              <a:rPr lang="en-US" sz="1200" b="1" dirty="0">
                <a:latin typeface="Avenir" panose="02000503020000020003" pitchFamily="2" charset="0"/>
              </a:rPr>
              <a:t> shows the possibility of the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Then, we aggregate all rules used by the data column to compute the scores of all design choices and recommend the one with the highest score.</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12</a:t>
            </a:fld>
            <a:endParaRPr kumimoji="1" lang="zh-CN" altLang="en-US"/>
          </a:p>
        </p:txBody>
      </p:sp>
    </p:spTree>
    <p:extLst>
      <p:ext uri="{BB962C8B-B14F-4D97-AF65-F5344CB8AC3E}">
        <p14:creationId xmlns:p14="http://schemas.microsoft.com/office/powerpoint/2010/main" val="97901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extensively evaluate KG4Vis, we conducted quantitative comparisons, a user study and case studies.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evaluations are based on more than 80,000 dataset-visualization pairs from </a:t>
            </a:r>
            <a:r>
              <a:rPr lang="en-US" dirty="0" err="1"/>
              <a:t>VizML</a:t>
            </a:r>
            <a:r>
              <a:rPr lang="en-US" dirty="0"/>
              <a:t> corpus.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13</a:t>
            </a:fld>
            <a:endParaRPr kumimoji="1" lang="zh-CN" altLang="en-US"/>
          </a:p>
        </p:txBody>
      </p:sp>
    </p:spTree>
    <p:extLst>
      <p:ext uri="{BB962C8B-B14F-4D97-AF65-F5344CB8AC3E}">
        <p14:creationId xmlns:p14="http://schemas.microsoft.com/office/powerpoint/2010/main" val="428867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first conducted quantitative comparisons to verify the effectiveness of </a:t>
            </a:r>
            <a:r>
              <a:rPr kumimoji="1" lang="en-US" altLang="zh-CN" dirty="0" err="1"/>
              <a:t>TransE</a:t>
            </a:r>
            <a:r>
              <a:rPr kumimoji="1" lang="en-US" altLang="zh-CN" dirty="0"/>
              <a:t> with self-</a:t>
            </a:r>
            <a:r>
              <a:rPr lang="en-US" dirty="0"/>
              <a:t>adversarial </a:t>
            </a:r>
            <a:r>
              <a:rPr kumimoji="1" lang="en-US" altLang="zh-CN" dirty="0"/>
              <a:t>negative sampling.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It is compared with both naïve </a:t>
            </a:r>
            <a:r>
              <a:rPr kumimoji="1" lang="en-US" altLang="zh-CN" dirty="0" err="1"/>
              <a:t>TransE</a:t>
            </a:r>
            <a:r>
              <a:rPr kumimoji="1" lang="en-US" altLang="zh-CN" dirty="0"/>
              <a:t> and </a:t>
            </a:r>
            <a:r>
              <a:rPr kumimoji="1" lang="en-US" altLang="zh-CN" dirty="0" err="1"/>
              <a:t>RotatE</a:t>
            </a:r>
            <a:r>
              <a:rPr kumimoji="1"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a:t>RotatE</a:t>
            </a:r>
            <a:r>
              <a:rPr kumimoji="1" lang="en-US" altLang="zh-CN" dirty="0"/>
              <a:t> is one of the latest knowledge graph embedding models. It models the relation between a head entity and a tail entity as rotation in the complex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the comparison, we evaluated three approaches using the accuracy of predicted axis, the mean rank of the correct visualization type and the correction rate of top 2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results show that </a:t>
            </a:r>
            <a:r>
              <a:rPr kumimoji="1" lang="en-US" altLang="zh-CN" dirty="0" err="1"/>
              <a:t>TransE</a:t>
            </a:r>
            <a:r>
              <a:rPr kumimoji="1" lang="en-US" altLang="zh-CN" dirty="0"/>
              <a:t> with self-</a:t>
            </a:r>
            <a:r>
              <a:rPr lang="en-US" dirty="0"/>
              <a:t>adversarial </a:t>
            </a:r>
            <a:r>
              <a:rPr kumimoji="1" lang="en-US" altLang="zh-CN" dirty="0"/>
              <a:t>negative sampling achieves the best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14</a:t>
            </a:fld>
            <a:endParaRPr kumimoji="1" lang="zh-CN" altLang="en-US"/>
          </a:p>
        </p:txBody>
      </p:sp>
    </p:spTree>
    <p:extLst>
      <p:ext uri="{BB962C8B-B14F-4D97-AF65-F5344CB8AC3E}">
        <p14:creationId xmlns:p14="http://schemas.microsoft.com/office/powerpoint/2010/main" val="392258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To verify the recommendation results and the correctness of generated rules, we invited 12 visualization researchers to join the expert interview. Overall speaking, the recommended visualizations met the expectation of these experts and they verified that the most of the rules make sense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However, the results also show some limitations of our method. For example, the quality of rules is highly related to features and the corpus. Also, some recommended visualizations are not optimal due to the lack of consideration on users' analytical tasks.</a:t>
            </a:r>
            <a:endParaRPr kumimoji="1" lang="zh-CN" altLang="en-US" dirty="0"/>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15</a:t>
            </a:fld>
            <a:endParaRPr kumimoji="1" lang="zh-CN" altLang="en-US"/>
          </a:p>
        </p:txBody>
      </p:sp>
    </p:spTree>
    <p:extLst>
      <p:ext uri="{BB962C8B-B14F-4D97-AF65-F5344CB8AC3E}">
        <p14:creationId xmlns:p14="http://schemas.microsoft.com/office/powerpoint/2010/main" val="334342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this slide, we present some highly rated rules and visualizations identified in our expert interviews. These rules match widely used visual design rules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For example, numerical values are usually visually encoded by scatter plots and monotonic values like temporal data are commonly represented by line charts.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Furthermore, we notice some rules that have been seldom mentioned but also reasonable such as box plots are used when values are not evenly distributed.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a:t>
            </a:r>
            <a:r>
              <a:rPr lang="en-US" dirty="0"/>
              <a:t>often use box plots to discover and present the data distribution. In most cases, we care more about the distribution of data when it is not evenly distributed. Thus, we may plot the unevenly distributed data using box plots for observation.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This case can demonstrate that our method may help identify some implicit rules for effective visual designs.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16</a:t>
            </a:fld>
            <a:endParaRPr kumimoji="1" lang="zh-CN" altLang="en-US"/>
          </a:p>
        </p:txBody>
      </p:sp>
    </p:spTree>
    <p:extLst>
      <p:ext uri="{BB962C8B-B14F-4D97-AF65-F5344CB8AC3E}">
        <p14:creationId xmlns:p14="http://schemas.microsoft.com/office/powerpoint/2010/main" val="101171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Finally, we further compared some rules with an empirical study on visual designs to check the consistency between generated rules and empirical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a previous study on effectiveness of visualizations, authors proposed several rules shown in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a:t>Othe</a:t>
            </a:r>
            <a:r>
              <a:rPr kumimoji="1" lang="en-US" altLang="zh-CN" dirty="0"/>
              <a:t> right hand side, we present two heatmaps showing </a:t>
            </a:r>
            <a:r>
              <a:rPr lang="en-US" dirty="0"/>
              <a:t>the normalized scores of rules about entropy values and outlier existence. A higher score means the rule is with higher possibility to be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Compared the scores of generated rules and empirical rules, we can find that they align well. For example, bar charts are usually suggested when the entropy is small, which indicates that clusters exist in the data column. Also, we notice that when there are outliers in the data column, the scatter plot is always the most preferred visualization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results of this comparison further verify the effectiveness of KG4Vis.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17</a:t>
            </a:fld>
            <a:endParaRPr kumimoji="1" lang="zh-CN" altLang="en-US"/>
          </a:p>
        </p:txBody>
      </p:sp>
    </p:spTree>
    <p:extLst>
      <p:ext uri="{BB962C8B-B14F-4D97-AF65-F5344CB8AC3E}">
        <p14:creationId xmlns:p14="http://schemas.microsoft.com/office/powerpoint/2010/main" val="3415488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developing and evaluating KG4Vis, we learned several important lessons and conclude some pros and cons of our approach. We would like to discuss them to facilitate the following studies.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18</a:t>
            </a:fld>
            <a:endParaRPr kumimoji="1" lang="zh-CN" altLang="en-US"/>
          </a:p>
        </p:txBody>
      </p:sp>
    </p:spTree>
    <p:extLst>
      <p:ext uri="{BB962C8B-B14F-4D97-AF65-F5344CB8AC3E}">
        <p14:creationId xmlns:p14="http://schemas.microsoft.com/office/powerpoint/2010/main" val="3364815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our paper, we propose to use a knowledge graph to delineate the relationship of data and visualizations. During the construction of Knowledge graph, we identify two important steps, the construction of entities and the method of embedding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major issue we met in defining entities is how to deal with continuous features. If we use each concrete value of the feature as an entity, there will be too many entities and the graph will be sparse. Thus we decide to discretize the features. There are many different algorithms to discretize continuous values such as uniform and </a:t>
            </a:r>
            <a:r>
              <a:rPr lang="en-US" sz="1200" b="1" dirty="0" err="1">
                <a:latin typeface="Avenir" panose="02000503020000020003" pitchFamily="2" charset="0"/>
              </a:rPr>
              <a:t>Kmeans</a:t>
            </a:r>
            <a:r>
              <a:rPr lang="en-US" sz="1200" b="1" dirty="0">
                <a:latin typeface="Avenir" panose="02000503020000020003" pitchFamily="2" charset="0"/>
              </a:rPr>
              <a:t> discretization. To avoid the manual specification of interval numbers, we apply an algorithm based on the minimum description length principle. In future studies, more advanced discretization algorithms may also be applied in this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second one is the algorithm for embedding learning. We extract the embeddings of entities and relations to facilitate the manipulation of them in rule generation and inference. </a:t>
            </a:r>
            <a:r>
              <a:rPr lang="en-US" sz="1200" b="1" dirty="0" err="1">
                <a:latin typeface="Avenir" panose="02000503020000020003" pitchFamily="2" charset="0"/>
              </a:rPr>
              <a:t>TransE</a:t>
            </a:r>
            <a:r>
              <a:rPr lang="en-US" sz="1200" b="1" dirty="0">
                <a:latin typeface="Avenir" panose="02000503020000020003" pitchFamily="2" charset="0"/>
              </a:rPr>
              <a:t> is selected as our embedding algorithm since it is intuitive and efficiency. In future, more complex algorithms can also be tested, for example, graph neural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Also, according to our observation in development and expert interviews, we found the generated rules should follow some criteria to make them easily understood by users, such as straightforward features and less conditions in rules.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19</a:t>
            </a:fld>
            <a:endParaRPr kumimoji="1" lang="zh-CN" altLang="en-US"/>
          </a:p>
        </p:txBody>
      </p:sp>
    </p:spTree>
    <p:extLst>
      <p:ext uri="{BB962C8B-B14F-4D97-AF65-F5344CB8AC3E}">
        <p14:creationId xmlns:p14="http://schemas.microsoft.com/office/powerpoint/2010/main" val="211768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This is today's agenda and we will first introduce our motivation and the overview of the proposed method.</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2</a:t>
            </a:fld>
            <a:endParaRPr kumimoji="1" lang="zh-CN" altLang="en-US"/>
          </a:p>
        </p:txBody>
      </p:sp>
    </p:spTree>
    <p:extLst>
      <p:ext uri="{BB962C8B-B14F-4D97-AF65-F5344CB8AC3E}">
        <p14:creationId xmlns:p14="http://schemas.microsoft.com/office/powerpoint/2010/main" val="254724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We also conclude some pros and cons of our approach compared to other two classes of methods. </a:t>
            </a:r>
            <a:r>
              <a:rPr lang="en-US" dirty="0"/>
              <a:t>Compared with the rule-based methods, KG4Vis is also explainable, but has better </a:t>
            </a:r>
            <a:r>
              <a:rPr lang="en-US" dirty="0" err="1"/>
              <a:t>extendability</a:t>
            </a:r>
            <a:r>
              <a:rPr lang="en-US" dirty="0"/>
              <a:t>, since it can derive rules automatically from an existing corpus. Meanwhile, the corresponding limitation of KG4Vis is that the quality and coverage of the rules depend on the corpus.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Compared with ML-based methods, it is also data-driven and with higher </a:t>
            </a:r>
            <a:r>
              <a:rPr lang="en-US" sz="1200" b="1" dirty="0" err="1">
                <a:latin typeface="Avenir" panose="02000503020000020003" pitchFamily="2" charset="0"/>
              </a:rPr>
              <a:t>explainability</a:t>
            </a:r>
            <a:r>
              <a:rPr lang="en-US" sz="1200" b="1" dirty="0">
                <a:latin typeface="Avenir" panose="02000503020000020003" pitchFamily="2" charset="0"/>
              </a:rPr>
              <a:t>. However, compared to other ML models, the performance can be further improved. A possible reason of slightly worse performance is that it cannot consider non-linear mapping from data to visualizations as well as neural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20</a:t>
            </a:fld>
            <a:endParaRPr kumimoji="1" lang="zh-CN" altLang="en-US"/>
          </a:p>
        </p:txBody>
      </p:sp>
    </p:spTree>
    <p:extLst>
      <p:ext uri="{BB962C8B-B14F-4D97-AF65-F5344CB8AC3E}">
        <p14:creationId xmlns:p14="http://schemas.microsoft.com/office/powerpoint/2010/main" val="2258331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Finally, we would like to propose some potential future work along this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first one is to consider more visual designs such as color usage and layout.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Another one is to take users' analytical tasks and cross-column features into account to improve the recommendation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Some other visualization types such as infographics can also be explored</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21</a:t>
            </a:fld>
            <a:endParaRPr kumimoji="1" lang="zh-CN" altLang="en-US"/>
          </a:p>
        </p:txBody>
      </p:sp>
    </p:spTree>
    <p:extLst>
      <p:ext uri="{BB962C8B-B14F-4D97-AF65-F5344CB8AC3E}">
        <p14:creationId xmlns:p14="http://schemas.microsoft.com/office/powerpoint/2010/main" val="90669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At the end of this talk, here are some take home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First, </a:t>
            </a:r>
            <a:r>
              <a:rPr lang="en-US" sz="1200" dirty="0">
                <a:latin typeface="Avenir Book" panose="02000503020000020003" pitchFamily="2" charset="0"/>
              </a:rPr>
              <a:t>Knowledge graph provides an intuitive way to model the relationship between data and visualizations. More scenarios of KG for visualizations can be explored.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Second, Representing entities and relations with embeddings facilitates the further inference and the rule 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And the last one is that many factors can affect the </a:t>
            </a:r>
            <a:r>
              <a:rPr lang="en-US" sz="1200" dirty="0" err="1">
                <a:latin typeface="Avenir Book" panose="02000503020000020003" pitchFamily="2" charset="0"/>
              </a:rPr>
              <a:t>explainability</a:t>
            </a:r>
            <a:r>
              <a:rPr lang="en-US" sz="1200" dirty="0">
                <a:latin typeface="Avenir Book" panose="02000503020000020003" pitchFamily="2" charset="0"/>
              </a:rPr>
              <a:t> of visual design rules, such as the complexity of features and the number of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22</a:t>
            </a:fld>
            <a:endParaRPr kumimoji="1" lang="zh-CN" altLang="en-US"/>
          </a:p>
        </p:txBody>
      </p:sp>
    </p:spTree>
    <p:extLst>
      <p:ext uri="{BB962C8B-B14F-4D97-AF65-F5344CB8AC3E}">
        <p14:creationId xmlns:p14="http://schemas.microsoft.com/office/powerpoint/2010/main" val="764876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Thanks for listening and I am happy to answer questions from the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424DEBA0-283F-3346-B97A-F228BC45ED97}" type="slidenum">
              <a:rPr kumimoji="1" lang="zh-CN" altLang="en-US" smtClean="0"/>
              <a:t>23</a:t>
            </a:fld>
            <a:endParaRPr kumimoji="1" lang="zh-CN" altLang="en-US"/>
          </a:p>
        </p:txBody>
      </p:sp>
    </p:spTree>
    <p:extLst>
      <p:ext uri="{BB962C8B-B14F-4D97-AF65-F5344CB8AC3E}">
        <p14:creationId xmlns:p14="http://schemas.microsoft.com/office/powerpoint/2010/main" val="347305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Visualization is widely applied in various domains nowadays. However, existing tools for building visualizations require users to be familiar with their data and visualization design rules. Some packages like d3 and </a:t>
            </a:r>
            <a:r>
              <a:rPr kumimoji="1" lang="en-US" altLang="zh-CN" dirty="0" err="1"/>
              <a:t>vega</a:t>
            </a:r>
            <a:r>
              <a:rPr kumimoji="1" lang="en-US" altLang="zh-CN" dirty="0"/>
              <a:t>-lite even need programming skills. These requirements result in a high </a:t>
            </a:r>
            <a:r>
              <a:rPr lang="en-US" sz="1200" dirty="0">
                <a:latin typeface="Avenir Book" panose="02000503020000020003" pitchFamily="2" charset="0"/>
              </a:rPr>
              <a:t>barrier of creating effective visualizations. </a:t>
            </a:r>
            <a:endParaRPr kumimoji="1" lang="en-US" altLang="zh-CN" dirty="0"/>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3</a:t>
            </a:fld>
            <a:endParaRPr kumimoji="1" lang="zh-CN" altLang="en-US"/>
          </a:p>
        </p:txBody>
      </p:sp>
    </p:spTree>
    <p:extLst>
      <p:ext uri="{BB962C8B-B14F-4D97-AF65-F5344CB8AC3E}">
        <p14:creationId xmlns:p14="http://schemas.microsoft.com/office/powerpoint/2010/main" val="400041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To make creating visualizations easier, researchers have proposed a series of visualization recommendation tools to recommend visualizations for an input dataset.</a:t>
            </a:r>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Existing visualization recommendation approaches can mainly be categorized into two classes, rule-based and machine learning-based approaches.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Rule-based methods rely on empirical studies on visualizations and need enormous human effort to compile a comprehensive list of rules.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Thus, data-driven ML-based methods are proposed to address the limitation of rule-based methods. However, the black-box nature of ML-based methods makes models hard to be monitored and the recommendation results are not explainable to normal users.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4</a:t>
            </a:fld>
            <a:endParaRPr kumimoji="1" lang="zh-CN" altLang="en-US"/>
          </a:p>
        </p:txBody>
      </p:sp>
    </p:spTree>
    <p:extLst>
      <p:ext uri="{BB962C8B-B14F-4D97-AF65-F5344CB8AC3E}">
        <p14:creationId xmlns:p14="http://schemas.microsoft.com/office/powerpoint/2010/main" val="3660771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Thus, there is a new research question: </a:t>
            </a:r>
            <a:r>
              <a:rPr lang="en-US" sz="1200" dirty="0">
                <a:latin typeface="Avenir Book" panose="02000503020000020003" pitchFamily="2" charset="0"/>
              </a:rPr>
              <a:t>Can we achieve visualization recommendation that requires </a:t>
            </a:r>
            <a:r>
              <a:rPr lang="en-US" sz="1200" b="1" u="sng" dirty="0">
                <a:latin typeface="Avenir Book" panose="02000503020000020003" pitchFamily="2" charset="0"/>
              </a:rPr>
              <a:t>no manual specifications of rules </a:t>
            </a:r>
            <a:r>
              <a:rPr lang="en-US" sz="1200" dirty="0">
                <a:latin typeface="Avenir Book" panose="02000503020000020003" pitchFamily="2" charset="0"/>
              </a:rPr>
              <a:t>and </a:t>
            </a:r>
            <a:r>
              <a:rPr lang="en-US" sz="1200" b="1" u="sng" dirty="0">
                <a:latin typeface="Avenir Book" panose="02000503020000020003" pitchFamily="2" charset="0"/>
              </a:rPr>
              <a:t>guarantees good </a:t>
            </a:r>
            <a:r>
              <a:rPr lang="en-US" sz="1200" b="1" u="sng" dirty="0" err="1">
                <a:latin typeface="Avenir Book" panose="02000503020000020003" pitchFamily="2" charset="0"/>
              </a:rPr>
              <a:t>explainability</a:t>
            </a:r>
            <a:r>
              <a:rPr lang="en-US" sz="1200" u="sng" dirty="0">
                <a:latin typeface="Avenir Book" panose="02000503020000020003" pitchFamily="2" charset="0"/>
              </a:rPr>
              <a:t>?</a:t>
            </a:r>
            <a:endParaRPr kumimoji="1" lang="zh-CN" altLang="en-US" dirty="0"/>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5</a:t>
            </a:fld>
            <a:endParaRPr kumimoji="1" lang="zh-CN" altLang="en-US"/>
          </a:p>
        </p:txBody>
      </p:sp>
    </p:spTree>
    <p:extLst>
      <p:ext uri="{BB962C8B-B14F-4D97-AF65-F5344CB8AC3E}">
        <p14:creationId xmlns:p14="http://schemas.microsoft.com/office/powerpoint/2010/main" val="219131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this paper, to address the research question, we propose KG4Vis, a </a:t>
            </a:r>
            <a:r>
              <a:rPr lang="en-US" sz="1200" b="1" dirty="0">
                <a:latin typeface="Avenir" panose="02000503020000020003" pitchFamily="2" charset="0"/>
              </a:rPr>
              <a:t>data-driven</a:t>
            </a:r>
            <a:r>
              <a:rPr lang="en-US" sz="1200" dirty="0">
                <a:latin typeface="Avenir" panose="02000503020000020003" pitchFamily="2" charset="0"/>
              </a:rPr>
              <a:t> and </a:t>
            </a:r>
            <a:r>
              <a:rPr lang="en-US" sz="1200" b="1" dirty="0">
                <a:latin typeface="Avenir" panose="02000503020000020003" pitchFamily="2" charset="0"/>
              </a:rPr>
              <a:t>explainable approach for visualization recommendation based on knowledge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Knowledge graph provides an intuitive and explicit way to model the relationship between data and visualizations.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our approach, we first describe each data-visualization pair with a set of data features and several visual design choices.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Then the features, design choices and data columns are linked to form a knowledge graph.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Based on the knowledge graph, the embeddings of entities and relations are learned.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These embeddings are further used for generating visual design rules and inferring how a new dataset can be visualized.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6</a:t>
            </a:fld>
            <a:endParaRPr kumimoji="1" lang="zh-CN" altLang="en-US"/>
          </a:p>
        </p:txBody>
      </p:sp>
    </p:spTree>
    <p:extLst>
      <p:ext uri="{BB962C8B-B14F-4D97-AF65-F5344CB8AC3E}">
        <p14:creationId xmlns:p14="http://schemas.microsoft.com/office/powerpoint/2010/main" val="43261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few slides, we will briefly introduce the method of KG4Vis</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7</a:t>
            </a:fld>
            <a:endParaRPr kumimoji="1" lang="zh-CN" altLang="en-US"/>
          </a:p>
        </p:txBody>
      </p:sp>
    </p:spTree>
    <p:extLst>
      <p:ext uri="{BB962C8B-B14F-4D97-AF65-F5344CB8AC3E}">
        <p14:creationId xmlns:p14="http://schemas.microsoft.com/office/powerpoint/2010/main" val="407036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In the first step, we extract the data features and visualization design choices from data-</a:t>
            </a:r>
            <a:r>
              <a:rPr lang="en-US" sz="1200" b="1" dirty="0" err="1">
                <a:latin typeface="Avenir" panose="02000503020000020003" pitchFamily="2" charset="0"/>
              </a:rPr>
              <a:t>setvisualization</a:t>
            </a:r>
            <a:r>
              <a:rPr lang="en-US" sz="1200" b="1" dirty="0">
                <a:latin typeface="Avenir" panose="02000503020000020003" pitchFamily="2" charset="0"/>
              </a:rPr>
              <a:t> pairs.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We follow </a:t>
            </a:r>
            <a:r>
              <a:rPr lang="en-US" sz="1200" b="1" dirty="0" err="1">
                <a:latin typeface="Avenir" panose="02000503020000020003" pitchFamily="2" charset="0"/>
              </a:rPr>
              <a:t>VizML</a:t>
            </a:r>
            <a:r>
              <a:rPr lang="en-US" sz="1200" b="1" dirty="0">
                <a:latin typeface="Avenir" panose="02000503020000020003" pitchFamily="2" charset="0"/>
              </a:rPr>
              <a:t> to extract a comprehensive list of features. They are designed to reflect the characteristics of a data column, such as the data types and </a:t>
            </a:r>
            <a:r>
              <a:rPr lang="en-US" dirty="0"/>
              <a:t>the statistical features of values.</a:t>
            </a: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And the features include both continuous and categorical features. For example, the standard deviation of values in a data column and if outliers exist in the column.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visual design choices in our paper are mainly about the arrangement of axes and the visualization types such as line charts or scatter plots.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venir" panose="02000503020000020003" pitchFamily="2" charset="0"/>
            </a:endParaRP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8</a:t>
            </a:fld>
            <a:endParaRPr kumimoji="1" lang="zh-CN" altLang="en-US"/>
          </a:p>
        </p:txBody>
      </p:sp>
    </p:spTree>
    <p:extLst>
      <p:ext uri="{BB962C8B-B14F-4D97-AF65-F5344CB8AC3E}">
        <p14:creationId xmlns:p14="http://schemas.microsoft.com/office/powerpoint/2010/main" val="41212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After extracting features, we construct the knowledge graph to </a:t>
            </a:r>
            <a:r>
              <a:rPr lang="en-US" dirty="0"/>
              <a:t>model the complex mappings from these features to visualizations.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first step is to define entities and relations.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Each categorical feature, visual design or data column is easy to be represented as an entity in the knowledge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However, one critical issue is how we can transform a continuous data feature to entities.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To handle this issue, we propose to discretize a continuous feature to several intervals first and use each interval as an entity.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Here we apply an algorithm based on </a:t>
            </a:r>
            <a:r>
              <a:rPr lang="en-US" sz="1200" dirty="0">
                <a:latin typeface="Avenir Book" panose="02000503020000020003" pitchFamily="2" charset="0"/>
              </a:rPr>
              <a:t>minimum description length principle to discretize the features </a:t>
            </a:r>
            <a:r>
              <a:rPr lang="en-US" sz="1200" b="1" dirty="0">
                <a:latin typeface="Avenir" panose="02000503020000020003" pitchFamily="2" charset="0"/>
              </a:rPr>
              <a:t>since it can automatically decide the number of intervals and consider the distribution of visualization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venir" panose="02000503020000020003" pitchFamily="2" charset="0"/>
              </a:rPr>
              <a:t>The relations is then defined accordingly to connect entities. </a:t>
            </a:r>
          </a:p>
        </p:txBody>
      </p:sp>
      <p:sp>
        <p:nvSpPr>
          <p:cNvPr id="4" name="灯片编号占位符 3"/>
          <p:cNvSpPr>
            <a:spLocks noGrp="1"/>
          </p:cNvSpPr>
          <p:nvPr>
            <p:ph type="sldNum" sz="quarter" idx="5"/>
          </p:nvPr>
        </p:nvSpPr>
        <p:spPr/>
        <p:txBody>
          <a:bodyPr/>
          <a:lstStyle/>
          <a:p>
            <a:fld id="{424DEBA0-283F-3346-B97A-F228BC45ED97}" type="slidenum">
              <a:rPr kumimoji="1" lang="zh-CN" altLang="en-US" smtClean="0"/>
              <a:t>9</a:t>
            </a:fld>
            <a:endParaRPr kumimoji="1" lang="zh-CN" altLang="en-US"/>
          </a:p>
        </p:txBody>
      </p:sp>
    </p:spTree>
    <p:extLst>
      <p:ext uri="{BB962C8B-B14F-4D97-AF65-F5344CB8AC3E}">
        <p14:creationId xmlns:p14="http://schemas.microsoft.com/office/powerpoint/2010/main" val="272341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2.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diagramDrawing" Target="../diagrams/drawing2.xml"/><Relationship Id="rId5" Type="http://schemas.openxmlformats.org/officeDocument/2006/relationships/image" Target="../media/image4.png"/><Relationship Id="rId10" Type="http://schemas.openxmlformats.org/officeDocument/2006/relationships/diagramColors" Target="../diagrams/colors2.xml"/><Relationship Id="rId4" Type="http://schemas.openxmlformats.org/officeDocument/2006/relationships/image" Target="../media/image3.png"/><Relationship Id="rId9"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7.png"/><Relationship Id="rId7" Type="http://schemas.openxmlformats.org/officeDocument/2006/relationships/image" Target="../media/image11.png"/><Relationship Id="rId12"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diagramColors" Target="../diagrams/colors3.xml"/><Relationship Id="rId5" Type="http://schemas.openxmlformats.org/officeDocument/2006/relationships/image" Target="../media/image9.png"/><Relationship Id="rId10" Type="http://schemas.openxmlformats.org/officeDocument/2006/relationships/diagramQuickStyle" Target="../diagrams/quickStyle3.xml"/><Relationship Id="rId4" Type="http://schemas.openxmlformats.org/officeDocument/2006/relationships/image" Target="../media/image8.png"/><Relationship Id="rId9" Type="http://schemas.openxmlformats.org/officeDocument/2006/relationships/diagramLayout" Target="../diagrams/layout3.xml"/></Relationships>
</file>

<file path=ppt/slideLayouts/_rels/slideLayout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99364427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22367175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216658259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E44B4F5C-66C6-4B4C-8F05-063C3465842B}"/>
              </a:ext>
            </a:extLst>
          </p:cNvPr>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graphicFrame>
        <p:nvGraphicFramePr>
          <p:cNvPr id="12" name="图示 11">
            <a:extLst>
              <a:ext uri="{FF2B5EF4-FFF2-40B4-BE49-F238E27FC236}">
                <a16:creationId xmlns:a16="http://schemas.microsoft.com/office/drawing/2014/main" id="{5934B80C-2FCB-0D4D-9550-946ECE2FDDC4}"/>
              </a:ext>
            </a:extLst>
          </p:cNvPr>
          <p:cNvGraphicFramePr/>
          <p:nvPr userDrawn="1">
            <p:extLst>
              <p:ext uri="{D42A27DB-BD31-4B8C-83A1-F6EECF244321}">
                <p14:modId xmlns:p14="http://schemas.microsoft.com/office/powerpoint/2010/main" val="3581708132"/>
              </p:ext>
            </p:extLst>
          </p:nvPr>
        </p:nvGraphicFramePr>
        <p:xfrm>
          <a:off x="779527" y="6356351"/>
          <a:ext cx="9858591"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内容占位符 2">
            <a:extLst>
              <a:ext uri="{FF2B5EF4-FFF2-40B4-BE49-F238E27FC236}">
                <a16:creationId xmlns:a16="http://schemas.microsoft.com/office/drawing/2014/main" id="{40A4FFA7-EA82-3848-A277-E89D58F80E77}"/>
              </a:ext>
            </a:extLst>
          </p:cNvPr>
          <p:cNvSpPr>
            <a:spLocks noGrp="1"/>
          </p:cNvSpPr>
          <p:nvPr>
            <p:ph idx="1" hasCustomPrompt="1"/>
          </p:nvPr>
        </p:nvSpPr>
        <p:spPr>
          <a:xfrm>
            <a:off x="1015424" y="286151"/>
            <a:ext cx="3809097" cy="700651"/>
          </a:xfrm>
        </p:spPr>
        <p:txBody>
          <a:bodyPr>
            <a:normAutofit/>
          </a:bodyPr>
          <a:lstStyle>
            <a:lvl1pPr marL="0" indent="0">
              <a:lnSpc>
                <a:spcPct val="120000"/>
              </a:lnSpc>
              <a:buNone/>
              <a:defRPr/>
            </a:lvl1pPr>
          </a:lstStyle>
          <a:p>
            <a:pPr marL="0" indent="0">
              <a:lnSpc>
                <a:spcPct val="120000"/>
              </a:lnSpc>
              <a:buNone/>
            </a:pPr>
            <a:r>
              <a:rPr kumimoji="1" lang="en-US" altLang="zh-CN" sz="3200" b="1" dirty="0">
                <a:solidFill>
                  <a:srgbClr val="CDC7BE"/>
                </a:solidFill>
                <a:latin typeface="Futura Md BT Medium" panose="020B0602020204020303" pitchFamily="34" charset="0"/>
                <a:cs typeface="Futura Medium" panose="020B0602020204020303" pitchFamily="34" charset="-79"/>
              </a:rPr>
              <a:t>Q&amp;A</a:t>
            </a:r>
          </a:p>
        </p:txBody>
      </p:sp>
      <p:sp>
        <p:nvSpPr>
          <p:cNvPr id="15" name="矩形 14">
            <a:extLst>
              <a:ext uri="{FF2B5EF4-FFF2-40B4-BE49-F238E27FC236}">
                <a16:creationId xmlns:a16="http://schemas.microsoft.com/office/drawing/2014/main" id="{CFAC9783-5987-E643-995E-1E78569370B9}"/>
              </a:ext>
            </a:extLst>
          </p:cNvPr>
          <p:cNvSpPr/>
          <p:nvPr userDrawn="1"/>
        </p:nvSpPr>
        <p:spPr>
          <a:xfrm>
            <a:off x="779528" y="443996"/>
            <a:ext cx="96000" cy="360000"/>
          </a:xfrm>
          <a:prstGeom prst="rect">
            <a:avLst/>
          </a:prstGeom>
          <a:solidFill>
            <a:srgbClr val="CD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accent6"/>
              </a:solidFill>
            </a:endParaRPr>
          </a:p>
        </p:txBody>
      </p:sp>
    </p:spTree>
    <p:extLst>
      <p:ext uri="{BB962C8B-B14F-4D97-AF65-F5344CB8AC3E}">
        <p14:creationId xmlns:p14="http://schemas.microsoft.com/office/powerpoint/2010/main" val="350701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valuation">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766BFA0A-4DA7-324F-B5A7-3F223D213779}"/>
              </a:ext>
            </a:extLst>
          </p:cNvPr>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4" name="页脚占位符 3">
            <a:extLst>
              <a:ext uri="{FF2B5EF4-FFF2-40B4-BE49-F238E27FC236}">
                <a16:creationId xmlns:a16="http://schemas.microsoft.com/office/drawing/2014/main" id="{C37F8BF8-6196-AC49-9AA7-DE134C68FAC8}"/>
              </a:ext>
            </a:extLst>
          </p:cNvPr>
          <p:cNvSpPr>
            <a:spLocks noGrp="1"/>
          </p:cNvSpPr>
          <p:nvPr>
            <p:ph type="ftr" sz="quarter" idx="11"/>
          </p:nvPr>
        </p:nvSpPr>
        <p:spPr/>
        <p:txBody>
          <a:bodyPr/>
          <a:lstStyle/>
          <a:p>
            <a:endParaRPr kumimoji="1" lang="zh-CN" altLang="en-US" dirty="0"/>
          </a:p>
        </p:txBody>
      </p:sp>
      <p:sp>
        <p:nvSpPr>
          <p:cNvPr id="5" name="灯片编号占位符 4">
            <a:extLst>
              <a:ext uri="{FF2B5EF4-FFF2-40B4-BE49-F238E27FC236}">
                <a16:creationId xmlns:a16="http://schemas.microsoft.com/office/drawing/2014/main" id="{E44B4F5C-66C6-4B4C-8F05-063C3465842B}"/>
              </a:ext>
            </a:extLst>
          </p:cNvPr>
          <p:cNvSpPr>
            <a:spLocks noGrp="1"/>
          </p:cNvSpPr>
          <p:nvPr>
            <p:ph type="sldNum" sz="quarter" idx="12"/>
          </p:nvPr>
        </p:nvSpPr>
        <p:spPr/>
        <p:txBody>
          <a:bodyPr/>
          <a:lstStyle>
            <a:lvl1pPr>
              <a:defRPr sz="2000"/>
            </a:lvl1pPr>
          </a:lstStyle>
          <a:p>
            <a:fld id="{AF0B9AF7-C26F-7E4A-AD62-0B96862D84B8}" type="slidenum">
              <a:rPr kumimoji="1" lang="zh-CN" altLang="en-US" smtClean="0"/>
              <a:pPr/>
              <a:t>‹#›</a:t>
            </a:fld>
            <a:endParaRPr kumimoji="1" lang="zh-CN" altLang="en-US" dirty="0"/>
          </a:p>
        </p:txBody>
      </p:sp>
      <p:sp>
        <p:nvSpPr>
          <p:cNvPr id="16" name="内容占位符 2">
            <a:extLst>
              <a:ext uri="{FF2B5EF4-FFF2-40B4-BE49-F238E27FC236}">
                <a16:creationId xmlns:a16="http://schemas.microsoft.com/office/drawing/2014/main" id="{7C62EB67-67CF-A84B-A021-3FA7AC2C2BEF}"/>
              </a:ext>
            </a:extLst>
          </p:cNvPr>
          <p:cNvSpPr>
            <a:spLocks noGrp="1"/>
          </p:cNvSpPr>
          <p:nvPr>
            <p:ph idx="1"/>
          </p:nvPr>
        </p:nvSpPr>
        <p:spPr>
          <a:xfrm>
            <a:off x="1015423" y="286151"/>
            <a:ext cx="5939949" cy="700651"/>
          </a:xfrm>
        </p:spPr>
        <p:txBody>
          <a:bodyPr>
            <a:normAutofit/>
          </a:bodyPr>
          <a:lstStyle>
            <a:lvl1pPr marL="0" indent="0">
              <a:lnSpc>
                <a:spcPct val="120000"/>
              </a:lnSpc>
              <a:buNone/>
              <a:defRPr>
                <a:solidFill>
                  <a:schemeClr val="accent6"/>
                </a:solidFill>
              </a:defRPr>
            </a:lvl1pPr>
          </a:lstStyle>
          <a:p>
            <a:pPr marL="0" indent="0">
              <a:lnSpc>
                <a:spcPct val="120000"/>
              </a:lnSpc>
              <a:buNone/>
            </a:pPr>
            <a:endParaRPr kumimoji="1" lang="en-US" altLang="zh-CN" sz="3200" b="1" dirty="0">
              <a:solidFill>
                <a:schemeClr val="accent5"/>
              </a:solidFill>
              <a:latin typeface="Futura Md BT Medium" panose="020B0602020204020303" pitchFamily="34" charset="0"/>
              <a:cs typeface="Futura Medium" panose="020B0602020204020303" pitchFamily="34" charset="-79"/>
            </a:endParaRPr>
          </a:p>
        </p:txBody>
      </p:sp>
      <p:sp>
        <p:nvSpPr>
          <p:cNvPr id="17" name="矩形 16">
            <a:extLst>
              <a:ext uri="{FF2B5EF4-FFF2-40B4-BE49-F238E27FC236}">
                <a16:creationId xmlns:a16="http://schemas.microsoft.com/office/drawing/2014/main" id="{3F47BC9C-279A-4542-B570-28EC3782C256}"/>
              </a:ext>
            </a:extLst>
          </p:cNvPr>
          <p:cNvSpPr/>
          <p:nvPr userDrawn="1"/>
        </p:nvSpPr>
        <p:spPr>
          <a:xfrm>
            <a:off x="779528" y="443996"/>
            <a:ext cx="96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accent6"/>
              </a:solidFill>
            </a:endParaRPr>
          </a:p>
        </p:txBody>
      </p:sp>
    </p:spTree>
    <p:extLst>
      <p:ext uri="{BB962C8B-B14F-4D97-AF65-F5344CB8AC3E}">
        <p14:creationId xmlns:p14="http://schemas.microsoft.com/office/powerpoint/2010/main" val="3095404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_supplementary_material">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E44B4F5C-66C6-4B4C-8F05-063C3465842B}"/>
              </a:ext>
            </a:extLst>
          </p:cNvPr>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
        <p:nvSpPr>
          <p:cNvPr id="13" name="内容占位符 2">
            <a:extLst>
              <a:ext uri="{FF2B5EF4-FFF2-40B4-BE49-F238E27FC236}">
                <a16:creationId xmlns:a16="http://schemas.microsoft.com/office/drawing/2014/main" id="{40A4FFA7-EA82-3848-A277-E89D58F80E77}"/>
              </a:ext>
            </a:extLst>
          </p:cNvPr>
          <p:cNvSpPr>
            <a:spLocks noGrp="1"/>
          </p:cNvSpPr>
          <p:nvPr>
            <p:ph idx="1"/>
          </p:nvPr>
        </p:nvSpPr>
        <p:spPr>
          <a:xfrm>
            <a:off x="1015424" y="286151"/>
            <a:ext cx="3809097" cy="700651"/>
          </a:xfrm>
        </p:spPr>
        <p:txBody>
          <a:bodyPr>
            <a:normAutofit/>
          </a:bodyPr>
          <a:lstStyle>
            <a:lvl1pPr marL="0" indent="0">
              <a:lnSpc>
                <a:spcPct val="120000"/>
              </a:lnSpc>
              <a:buNone/>
              <a:defRPr/>
            </a:lvl1pPr>
          </a:lstStyle>
          <a:p>
            <a:pPr marL="0" indent="0">
              <a:lnSpc>
                <a:spcPct val="120000"/>
              </a:lnSpc>
              <a:buNone/>
            </a:pPr>
            <a:r>
              <a:rPr kumimoji="1" lang="en-US" altLang="zh-CN" sz="3200" b="1" dirty="0">
                <a:solidFill>
                  <a:srgbClr val="CDC7BE"/>
                </a:solidFill>
                <a:latin typeface="Futura Md BT Medium" panose="020B0602020204020303" pitchFamily="34" charset="0"/>
                <a:cs typeface="Futura Medium" panose="020B0602020204020303" pitchFamily="34" charset="-79"/>
              </a:rPr>
              <a:t>Background</a:t>
            </a:r>
          </a:p>
        </p:txBody>
      </p:sp>
      <p:sp>
        <p:nvSpPr>
          <p:cNvPr id="15" name="矩形 14">
            <a:extLst>
              <a:ext uri="{FF2B5EF4-FFF2-40B4-BE49-F238E27FC236}">
                <a16:creationId xmlns:a16="http://schemas.microsoft.com/office/drawing/2014/main" id="{CFAC9783-5987-E643-995E-1E78569370B9}"/>
              </a:ext>
            </a:extLst>
          </p:cNvPr>
          <p:cNvSpPr/>
          <p:nvPr userDrawn="1"/>
        </p:nvSpPr>
        <p:spPr>
          <a:xfrm>
            <a:off x="779528" y="443996"/>
            <a:ext cx="96000" cy="360000"/>
          </a:xfrm>
          <a:prstGeom prst="rect">
            <a:avLst/>
          </a:prstGeom>
          <a:solidFill>
            <a:srgbClr val="CD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accent6"/>
              </a:solidFill>
            </a:endParaRPr>
          </a:p>
        </p:txBody>
      </p:sp>
      <p:sp>
        <p:nvSpPr>
          <p:cNvPr id="21" name="文本框 20">
            <a:extLst>
              <a:ext uri="{FF2B5EF4-FFF2-40B4-BE49-F238E27FC236}">
                <a16:creationId xmlns:a16="http://schemas.microsoft.com/office/drawing/2014/main" id="{E1A9F026-E5EF-134E-832B-BC211489B65A}"/>
              </a:ext>
            </a:extLst>
          </p:cNvPr>
          <p:cNvSpPr txBox="1"/>
          <p:nvPr userDrawn="1"/>
        </p:nvSpPr>
        <p:spPr>
          <a:xfrm>
            <a:off x="702963" y="1337469"/>
            <a:ext cx="10478272" cy="738664"/>
          </a:xfrm>
          <a:prstGeom prst="rect">
            <a:avLst/>
          </a:prstGeom>
          <a:noFill/>
        </p:spPr>
        <p:txBody>
          <a:bodyPr wrap="square" rtlCol="0">
            <a:spAutoFit/>
          </a:bodyPr>
          <a:lstStyle/>
          <a:p>
            <a:r>
              <a:rPr kumimoji="1" lang="en-US" altLang="zh-CN" sz="2400" b="1" u="sng" dirty="0">
                <a:solidFill>
                  <a:schemeClr val="tx1">
                    <a:lumMod val="75000"/>
                    <a:lumOff val="25000"/>
                  </a:schemeClr>
                </a:solidFill>
                <a:latin typeface="Avenir Heavy" panose="02000503020000020003" pitchFamily="2" charset="0"/>
              </a:rPr>
              <a:t>xxx</a:t>
            </a:r>
            <a:endParaRPr kumimoji="1" lang="en-US" altLang="zh-CN" sz="2400" dirty="0">
              <a:solidFill>
                <a:schemeClr val="tx1">
                  <a:lumMod val="75000"/>
                  <a:lumOff val="25000"/>
                </a:schemeClr>
              </a:solidFill>
              <a:latin typeface="Avenir" panose="02000503020000020003" pitchFamily="2" charset="0"/>
            </a:endParaRPr>
          </a:p>
          <a:p>
            <a:pPr algn="r"/>
            <a:r>
              <a:rPr kumimoji="1" lang="en-US" altLang="zh-CN" sz="1800" i="1" dirty="0">
                <a:solidFill>
                  <a:schemeClr val="tx1">
                    <a:lumMod val="50000"/>
                    <a:lumOff val="50000"/>
                  </a:schemeClr>
                </a:solidFill>
                <a:latin typeface="Avenir" panose="02000503020000020003" pitchFamily="2" charset="0"/>
              </a:rPr>
              <a:t>(Kaplan and </a:t>
            </a:r>
            <a:r>
              <a:rPr kumimoji="1" lang="en-US" altLang="zh-CN" sz="1800" i="1" dirty="0" err="1">
                <a:solidFill>
                  <a:schemeClr val="tx1">
                    <a:lumMod val="50000"/>
                    <a:lumOff val="50000"/>
                  </a:schemeClr>
                </a:solidFill>
                <a:latin typeface="Avenir" panose="02000503020000020003" pitchFamily="2" charset="0"/>
              </a:rPr>
              <a:t>Haenlein</a:t>
            </a:r>
            <a:r>
              <a:rPr kumimoji="1" lang="en-US" altLang="zh-CN" sz="1800" i="1" dirty="0">
                <a:solidFill>
                  <a:schemeClr val="tx1">
                    <a:lumMod val="50000"/>
                    <a:lumOff val="50000"/>
                  </a:schemeClr>
                </a:solidFill>
                <a:latin typeface="Avenir" panose="02000503020000020003" pitchFamily="2" charset="0"/>
              </a:rPr>
              <a:t>,</a:t>
            </a:r>
            <a:r>
              <a:rPr kumimoji="1" lang="zh-CN" altLang="en-US" sz="1800" i="1" dirty="0">
                <a:solidFill>
                  <a:schemeClr val="tx1">
                    <a:lumMod val="50000"/>
                    <a:lumOff val="50000"/>
                  </a:schemeClr>
                </a:solidFill>
                <a:latin typeface="Avenir" panose="02000503020000020003" pitchFamily="2" charset="0"/>
              </a:rPr>
              <a:t> </a:t>
            </a:r>
            <a:r>
              <a:rPr kumimoji="1" lang="en-US" altLang="zh-CN" sz="1800" i="1" dirty="0">
                <a:solidFill>
                  <a:schemeClr val="tx1">
                    <a:lumMod val="50000"/>
                    <a:lumOff val="50000"/>
                  </a:schemeClr>
                </a:solidFill>
                <a:latin typeface="Avenir" panose="02000503020000020003" pitchFamily="2" charset="0"/>
              </a:rPr>
              <a:t>2010)</a:t>
            </a:r>
            <a:endParaRPr kumimoji="1" lang="en-US" altLang="zh-CN" sz="2400" i="1" dirty="0">
              <a:solidFill>
                <a:schemeClr val="tx1">
                  <a:lumMod val="50000"/>
                  <a:lumOff val="50000"/>
                </a:schemeClr>
              </a:solidFill>
              <a:latin typeface="Avenir" panose="02000503020000020003" pitchFamily="2" charset="0"/>
            </a:endParaRPr>
          </a:p>
        </p:txBody>
      </p:sp>
      <p:graphicFrame>
        <p:nvGraphicFramePr>
          <p:cNvPr id="22" name="表格 21">
            <a:extLst>
              <a:ext uri="{FF2B5EF4-FFF2-40B4-BE49-F238E27FC236}">
                <a16:creationId xmlns:a16="http://schemas.microsoft.com/office/drawing/2014/main" id="{3871E312-15DD-9943-88DF-A4BAC9B10A2B}"/>
              </a:ext>
            </a:extLst>
          </p:cNvPr>
          <p:cNvGraphicFramePr>
            <a:graphicFrameLocks noGrp="1"/>
          </p:cNvGraphicFramePr>
          <p:nvPr userDrawn="1">
            <p:extLst>
              <p:ext uri="{D42A27DB-BD31-4B8C-83A1-F6EECF244321}">
                <p14:modId xmlns:p14="http://schemas.microsoft.com/office/powerpoint/2010/main" val="1640041184"/>
              </p:ext>
            </p:extLst>
          </p:nvPr>
        </p:nvGraphicFramePr>
        <p:xfrm>
          <a:off x="771913" y="2097398"/>
          <a:ext cx="10574272" cy="3795945"/>
        </p:xfrm>
        <a:graphic>
          <a:graphicData uri="http://schemas.openxmlformats.org/drawingml/2006/table">
            <a:tbl>
              <a:tblPr>
                <a:tableStyleId>{2D5ABB26-0587-4C30-8999-92F81FD0307C}</a:tableStyleId>
              </a:tblPr>
              <a:tblGrid>
                <a:gridCol w="4097272">
                  <a:extLst>
                    <a:ext uri="{9D8B030D-6E8A-4147-A177-3AD203B41FA5}">
                      <a16:colId xmlns:a16="http://schemas.microsoft.com/office/drawing/2014/main" val="1826786434"/>
                    </a:ext>
                  </a:extLst>
                </a:gridCol>
                <a:gridCol w="6477000">
                  <a:extLst>
                    <a:ext uri="{9D8B030D-6E8A-4147-A177-3AD203B41FA5}">
                      <a16:colId xmlns:a16="http://schemas.microsoft.com/office/drawing/2014/main" val="564899612"/>
                    </a:ext>
                  </a:extLst>
                </a:gridCol>
              </a:tblGrid>
              <a:tr h="501316">
                <a:tc>
                  <a:txBody>
                    <a:bodyPr/>
                    <a:lstStyle/>
                    <a:p>
                      <a:pPr algn="ctr"/>
                      <a:r>
                        <a:rPr lang="en-US" altLang="zh-CN" sz="1800" b="0" i="0" dirty="0">
                          <a:solidFill>
                            <a:schemeClr val="tx1">
                              <a:lumMod val="75000"/>
                              <a:lumOff val="25000"/>
                            </a:schemeClr>
                          </a:solidFill>
                          <a:effectLst/>
                          <a:latin typeface="Avenir Medium" panose="02000503020000020003" pitchFamily="2" charset="0"/>
                        </a:rPr>
                        <a:t>Social</a:t>
                      </a:r>
                      <a:r>
                        <a:rPr lang="zh-CN" altLang="en-US" sz="1800" b="0" i="0" dirty="0">
                          <a:solidFill>
                            <a:schemeClr val="tx1">
                              <a:lumMod val="75000"/>
                              <a:lumOff val="25000"/>
                            </a:schemeClr>
                          </a:solidFill>
                          <a:effectLst/>
                          <a:latin typeface="Avenir Medium" panose="02000503020000020003" pitchFamily="2" charset="0"/>
                        </a:rPr>
                        <a:t> </a:t>
                      </a:r>
                      <a:r>
                        <a:rPr lang="en-US" altLang="zh-CN" sz="1800" b="0" i="0" dirty="0">
                          <a:solidFill>
                            <a:schemeClr val="tx1">
                              <a:lumMod val="75000"/>
                              <a:lumOff val="25000"/>
                            </a:schemeClr>
                          </a:solidFill>
                          <a:effectLst/>
                          <a:latin typeface="Avenir Medium" panose="02000503020000020003" pitchFamily="2" charset="0"/>
                        </a:rPr>
                        <a:t>Media</a:t>
                      </a:r>
                      <a:r>
                        <a:rPr lang="en-US" sz="1800" b="0" i="0" dirty="0">
                          <a:solidFill>
                            <a:schemeClr val="tx1">
                              <a:lumMod val="75000"/>
                              <a:lumOff val="25000"/>
                            </a:schemeClr>
                          </a:solidFill>
                          <a:effectLst/>
                          <a:latin typeface="Avenir Medium" panose="02000503020000020003" pitchFamily="2" charset="0"/>
                        </a:rPr>
                        <a:t> Platform</a:t>
                      </a:r>
                      <a:r>
                        <a:rPr lang="en-US" altLang="zh-CN" sz="1800" b="0" i="0" dirty="0">
                          <a:solidFill>
                            <a:schemeClr val="tx1">
                              <a:lumMod val="75000"/>
                              <a:lumOff val="25000"/>
                            </a:schemeClr>
                          </a:solidFill>
                          <a:effectLst/>
                          <a:latin typeface="Avenir Medium" panose="02000503020000020003" pitchFamily="2" charset="0"/>
                        </a:rPr>
                        <a:t>s</a:t>
                      </a:r>
                      <a:endParaRPr lang="en-US" sz="1800" b="0" i="0" dirty="0">
                        <a:solidFill>
                          <a:schemeClr val="tx1">
                            <a:lumMod val="75000"/>
                            <a:lumOff val="25000"/>
                          </a:schemeClr>
                        </a:solidFill>
                        <a:effectLst/>
                        <a:latin typeface="Avenir Medium" panose="02000503020000020003" pitchFamily="2" charset="0"/>
                      </a:endParaRPr>
                    </a:p>
                  </a:txBody>
                  <a:tcPr marL="33889" marR="33889" marT="25417" marB="25417"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C7BE">
                        <a:alpha val="40000"/>
                      </a:srgbClr>
                    </a:solidFill>
                  </a:tcPr>
                </a:tc>
                <a:tc>
                  <a:txBody>
                    <a:bodyPr/>
                    <a:lstStyle/>
                    <a:p>
                      <a:pPr algn="ctr"/>
                      <a:r>
                        <a:rPr lang="en-US" altLang="zh-CN" sz="1800" b="0" i="0" dirty="0">
                          <a:solidFill>
                            <a:schemeClr val="tx1">
                              <a:lumMod val="75000"/>
                              <a:lumOff val="25000"/>
                            </a:schemeClr>
                          </a:solidFill>
                          <a:effectLst/>
                          <a:latin typeface="Avenir Medium" panose="02000503020000020003" pitchFamily="2" charset="0"/>
                        </a:rPr>
                        <a:t>Examples</a:t>
                      </a:r>
                      <a:endParaRPr lang="en-US" sz="1800" b="0" i="0" dirty="0">
                        <a:solidFill>
                          <a:schemeClr val="tx1">
                            <a:lumMod val="75000"/>
                            <a:lumOff val="25000"/>
                          </a:schemeClr>
                        </a:solidFill>
                        <a:effectLst/>
                        <a:latin typeface="Avenir Medium" panose="02000503020000020003" pitchFamily="2" charset="0"/>
                      </a:endParaRPr>
                    </a:p>
                  </a:txBody>
                  <a:tcPr marL="33889" marR="33889" marT="25417" marB="25417"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C7BE">
                        <a:alpha val="40000"/>
                      </a:srgbClr>
                    </a:solidFill>
                  </a:tcPr>
                </a:tc>
                <a:extLst>
                  <a:ext uri="{0D108BD9-81ED-4DB2-BD59-A6C34878D82A}">
                    <a16:rowId xmlns:a16="http://schemas.microsoft.com/office/drawing/2014/main" val="1997111827"/>
                  </a:ext>
                </a:extLst>
              </a:tr>
              <a:tr h="524055">
                <a:tc>
                  <a:txBody>
                    <a:bodyPr/>
                    <a:lstStyle/>
                    <a:p>
                      <a:pPr marL="0" marR="0" lvl="0" indent="15875"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lumMod val="75000"/>
                              <a:lumOff val="25000"/>
                            </a:schemeClr>
                          </a:solidFill>
                          <a:effectLst/>
                          <a:latin typeface="Avenir Medium" panose="02000503020000020003" pitchFamily="2" charset="0"/>
                        </a:rPr>
                        <a:t>Social Networking/Messaging</a:t>
                      </a: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500" b="0" i="0" kern="1200" dirty="0">
                        <a:solidFill>
                          <a:schemeClr val="tx1">
                            <a:lumMod val="75000"/>
                            <a:lumOff val="25000"/>
                          </a:schemeClr>
                        </a:solidFill>
                        <a:effectLst/>
                        <a:latin typeface="Avenir Book" panose="02000503020000020003" pitchFamily="2" charset="0"/>
                        <a:ea typeface="+mn-ea"/>
                        <a:cs typeface="+mn-cs"/>
                      </a:endParaRP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9130098"/>
                  </a:ext>
                </a:extLst>
              </a:tr>
              <a:tr h="524055">
                <a:tc>
                  <a:txBody>
                    <a:bodyPr/>
                    <a:lstStyle/>
                    <a:p>
                      <a:pPr marL="0" marR="0" lvl="0" indent="15875"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lumMod val="75000"/>
                              <a:lumOff val="25000"/>
                            </a:schemeClr>
                          </a:solidFill>
                          <a:effectLst/>
                          <a:latin typeface="Avenir Medium" panose="02000503020000020003" pitchFamily="2" charset="0"/>
                        </a:rPr>
                        <a:t>News/Discussion/Forum</a:t>
                      </a: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500" b="0" i="0" kern="1200" dirty="0">
                        <a:solidFill>
                          <a:schemeClr val="tx1">
                            <a:lumMod val="75000"/>
                            <a:lumOff val="25000"/>
                          </a:schemeClr>
                        </a:solidFill>
                        <a:effectLst/>
                        <a:latin typeface="Avenir Book" panose="02000503020000020003" pitchFamily="2" charset="0"/>
                        <a:ea typeface="+mn-ea"/>
                        <a:cs typeface="+mn-cs"/>
                      </a:endParaRP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2711269"/>
                  </a:ext>
                </a:extLst>
              </a:tr>
              <a:tr h="524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lumMod val="75000"/>
                              <a:lumOff val="25000"/>
                            </a:schemeClr>
                          </a:solidFill>
                          <a:effectLst/>
                          <a:latin typeface="Avenir Medium" panose="02000503020000020003" pitchFamily="2" charset="0"/>
                        </a:rPr>
                        <a:t>Blogging</a:t>
                      </a: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altLang="zh-CN" sz="1500" b="0" i="0" kern="1200" dirty="0">
                        <a:solidFill>
                          <a:schemeClr val="tx1">
                            <a:lumMod val="75000"/>
                            <a:lumOff val="25000"/>
                          </a:schemeClr>
                        </a:solidFill>
                        <a:effectLst/>
                        <a:latin typeface="Avenir Book" panose="02000503020000020003" pitchFamily="2" charset="0"/>
                        <a:ea typeface="+mn-ea"/>
                        <a:cs typeface="+mn-cs"/>
                      </a:endParaRP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2247258"/>
                  </a:ext>
                </a:extLst>
              </a:tr>
              <a:tr h="524055">
                <a:tc>
                  <a:txBody>
                    <a:bodyPr/>
                    <a:lstStyle/>
                    <a:p>
                      <a:pPr algn="l"/>
                      <a:r>
                        <a:rPr lang="en-US" sz="1600" b="0" i="0" dirty="0">
                          <a:solidFill>
                            <a:schemeClr val="tx1">
                              <a:lumMod val="75000"/>
                              <a:lumOff val="25000"/>
                            </a:schemeClr>
                          </a:solidFill>
                          <a:effectLst/>
                          <a:latin typeface="Avenir Medium" panose="02000503020000020003" pitchFamily="2" charset="0"/>
                        </a:rPr>
                        <a:t>Rating and Review </a:t>
                      </a: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altLang="zh-CN" sz="1500" b="0" i="0" kern="1200" dirty="0">
                        <a:solidFill>
                          <a:schemeClr val="tx1">
                            <a:lumMod val="75000"/>
                            <a:lumOff val="25000"/>
                          </a:schemeClr>
                        </a:solidFill>
                        <a:effectLst/>
                        <a:latin typeface="Avenir Book" panose="02000503020000020003" pitchFamily="2" charset="0"/>
                        <a:ea typeface="+mn-ea"/>
                        <a:cs typeface="+mn-cs"/>
                      </a:endParaRP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6993890"/>
                  </a:ext>
                </a:extLst>
              </a:tr>
              <a:tr h="617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lumMod val="75000"/>
                              <a:lumOff val="25000"/>
                            </a:schemeClr>
                          </a:solidFill>
                          <a:effectLst/>
                          <a:latin typeface="Avenir Medium" panose="02000503020000020003" pitchFamily="2" charset="0"/>
                        </a:rPr>
                        <a:t>Media </a:t>
                      </a:r>
                      <a:r>
                        <a:rPr lang="en-US" altLang="zh-CN" sz="1600" b="0" i="0" dirty="0">
                          <a:solidFill>
                            <a:schemeClr val="tx1">
                              <a:lumMod val="75000"/>
                              <a:lumOff val="25000"/>
                            </a:schemeClr>
                          </a:solidFill>
                          <a:effectLst/>
                          <a:latin typeface="Avenir Medium" panose="02000503020000020003" pitchFamily="2" charset="0"/>
                        </a:rPr>
                        <a:t>S</a:t>
                      </a:r>
                      <a:r>
                        <a:rPr lang="en-US" sz="1600" b="0" i="0" dirty="0">
                          <a:solidFill>
                            <a:schemeClr val="tx1">
                              <a:lumMod val="75000"/>
                              <a:lumOff val="25000"/>
                            </a:schemeClr>
                          </a:solidFill>
                          <a:effectLst/>
                          <a:latin typeface="Avenir Medium" panose="02000503020000020003" pitchFamily="2" charset="0"/>
                        </a:rPr>
                        <a:t>haring</a:t>
                      </a: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zh-CN" altLang="en-US" sz="1500" b="0" i="0" kern="1200" dirty="0">
                        <a:solidFill>
                          <a:schemeClr val="tx1">
                            <a:lumMod val="75000"/>
                            <a:lumOff val="25000"/>
                          </a:schemeClr>
                        </a:solidFill>
                        <a:effectLst/>
                        <a:latin typeface="Avenir Book" panose="02000503020000020003" pitchFamily="2" charset="0"/>
                        <a:ea typeface="+mn-ea"/>
                        <a:cs typeface="+mn-cs"/>
                      </a:endParaRP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278709"/>
                  </a:ext>
                </a:extLst>
              </a:tr>
              <a:tr h="580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lumMod val="75000"/>
                              <a:lumOff val="25000"/>
                            </a:schemeClr>
                          </a:solidFill>
                          <a:effectLst/>
                          <a:latin typeface="Avenir Medium" panose="02000503020000020003" pitchFamily="2" charset="0"/>
                        </a:rPr>
                        <a:t>Bookmarking</a:t>
                      </a: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zh-CN" altLang="en-US" sz="1500" b="0" i="0" kern="1200" dirty="0">
                        <a:solidFill>
                          <a:schemeClr val="tx1">
                            <a:lumMod val="75000"/>
                            <a:lumOff val="25000"/>
                          </a:schemeClr>
                        </a:solidFill>
                        <a:effectLst/>
                        <a:latin typeface="Avenir Book" panose="02000503020000020003" pitchFamily="2" charset="0"/>
                        <a:ea typeface="+mn-ea"/>
                        <a:cs typeface="+mn-cs"/>
                      </a:endParaRPr>
                    </a:p>
                  </a:txBody>
                  <a:tcPr marL="33889" marR="33889" marT="25417" marB="2541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5409918"/>
                  </a:ext>
                </a:extLst>
              </a:tr>
            </a:tbl>
          </a:graphicData>
        </a:graphic>
      </p:graphicFrame>
      <p:sp>
        <p:nvSpPr>
          <p:cNvPr id="23" name="文本框 22">
            <a:extLst>
              <a:ext uri="{FF2B5EF4-FFF2-40B4-BE49-F238E27FC236}">
                <a16:creationId xmlns:a16="http://schemas.microsoft.com/office/drawing/2014/main" id="{2A22FBF7-B17B-4C47-BE69-3C62A942E2F0}"/>
              </a:ext>
            </a:extLst>
          </p:cNvPr>
          <p:cNvSpPr txBox="1"/>
          <p:nvPr userDrawn="1"/>
        </p:nvSpPr>
        <p:spPr>
          <a:xfrm>
            <a:off x="702963" y="5955569"/>
            <a:ext cx="4934583"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Produce</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large</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amount</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data</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every</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day</a:t>
            </a:r>
            <a:endParaRPr kumimoji="1" lang="zh-CN" altLang="en-US" sz="1600" dirty="0">
              <a:solidFill>
                <a:schemeClr val="tx1">
                  <a:lumMod val="75000"/>
                  <a:lumOff val="25000"/>
                </a:schemeClr>
              </a:solidFill>
              <a:latin typeface="Avenir" panose="02000503020000020003" pitchFamily="2" charset="0"/>
            </a:endParaRPr>
          </a:p>
        </p:txBody>
      </p:sp>
      <p:sp>
        <p:nvSpPr>
          <p:cNvPr id="24" name="文本框 23">
            <a:extLst>
              <a:ext uri="{FF2B5EF4-FFF2-40B4-BE49-F238E27FC236}">
                <a16:creationId xmlns:a16="http://schemas.microsoft.com/office/drawing/2014/main" id="{74C3A088-A3AF-254F-84AF-CEA812B799BF}"/>
              </a:ext>
            </a:extLst>
          </p:cNvPr>
          <p:cNvSpPr txBox="1"/>
          <p:nvPr userDrawn="1"/>
        </p:nvSpPr>
        <p:spPr>
          <a:xfrm>
            <a:off x="7296677" y="5955569"/>
            <a:ext cx="3367897"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Analysis</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for</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social</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science</a:t>
            </a:r>
            <a:endParaRPr kumimoji="1" lang="zh-CN" altLang="en-US" sz="1600" dirty="0">
              <a:solidFill>
                <a:schemeClr val="tx1">
                  <a:lumMod val="75000"/>
                  <a:lumOff val="25000"/>
                </a:schemeClr>
              </a:solidFill>
              <a:latin typeface="Avenir" panose="02000503020000020003" pitchFamily="2" charset="0"/>
            </a:endParaRPr>
          </a:p>
        </p:txBody>
      </p:sp>
      <p:sp>
        <p:nvSpPr>
          <p:cNvPr id="25" name="下箭头 24">
            <a:extLst>
              <a:ext uri="{FF2B5EF4-FFF2-40B4-BE49-F238E27FC236}">
                <a16:creationId xmlns:a16="http://schemas.microsoft.com/office/drawing/2014/main" id="{306E0821-A63E-274A-AAE1-CD1DB023DB56}"/>
              </a:ext>
            </a:extLst>
          </p:cNvPr>
          <p:cNvSpPr/>
          <p:nvPr userDrawn="1"/>
        </p:nvSpPr>
        <p:spPr>
          <a:xfrm rot="16200000">
            <a:off x="6198360" y="5713595"/>
            <a:ext cx="304800" cy="82250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sz="1800"/>
          </a:p>
        </p:txBody>
      </p:sp>
      <p:pic>
        <p:nvPicPr>
          <p:cNvPr id="11" name="图片 10">
            <a:extLst>
              <a:ext uri="{FF2B5EF4-FFF2-40B4-BE49-F238E27FC236}">
                <a16:creationId xmlns:a16="http://schemas.microsoft.com/office/drawing/2014/main" id="{C5D7C58E-1EAB-194B-A878-E3BA9D757969}"/>
              </a:ext>
            </a:extLst>
          </p:cNvPr>
          <p:cNvPicPr>
            <a:picLocks noChangeAspect="1"/>
          </p:cNvPicPr>
          <p:nvPr userDrawn="1"/>
        </p:nvPicPr>
        <p:blipFill>
          <a:blip r:embed="rId2"/>
          <a:stretch>
            <a:fillRect/>
          </a:stretch>
        </p:blipFill>
        <p:spPr>
          <a:xfrm>
            <a:off x="771914" y="7014926"/>
            <a:ext cx="1780069" cy="1335051"/>
          </a:xfrm>
          <a:prstGeom prst="rect">
            <a:avLst/>
          </a:prstGeom>
          <a:ln>
            <a:noFill/>
          </a:ln>
          <a:effectLst>
            <a:outerShdw blurRad="88900" sx="101000" sy="101000" algn="tl" rotWithShape="0">
              <a:schemeClr val="tx1">
                <a:lumMod val="75000"/>
                <a:lumOff val="25000"/>
                <a:alpha val="75000"/>
              </a:schemeClr>
            </a:outerShdw>
          </a:effectLst>
        </p:spPr>
      </p:pic>
      <p:pic>
        <p:nvPicPr>
          <p:cNvPr id="14" name="图片 13" descr="图片包含 时钟&#10;&#10;描述已自动生成">
            <a:extLst>
              <a:ext uri="{FF2B5EF4-FFF2-40B4-BE49-F238E27FC236}">
                <a16:creationId xmlns:a16="http://schemas.microsoft.com/office/drawing/2014/main" id="{1F3D80A9-9C22-F748-97D1-F0DE0A5981D3}"/>
              </a:ext>
            </a:extLst>
          </p:cNvPr>
          <p:cNvPicPr>
            <a:picLocks noChangeAspect="1"/>
          </p:cNvPicPr>
          <p:nvPr userDrawn="1"/>
        </p:nvPicPr>
        <p:blipFill>
          <a:blip r:embed="rId3"/>
          <a:stretch>
            <a:fillRect/>
          </a:stretch>
        </p:blipFill>
        <p:spPr>
          <a:xfrm>
            <a:off x="3065399" y="7074425"/>
            <a:ext cx="1613107" cy="1209829"/>
          </a:xfrm>
          <a:prstGeom prst="rect">
            <a:avLst/>
          </a:prstGeom>
          <a:ln>
            <a:noFill/>
          </a:ln>
          <a:effectLst>
            <a:outerShdw blurRad="88900" sx="101000" sy="101000" algn="tl" rotWithShape="0">
              <a:schemeClr val="tx1">
                <a:lumMod val="75000"/>
                <a:lumOff val="25000"/>
                <a:alpha val="75000"/>
              </a:schemeClr>
            </a:outerShdw>
          </a:effectLst>
        </p:spPr>
      </p:pic>
      <p:pic>
        <p:nvPicPr>
          <p:cNvPr id="16" name="图片 15">
            <a:extLst>
              <a:ext uri="{FF2B5EF4-FFF2-40B4-BE49-F238E27FC236}">
                <a16:creationId xmlns:a16="http://schemas.microsoft.com/office/drawing/2014/main" id="{C70E9791-E8E2-9944-A5AA-7468F968ECC3}"/>
              </a:ext>
            </a:extLst>
          </p:cNvPr>
          <p:cNvPicPr>
            <a:picLocks noChangeAspect="1"/>
          </p:cNvPicPr>
          <p:nvPr userDrawn="1"/>
        </p:nvPicPr>
        <p:blipFill>
          <a:blip r:embed="rId4"/>
          <a:stretch>
            <a:fillRect/>
          </a:stretch>
        </p:blipFill>
        <p:spPr>
          <a:xfrm>
            <a:off x="5249456" y="7074425"/>
            <a:ext cx="1613107" cy="1209829"/>
          </a:xfrm>
          <a:prstGeom prst="rect">
            <a:avLst/>
          </a:prstGeom>
          <a:ln>
            <a:noFill/>
          </a:ln>
          <a:effectLst>
            <a:outerShdw blurRad="88900" sx="101000" sy="101000" algn="tl" rotWithShape="0">
              <a:schemeClr val="tx1">
                <a:lumMod val="75000"/>
                <a:lumOff val="25000"/>
                <a:alpha val="75000"/>
              </a:schemeClr>
            </a:outerShdw>
          </a:effectLst>
        </p:spPr>
      </p:pic>
      <p:pic>
        <p:nvPicPr>
          <p:cNvPr id="17" name="图片 16">
            <a:extLst>
              <a:ext uri="{FF2B5EF4-FFF2-40B4-BE49-F238E27FC236}">
                <a16:creationId xmlns:a16="http://schemas.microsoft.com/office/drawing/2014/main" id="{64F5C8B4-14C0-1B44-8EBC-397919EA01E8}"/>
              </a:ext>
            </a:extLst>
          </p:cNvPr>
          <p:cNvPicPr>
            <a:picLocks noChangeAspect="1"/>
          </p:cNvPicPr>
          <p:nvPr userDrawn="1"/>
        </p:nvPicPr>
        <p:blipFill>
          <a:blip r:embed="rId5"/>
          <a:stretch>
            <a:fillRect/>
          </a:stretch>
        </p:blipFill>
        <p:spPr>
          <a:xfrm>
            <a:off x="7433513" y="7074425"/>
            <a:ext cx="1613107" cy="1209829"/>
          </a:xfrm>
          <a:prstGeom prst="rect">
            <a:avLst/>
          </a:prstGeom>
          <a:ln>
            <a:noFill/>
          </a:ln>
          <a:effectLst>
            <a:outerShdw blurRad="88900" sx="101000" sy="101000" algn="tl" rotWithShape="0">
              <a:schemeClr val="tx1">
                <a:lumMod val="75000"/>
                <a:lumOff val="25000"/>
                <a:alpha val="75000"/>
              </a:schemeClr>
            </a:outerShdw>
          </a:effectLst>
        </p:spPr>
      </p:pic>
      <p:pic>
        <p:nvPicPr>
          <p:cNvPr id="18" name="图片 17">
            <a:extLst>
              <a:ext uri="{FF2B5EF4-FFF2-40B4-BE49-F238E27FC236}">
                <a16:creationId xmlns:a16="http://schemas.microsoft.com/office/drawing/2014/main" id="{35DD52AE-0FF4-264F-A455-65A95013CFA4}"/>
              </a:ext>
            </a:extLst>
          </p:cNvPr>
          <p:cNvPicPr>
            <a:picLocks noChangeAspect="1"/>
          </p:cNvPicPr>
          <p:nvPr userDrawn="1"/>
        </p:nvPicPr>
        <p:blipFill>
          <a:blip r:embed="rId6"/>
          <a:stretch>
            <a:fillRect/>
          </a:stretch>
        </p:blipFill>
        <p:spPr>
          <a:xfrm>
            <a:off x="9400198" y="7014926"/>
            <a:ext cx="1780069" cy="1335052"/>
          </a:xfrm>
          <a:prstGeom prst="rect">
            <a:avLst/>
          </a:prstGeom>
          <a:ln>
            <a:noFill/>
          </a:ln>
          <a:effectLst>
            <a:outerShdw blurRad="88900" sx="101000" sy="101000" algn="tl" rotWithShape="0">
              <a:srgbClr val="000000">
                <a:alpha val="75000"/>
              </a:srgbClr>
            </a:outerShdw>
          </a:effectLst>
        </p:spPr>
      </p:pic>
      <p:grpSp>
        <p:nvGrpSpPr>
          <p:cNvPr id="19" name="组合 18">
            <a:extLst>
              <a:ext uri="{FF2B5EF4-FFF2-40B4-BE49-F238E27FC236}">
                <a16:creationId xmlns:a16="http://schemas.microsoft.com/office/drawing/2014/main" id="{B88F08C1-7A34-924B-B749-9FD3644A0522}"/>
              </a:ext>
            </a:extLst>
          </p:cNvPr>
          <p:cNvGrpSpPr/>
          <p:nvPr userDrawn="1"/>
        </p:nvGrpSpPr>
        <p:grpSpPr>
          <a:xfrm>
            <a:off x="822080" y="8399102"/>
            <a:ext cx="10317325" cy="338554"/>
            <a:chOff x="765204" y="4960660"/>
            <a:chExt cx="9210147" cy="402964"/>
          </a:xfrm>
        </p:grpSpPr>
        <p:sp>
          <p:nvSpPr>
            <p:cNvPr id="20" name="文本框 19">
              <a:extLst>
                <a:ext uri="{FF2B5EF4-FFF2-40B4-BE49-F238E27FC236}">
                  <a16:creationId xmlns:a16="http://schemas.microsoft.com/office/drawing/2014/main" id="{E1BBDAEC-2FD7-6147-B40F-1B831F4BC6F0}"/>
                </a:ext>
              </a:extLst>
            </p:cNvPr>
            <p:cNvSpPr txBox="1"/>
            <p:nvPr/>
          </p:nvSpPr>
          <p:spPr>
            <a:xfrm>
              <a:off x="765204" y="4960660"/>
              <a:ext cx="1630610" cy="40296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Public</a:t>
              </a:r>
              <a:r>
                <a:rPr kumimoji="1" lang="zh-CN" altLang="en-US" sz="1600" dirty="0">
                  <a:solidFill>
                    <a:schemeClr val="accent6">
                      <a:lumMod val="90000"/>
                    </a:schemeClr>
                  </a:solidFill>
                  <a:latin typeface="Avenir" panose="02000503020000020003" pitchFamily="2" charset="0"/>
                </a:rPr>
                <a:t> </a:t>
              </a:r>
              <a:r>
                <a:rPr kumimoji="1" lang="en-US" altLang="zh-CN" sz="1600" dirty="0">
                  <a:solidFill>
                    <a:schemeClr val="accent6">
                      <a:lumMod val="90000"/>
                    </a:schemeClr>
                  </a:solidFill>
                  <a:latin typeface="Avenir" panose="02000503020000020003" pitchFamily="2" charset="0"/>
                </a:rPr>
                <a:t>Safety</a:t>
              </a:r>
              <a:endParaRPr kumimoji="1" lang="zh-CN" altLang="en-US" sz="1600" dirty="0">
                <a:solidFill>
                  <a:schemeClr val="accent6">
                    <a:lumMod val="90000"/>
                  </a:schemeClr>
                </a:solidFill>
                <a:latin typeface="Avenir" panose="02000503020000020003" pitchFamily="2" charset="0"/>
              </a:endParaRPr>
            </a:p>
          </p:txBody>
        </p:sp>
        <p:sp>
          <p:nvSpPr>
            <p:cNvPr id="26" name="文本框 25">
              <a:extLst>
                <a:ext uri="{FF2B5EF4-FFF2-40B4-BE49-F238E27FC236}">
                  <a16:creationId xmlns:a16="http://schemas.microsoft.com/office/drawing/2014/main" id="{2DF10F89-71CF-F249-BE35-BC9D3B79FE4C}"/>
                </a:ext>
              </a:extLst>
            </p:cNvPr>
            <p:cNvSpPr txBox="1"/>
            <p:nvPr/>
          </p:nvSpPr>
          <p:spPr>
            <a:xfrm>
              <a:off x="2587529" y="4960660"/>
              <a:ext cx="2085620" cy="40296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Urban</a:t>
              </a:r>
              <a:r>
                <a:rPr kumimoji="1" lang="zh-CN" altLang="en-US" sz="1600" dirty="0">
                  <a:solidFill>
                    <a:schemeClr val="accent6">
                      <a:lumMod val="90000"/>
                    </a:schemeClr>
                  </a:solidFill>
                  <a:latin typeface="Avenir" panose="02000503020000020003" pitchFamily="2" charset="0"/>
                </a:rPr>
                <a:t> </a:t>
              </a:r>
              <a:r>
                <a:rPr kumimoji="1" lang="en-US" altLang="zh-CN" sz="1600" dirty="0">
                  <a:solidFill>
                    <a:schemeClr val="accent6">
                      <a:lumMod val="90000"/>
                    </a:schemeClr>
                  </a:solidFill>
                  <a:latin typeface="Avenir" panose="02000503020000020003" pitchFamily="2" charset="0"/>
                </a:rPr>
                <a:t>Planning</a:t>
              </a:r>
              <a:endParaRPr kumimoji="1" lang="zh-CN" altLang="en-US" sz="1600" dirty="0">
                <a:solidFill>
                  <a:schemeClr val="accent6">
                    <a:lumMod val="90000"/>
                  </a:schemeClr>
                </a:solidFill>
                <a:latin typeface="Avenir" panose="02000503020000020003" pitchFamily="2" charset="0"/>
              </a:endParaRPr>
            </a:p>
          </p:txBody>
        </p:sp>
        <p:sp>
          <p:nvSpPr>
            <p:cNvPr id="27" name="文本框 26">
              <a:extLst>
                <a:ext uri="{FF2B5EF4-FFF2-40B4-BE49-F238E27FC236}">
                  <a16:creationId xmlns:a16="http://schemas.microsoft.com/office/drawing/2014/main" id="{B0D4FDA4-9565-9B4C-8930-867104A129B0}"/>
                </a:ext>
              </a:extLst>
            </p:cNvPr>
            <p:cNvSpPr txBox="1"/>
            <p:nvPr/>
          </p:nvSpPr>
          <p:spPr>
            <a:xfrm>
              <a:off x="4894709" y="4960660"/>
              <a:ext cx="1401654" cy="40296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Marketing</a:t>
              </a:r>
              <a:endParaRPr kumimoji="1" lang="zh-CN" altLang="en-US" sz="1600" dirty="0">
                <a:solidFill>
                  <a:schemeClr val="accent6">
                    <a:lumMod val="90000"/>
                  </a:schemeClr>
                </a:solidFill>
                <a:latin typeface="Avenir" panose="02000503020000020003" pitchFamily="2" charset="0"/>
              </a:endParaRPr>
            </a:p>
          </p:txBody>
        </p:sp>
        <p:sp>
          <p:nvSpPr>
            <p:cNvPr id="28" name="文本框 27">
              <a:extLst>
                <a:ext uri="{FF2B5EF4-FFF2-40B4-BE49-F238E27FC236}">
                  <a16:creationId xmlns:a16="http://schemas.microsoft.com/office/drawing/2014/main" id="{4C302956-6D5F-6143-9545-F260E52E8428}"/>
                </a:ext>
              </a:extLst>
            </p:cNvPr>
            <p:cNvSpPr txBox="1"/>
            <p:nvPr/>
          </p:nvSpPr>
          <p:spPr>
            <a:xfrm>
              <a:off x="6917558" y="4960660"/>
              <a:ext cx="1178255" cy="40296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Politics </a:t>
              </a:r>
            </a:p>
          </p:txBody>
        </p:sp>
        <p:sp>
          <p:nvSpPr>
            <p:cNvPr id="29" name="文本框 28">
              <a:extLst>
                <a:ext uri="{FF2B5EF4-FFF2-40B4-BE49-F238E27FC236}">
                  <a16:creationId xmlns:a16="http://schemas.microsoft.com/office/drawing/2014/main" id="{5F3E7614-2CED-284D-9623-35755939B2CB}"/>
                </a:ext>
              </a:extLst>
            </p:cNvPr>
            <p:cNvSpPr txBox="1"/>
            <p:nvPr/>
          </p:nvSpPr>
          <p:spPr>
            <a:xfrm>
              <a:off x="8573698" y="4960660"/>
              <a:ext cx="1401653" cy="40296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Journalism </a:t>
              </a:r>
            </a:p>
          </p:txBody>
        </p:sp>
      </p:grpSp>
      <p:grpSp>
        <p:nvGrpSpPr>
          <p:cNvPr id="30" name="组合 29">
            <a:extLst>
              <a:ext uri="{FF2B5EF4-FFF2-40B4-BE49-F238E27FC236}">
                <a16:creationId xmlns:a16="http://schemas.microsoft.com/office/drawing/2014/main" id="{BF16858A-95C5-934B-B972-357F8A7E7C31}"/>
              </a:ext>
            </a:extLst>
          </p:cNvPr>
          <p:cNvGrpSpPr/>
          <p:nvPr userDrawn="1"/>
        </p:nvGrpSpPr>
        <p:grpSpPr>
          <a:xfrm>
            <a:off x="4360632" y="9552814"/>
            <a:ext cx="6303941" cy="2165855"/>
            <a:chOff x="3984161" y="2092998"/>
            <a:chExt cx="4727956" cy="2165855"/>
          </a:xfrm>
        </p:grpSpPr>
        <p:grpSp>
          <p:nvGrpSpPr>
            <p:cNvPr id="31" name="组合 30">
              <a:extLst>
                <a:ext uri="{FF2B5EF4-FFF2-40B4-BE49-F238E27FC236}">
                  <a16:creationId xmlns:a16="http://schemas.microsoft.com/office/drawing/2014/main" id="{2E488D80-D202-C24C-9287-8E54DAA7DF26}"/>
                </a:ext>
              </a:extLst>
            </p:cNvPr>
            <p:cNvGrpSpPr/>
            <p:nvPr/>
          </p:nvGrpSpPr>
          <p:grpSpPr>
            <a:xfrm>
              <a:off x="4002161" y="2092998"/>
              <a:ext cx="4709956" cy="2165855"/>
              <a:chOff x="3833907" y="1769116"/>
              <a:chExt cx="4709956" cy="2165855"/>
            </a:xfrm>
          </p:grpSpPr>
          <p:sp>
            <p:nvSpPr>
              <p:cNvPr id="34" name="文本框 33">
                <a:extLst>
                  <a:ext uri="{FF2B5EF4-FFF2-40B4-BE49-F238E27FC236}">
                    <a16:creationId xmlns:a16="http://schemas.microsoft.com/office/drawing/2014/main" id="{7E124081-EAEE-B24E-88FD-4BA945298FEF}"/>
                  </a:ext>
                </a:extLst>
              </p:cNvPr>
              <p:cNvSpPr txBox="1"/>
              <p:nvPr/>
            </p:nvSpPr>
            <p:spPr>
              <a:xfrm>
                <a:off x="6368644" y="2515258"/>
                <a:ext cx="2175219"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Event</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Info</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diffusion</a:t>
                </a:r>
                <a:endParaRPr kumimoji="1" lang="zh-CN" altLang="en-US" sz="1600" dirty="0">
                  <a:solidFill>
                    <a:schemeClr val="tx1">
                      <a:lumMod val="75000"/>
                      <a:lumOff val="25000"/>
                    </a:schemeClr>
                  </a:solidFill>
                  <a:latin typeface="Avenir" panose="02000503020000020003" pitchFamily="2" charset="0"/>
                </a:endParaRPr>
              </a:p>
            </p:txBody>
          </p:sp>
          <p:grpSp>
            <p:nvGrpSpPr>
              <p:cNvPr id="35" name="组合 34">
                <a:extLst>
                  <a:ext uri="{FF2B5EF4-FFF2-40B4-BE49-F238E27FC236}">
                    <a16:creationId xmlns:a16="http://schemas.microsoft.com/office/drawing/2014/main" id="{5AC98203-02B5-8544-A980-A3DDE2C8A68B}"/>
                  </a:ext>
                </a:extLst>
              </p:cNvPr>
              <p:cNvGrpSpPr/>
              <p:nvPr/>
            </p:nvGrpSpPr>
            <p:grpSpPr>
              <a:xfrm>
                <a:off x="3833907" y="1769116"/>
                <a:ext cx="4324509" cy="2165855"/>
                <a:chOff x="3833907" y="1769116"/>
                <a:chExt cx="4324509" cy="2165855"/>
              </a:xfrm>
            </p:grpSpPr>
            <p:sp>
              <p:nvSpPr>
                <p:cNvPr id="36" name="文本框 35">
                  <a:extLst>
                    <a:ext uri="{FF2B5EF4-FFF2-40B4-BE49-F238E27FC236}">
                      <a16:creationId xmlns:a16="http://schemas.microsoft.com/office/drawing/2014/main" id="{F90FEF6D-1C6D-6047-912A-0B0EA6DFB7DD}"/>
                    </a:ext>
                  </a:extLst>
                </p:cNvPr>
                <p:cNvSpPr txBox="1"/>
                <p:nvPr/>
              </p:nvSpPr>
              <p:spPr>
                <a:xfrm>
                  <a:off x="3833907" y="2134555"/>
                  <a:ext cx="2219092" cy="400110"/>
                </a:xfrm>
                <a:prstGeom prst="rect">
                  <a:avLst/>
                </a:prstGeom>
                <a:noFill/>
              </p:spPr>
              <p:txBody>
                <a:bodyPr wrap="square" rtlCol="0">
                  <a:spAutoFit/>
                </a:bodyPr>
                <a:lstStyle/>
                <a:p>
                  <a:r>
                    <a:rPr kumimoji="1" lang="en-US" altLang="zh-CN" sz="2000" b="1" dirty="0">
                      <a:solidFill>
                        <a:schemeClr val="tx1">
                          <a:lumMod val="75000"/>
                          <a:lumOff val="25000"/>
                        </a:schemeClr>
                      </a:solidFill>
                      <a:latin typeface="Avenir" panose="02000503020000020003" pitchFamily="2" charset="0"/>
                    </a:rPr>
                    <a:t>Content</a:t>
                  </a:r>
                  <a:r>
                    <a:rPr kumimoji="1" lang="zh-CN" altLang="en-US" sz="2000" b="1" dirty="0">
                      <a:solidFill>
                        <a:schemeClr val="tx1">
                          <a:lumMod val="75000"/>
                          <a:lumOff val="25000"/>
                        </a:schemeClr>
                      </a:solidFill>
                      <a:latin typeface="Avenir" panose="02000503020000020003" pitchFamily="2" charset="0"/>
                    </a:rPr>
                    <a:t> </a:t>
                  </a:r>
                  <a:r>
                    <a:rPr kumimoji="1" lang="en-US" altLang="zh-CN" sz="2000" b="1" dirty="0">
                      <a:solidFill>
                        <a:schemeClr val="tx1">
                          <a:lumMod val="75000"/>
                          <a:lumOff val="25000"/>
                        </a:schemeClr>
                      </a:solidFill>
                      <a:latin typeface="Avenir" panose="02000503020000020003" pitchFamily="2" charset="0"/>
                    </a:rPr>
                    <a:t>Analysis</a:t>
                  </a:r>
                  <a:endParaRPr kumimoji="1" lang="zh-CN" altLang="en-US" sz="2000" b="1" dirty="0">
                    <a:solidFill>
                      <a:schemeClr val="tx1">
                        <a:lumMod val="75000"/>
                        <a:lumOff val="25000"/>
                      </a:schemeClr>
                    </a:solidFill>
                    <a:latin typeface="Avenir" panose="02000503020000020003" pitchFamily="2" charset="0"/>
                  </a:endParaRPr>
                </a:p>
              </p:txBody>
            </p:sp>
            <p:sp>
              <p:nvSpPr>
                <p:cNvPr id="37" name="文本框 36">
                  <a:extLst>
                    <a:ext uri="{FF2B5EF4-FFF2-40B4-BE49-F238E27FC236}">
                      <a16:creationId xmlns:a16="http://schemas.microsoft.com/office/drawing/2014/main" id="{2A751173-8C5A-2948-9083-441C8FD10DBE}"/>
                    </a:ext>
                  </a:extLst>
                </p:cNvPr>
                <p:cNvSpPr txBox="1"/>
                <p:nvPr/>
              </p:nvSpPr>
              <p:spPr>
                <a:xfrm>
                  <a:off x="3833907" y="3249455"/>
                  <a:ext cx="2338972" cy="400110"/>
                </a:xfrm>
                <a:prstGeom prst="rect">
                  <a:avLst/>
                </a:prstGeom>
                <a:noFill/>
              </p:spPr>
              <p:txBody>
                <a:bodyPr wrap="square" rtlCol="0">
                  <a:spAutoFit/>
                </a:bodyPr>
                <a:lstStyle/>
                <a:p>
                  <a:r>
                    <a:rPr kumimoji="1" lang="en-US" altLang="zh-CN" sz="2000" b="1" dirty="0">
                      <a:solidFill>
                        <a:schemeClr val="tx1">
                          <a:lumMod val="75000"/>
                          <a:lumOff val="25000"/>
                        </a:schemeClr>
                      </a:solidFill>
                      <a:latin typeface="Avenir" panose="02000503020000020003" pitchFamily="2" charset="0"/>
                    </a:rPr>
                    <a:t>Behavior</a:t>
                  </a:r>
                  <a:r>
                    <a:rPr kumimoji="1" lang="zh-CN" altLang="en-US" sz="2000" b="1" dirty="0">
                      <a:solidFill>
                        <a:schemeClr val="tx1">
                          <a:lumMod val="75000"/>
                          <a:lumOff val="25000"/>
                        </a:schemeClr>
                      </a:solidFill>
                      <a:latin typeface="Avenir" panose="02000503020000020003" pitchFamily="2" charset="0"/>
                    </a:rPr>
                    <a:t> </a:t>
                  </a:r>
                  <a:r>
                    <a:rPr kumimoji="1" lang="en-US" altLang="zh-CN" sz="2000" b="1" dirty="0">
                      <a:solidFill>
                        <a:schemeClr val="tx1">
                          <a:lumMod val="75000"/>
                          <a:lumOff val="25000"/>
                        </a:schemeClr>
                      </a:solidFill>
                      <a:latin typeface="Avenir" panose="02000503020000020003" pitchFamily="2" charset="0"/>
                    </a:rPr>
                    <a:t>Analysis</a:t>
                  </a:r>
                  <a:endParaRPr kumimoji="1" lang="zh-CN" altLang="en-US" sz="2000" b="1" dirty="0">
                    <a:solidFill>
                      <a:schemeClr val="tx1">
                        <a:lumMod val="75000"/>
                        <a:lumOff val="25000"/>
                      </a:schemeClr>
                    </a:solidFill>
                    <a:latin typeface="Avenir" panose="02000503020000020003" pitchFamily="2" charset="0"/>
                  </a:endParaRPr>
                </a:p>
              </p:txBody>
            </p:sp>
            <p:sp>
              <p:nvSpPr>
                <p:cNvPr id="38" name="文本框 37">
                  <a:extLst>
                    <a:ext uri="{FF2B5EF4-FFF2-40B4-BE49-F238E27FC236}">
                      <a16:creationId xmlns:a16="http://schemas.microsoft.com/office/drawing/2014/main" id="{A7681D2B-ED4E-CC46-80BF-8AC6CF11D534}"/>
                    </a:ext>
                  </a:extLst>
                </p:cNvPr>
                <p:cNvSpPr txBox="1"/>
                <p:nvPr/>
              </p:nvSpPr>
              <p:spPr>
                <a:xfrm>
                  <a:off x="6368644" y="1769116"/>
                  <a:ext cx="445881"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IR</a:t>
                  </a:r>
                  <a:endParaRPr kumimoji="1" lang="zh-CN" altLang="en-US" sz="1600" dirty="0">
                    <a:solidFill>
                      <a:schemeClr val="tx1">
                        <a:lumMod val="75000"/>
                        <a:lumOff val="25000"/>
                      </a:schemeClr>
                    </a:solidFill>
                    <a:latin typeface="Avenir" panose="02000503020000020003" pitchFamily="2" charset="0"/>
                  </a:endParaRPr>
                </a:p>
              </p:txBody>
            </p:sp>
            <p:sp>
              <p:nvSpPr>
                <p:cNvPr id="39" name="文本框 38">
                  <a:extLst>
                    <a:ext uri="{FF2B5EF4-FFF2-40B4-BE49-F238E27FC236}">
                      <a16:creationId xmlns:a16="http://schemas.microsoft.com/office/drawing/2014/main" id="{500C3995-C6F4-DE44-8B6C-EDB0EABA1BDF}"/>
                    </a:ext>
                  </a:extLst>
                </p:cNvPr>
                <p:cNvSpPr txBox="1"/>
                <p:nvPr/>
              </p:nvSpPr>
              <p:spPr>
                <a:xfrm>
                  <a:off x="6368644" y="2143750"/>
                  <a:ext cx="1789772"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Topic</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Sentiment</a:t>
                  </a:r>
                  <a:endParaRPr kumimoji="1" lang="zh-CN" altLang="en-US" sz="1600" dirty="0">
                    <a:solidFill>
                      <a:schemeClr val="tx1">
                        <a:lumMod val="75000"/>
                        <a:lumOff val="25000"/>
                      </a:schemeClr>
                    </a:solidFill>
                    <a:latin typeface="Avenir" panose="02000503020000020003" pitchFamily="2" charset="0"/>
                  </a:endParaRPr>
                </a:p>
              </p:txBody>
            </p:sp>
            <p:sp>
              <p:nvSpPr>
                <p:cNvPr id="40" name="左大括号 39">
                  <a:extLst>
                    <a:ext uri="{FF2B5EF4-FFF2-40B4-BE49-F238E27FC236}">
                      <a16:creationId xmlns:a16="http://schemas.microsoft.com/office/drawing/2014/main" id="{792D9D59-8122-9846-9D08-2E6705A3339E}"/>
                    </a:ext>
                  </a:extLst>
                </p:cNvPr>
                <p:cNvSpPr/>
                <p:nvPr/>
              </p:nvSpPr>
              <p:spPr>
                <a:xfrm>
                  <a:off x="6111276" y="1916870"/>
                  <a:ext cx="199090" cy="835480"/>
                </a:xfrm>
                <a:prstGeom prst="leftBrace">
                  <a:avLst>
                    <a:gd name="adj1" fmla="val 51506"/>
                    <a:gd name="adj2" fmla="val 50000"/>
                  </a:avLst>
                </a:prstGeom>
                <a:ln w="19050">
                  <a:solidFill>
                    <a:srgbClr val="5E5E5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800"/>
                </a:p>
              </p:txBody>
            </p:sp>
            <p:sp>
              <p:nvSpPr>
                <p:cNvPr id="41" name="左大括号 40">
                  <a:extLst>
                    <a:ext uri="{FF2B5EF4-FFF2-40B4-BE49-F238E27FC236}">
                      <a16:creationId xmlns:a16="http://schemas.microsoft.com/office/drawing/2014/main" id="{0DD16E68-75C0-A745-BF6A-26F44141B3EB}"/>
                    </a:ext>
                  </a:extLst>
                </p:cNvPr>
                <p:cNvSpPr/>
                <p:nvPr/>
              </p:nvSpPr>
              <p:spPr>
                <a:xfrm>
                  <a:off x="6116771" y="3070758"/>
                  <a:ext cx="199090" cy="835480"/>
                </a:xfrm>
                <a:prstGeom prst="leftBrace">
                  <a:avLst>
                    <a:gd name="adj1" fmla="val 51506"/>
                    <a:gd name="adj2" fmla="val 50000"/>
                  </a:avLst>
                </a:prstGeom>
                <a:ln w="19050">
                  <a:solidFill>
                    <a:srgbClr val="5E5E5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800"/>
                </a:p>
              </p:txBody>
            </p:sp>
            <p:sp>
              <p:nvSpPr>
                <p:cNvPr id="42" name="文本框 41">
                  <a:extLst>
                    <a:ext uri="{FF2B5EF4-FFF2-40B4-BE49-F238E27FC236}">
                      <a16:creationId xmlns:a16="http://schemas.microsoft.com/office/drawing/2014/main" id="{C70E4BD3-A228-5B44-A8DB-16E4EE750F66}"/>
                    </a:ext>
                  </a:extLst>
                </p:cNvPr>
                <p:cNvSpPr txBox="1"/>
                <p:nvPr/>
              </p:nvSpPr>
              <p:spPr>
                <a:xfrm>
                  <a:off x="6361967" y="2996008"/>
                  <a:ext cx="1725122"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Human</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Mobility</a:t>
                  </a:r>
                  <a:endParaRPr kumimoji="1" lang="zh-CN" altLang="en-US" sz="1600" dirty="0">
                    <a:solidFill>
                      <a:schemeClr val="tx1">
                        <a:lumMod val="75000"/>
                        <a:lumOff val="25000"/>
                      </a:schemeClr>
                    </a:solidFill>
                    <a:latin typeface="Avenir" panose="02000503020000020003" pitchFamily="2" charset="0"/>
                  </a:endParaRPr>
                </a:p>
              </p:txBody>
            </p:sp>
            <p:sp>
              <p:nvSpPr>
                <p:cNvPr id="43" name="文本框 42">
                  <a:extLst>
                    <a:ext uri="{FF2B5EF4-FFF2-40B4-BE49-F238E27FC236}">
                      <a16:creationId xmlns:a16="http://schemas.microsoft.com/office/drawing/2014/main" id="{1CF5986C-0AC6-9D42-922C-0789042DE0C3}"/>
                    </a:ext>
                  </a:extLst>
                </p:cNvPr>
                <p:cNvSpPr txBox="1"/>
                <p:nvPr/>
              </p:nvSpPr>
              <p:spPr>
                <a:xfrm>
                  <a:off x="6350983" y="3596417"/>
                  <a:ext cx="1725122" cy="338554"/>
                </a:xfrm>
                <a:prstGeom prst="rect">
                  <a:avLst/>
                </a:prstGeom>
                <a:noFill/>
              </p:spPr>
              <p:txBody>
                <a:bodyPr wrap="square" rtlCol="0">
                  <a:spAutoFit/>
                </a:bodyPr>
                <a:lstStyle/>
                <a:p>
                  <a:r>
                    <a:rPr kumimoji="1" lang="en-US" altLang="zh-CN" sz="1600" dirty="0">
                      <a:solidFill>
                        <a:schemeClr val="tx1">
                          <a:lumMod val="75000"/>
                          <a:lumOff val="25000"/>
                        </a:schemeClr>
                      </a:solidFill>
                      <a:latin typeface="Avenir" panose="02000503020000020003" pitchFamily="2" charset="0"/>
                    </a:rPr>
                    <a:t>Online</a:t>
                  </a:r>
                  <a:r>
                    <a:rPr kumimoji="1" lang="zh-CN" altLang="en-US" sz="1600" dirty="0">
                      <a:solidFill>
                        <a:schemeClr val="tx1">
                          <a:lumMod val="75000"/>
                          <a:lumOff val="25000"/>
                        </a:schemeClr>
                      </a:solidFill>
                      <a:latin typeface="Avenir" panose="02000503020000020003" pitchFamily="2" charset="0"/>
                    </a:rPr>
                    <a:t> </a:t>
                  </a:r>
                  <a:r>
                    <a:rPr kumimoji="1" lang="en-US" altLang="zh-CN" sz="1600" dirty="0">
                      <a:solidFill>
                        <a:schemeClr val="tx1">
                          <a:lumMod val="75000"/>
                          <a:lumOff val="25000"/>
                        </a:schemeClr>
                      </a:solidFill>
                      <a:latin typeface="Avenir" panose="02000503020000020003" pitchFamily="2" charset="0"/>
                    </a:rPr>
                    <a:t>Behavior</a:t>
                  </a:r>
                  <a:endParaRPr kumimoji="1" lang="zh-CN" altLang="en-US" sz="1600" dirty="0">
                    <a:solidFill>
                      <a:schemeClr val="tx1">
                        <a:lumMod val="75000"/>
                        <a:lumOff val="25000"/>
                      </a:schemeClr>
                    </a:solidFill>
                    <a:latin typeface="Avenir" panose="02000503020000020003" pitchFamily="2" charset="0"/>
                  </a:endParaRPr>
                </a:p>
              </p:txBody>
            </p:sp>
          </p:grpSp>
        </p:grpSp>
        <p:sp>
          <p:nvSpPr>
            <p:cNvPr id="32" name="矩形 31">
              <a:extLst>
                <a:ext uri="{FF2B5EF4-FFF2-40B4-BE49-F238E27FC236}">
                  <a16:creationId xmlns:a16="http://schemas.microsoft.com/office/drawing/2014/main" id="{E3E8359A-C24F-2645-86DA-5F86471BC242}"/>
                </a:ext>
              </a:extLst>
            </p:cNvPr>
            <p:cNvSpPr/>
            <p:nvPr/>
          </p:nvSpPr>
          <p:spPr>
            <a:xfrm>
              <a:off x="3984161" y="2544766"/>
              <a:ext cx="36000" cy="19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lumMod val="75000"/>
                    <a:lumOff val="25000"/>
                  </a:schemeClr>
                </a:solidFill>
              </a:endParaRPr>
            </a:p>
          </p:txBody>
        </p:sp>
        <p:sp>
          <p:nvSpPr>
            <p:cNvPr id="33" name="矩形 32">
              <a:extLst>
                <a:ext uri="{FF2B5EF4-FFF2-40B4-BE49-F238E27FC236}">
                  <a16:creationId xmlns:a16="http://schemas.microsoft.com/office/drawing/2014/main" id="{AB7599BA-B257-EA4A-AD10-CA3CE75DA918}"/>
                </a:ext>
              </a:extLst>
            </p:cNvPr>
            <p:cNvSpPr/>
            <p:nvPr/>
          </p:nvSpPr>
          <p:spPr>
            <a:xfrm>
              <a:off x="3984161" y="3663760"/>
              <a:ext cx="36000" cy="19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lumMod val="75000"/>
                    <a:lumOff val="25000"/>
                  </a:schemeClr>
                </a:solidFill>
              </a:endParaRPr>
            </a:p>
          </p:txBody>
        </p:sp>
      </p:grpSp>
      <p:grpSp>
        <p:nvGrpSpPr>
          <p:cNvPr id="44" name="组合 43">
            <a:extLst>
              <a:ext uri="{FF2B5EF4-FFF2-40B4-BE49-F238E27FC236}">
                <a16:creationId xmlns:a16="http://schemas.microsoft.com/office/drawing/2014/main" id="{1344F5EB-6198-5B4C-9641-7111225AEB93}"/>
              </a:ext>
            </a:extLst>
          </p:cNvPr>
          <p:cNvGrpSpPr/>
          <p:nvPr userDrawn="1"/>
        </p:nvGrpSpPr>
        <p:grpSpPr>
          <a:xfrm>
            <a:off x="1258052" y="8943721"/>
            <a:ext cx="2921497" cy="3491240"/>
            <a:chOff x="1657225" y="1483906"/>
            <a:chExt cx="2191123" cy="3491240"/>
          </a:xfrm>
        </p:grpSpPr>
        <p:grpSp>
          <p:nvGrpSpPr>
            <p:cNvPr id="45" name="组合 44">
              <a:extLst>
                <a:ext uri="{FF2B5EF4-FFF2-40B4-BE49-F238E27FC236}">
                  <a16:creationId xmlns:a16="http://schemas.microsoft.com/office/drawing/2014/main" id="{244F79B7-5422-1345-8C9F-B33F54B926F7}"/>
                </a:ext>
              </a:extLst>
            </p:cNvPr>
            <p:cNvGrpSpPr/>
            <p:nvPr/>
          </p:nvGrpSpPr>
          <p:grpSpPr>
            <a:xfrm>
              <a:off x="1657225" y="1483906"/>
              <a:ext cx="2191123" cy="3491240"/>
              <a:chOff x="1657225" y="1483906"/>
              <a:chExt cx="2191123" cy="3491240"/>
            </a:xfrm>
          </p:grpSpPr>
          <p:sp>
            <p:nvSpPr>
              <p:cNvPr id="47" name="任意形状 46">
                <a:extLst>
                  <a:ext uri="{FF2B5EF4-FFF2-40B4-BE49-F238E27FC236}">
                    <a16:creationId xmlns:a16="http://schemas.microsoft.com/office/drawing/2014/main" id="{4D3793AA-9E15-7141-86FE-39825A22E7CD}"/>
                  </a:ext>
                </a:extLst>
              </p:cNvPr>
              <p:cNvSpPr/>
              <p:nvPr/>
            </p:nvSpPr>
            <p:spPr>
              <a:xfrm>
                <a:off x="1659467" y="1483906"/>
                <a:ext cx="2184400" cy="1174628"/>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Lst>
                <a:ahLst/>
                <a:cxnLst>
                  <a:cxn ang="0">
                    <a:pos x="connsiteX0" y="connsiteY0"/>
                  </a:cxn>
                  <a:cxn ang="0">
                    <a:pos x="connsiteX1" y="connsiteY1"/>
                  </a:cxn>
                </a:cxnLst>
                <a:rect l="l" t="t" r="r" b="b"/>
                <a:pathLst>
                  <a:path w="2184400" h="1270000">
                    <a:moveTo>
                      <a:pt x="0" y="0"/>
                    </a:moveTo>
                    <a:cubicBezTo>
                      <a:pt x="1473200" y="50800"/>
                      <a:pt x="1337733" y="1270000"/>
                      <a:pt x="2184400" y="1270000"/>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dirty="0"/>
              </a:p>
            </p:txBody>
          </p:sp>
          <p:sp>
            <p:nvSpPr>
              <p:cNvPr id="48" name="任意形状 47">
                <a:extLst>
                  <a:ext uri="{FF2B5EF4-FFF2-40B4-BE49-F238E27FC236}">
                    <a16:creationId xmlns:a16="http://schemas.microsoft.com/office/drawing/2014/main" id="{A6CAE5E6-159E-1F4B-A6AE-6480E30E0865}"/>
                  </a:ext>
                </a:extLst>
              </p:cNvPr>
              <p:cNvSpPr/>
              <p:nvPr/>
            </p:nvSpPr>
            <p:spPr>
              <a:xfrm>
                <a:off x="1659467" y="1491663"/>
                <a:ext cx="2188881" cy="2278046"/>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269067"/>
                  <a:gd name="connsiteY0" fmla="*/ 0 h 464440"/>
                  <a:gd name="connsiteX1" fmla="*/ 2269067 w 2269067"/>
                  <a:gd name="connsiteY1" fmla="*/ 464440 h 464440"/>
                  <a:gd name="connsiteX0" fmla="*/ 0 w 2322076"/>
                  <a:gd name="connsiteY0" fmla="*/ 0 h 457276"/>
                  <a:gd name="connsiteX1" fmla="*/ 2322076 w 2322076"/>
                  <a:gd name="connsiteY1" fmla="*/ 457276 h 457276"/>
                  <a:gd name="connsiteX0" fmla="*/ 0 w 2322076"/>
                  <a:gd name="connsiteY0" fmla="*/ 0 h 1422657"/>
                  <a:gd name="connsiteX1" fmla="*/ 2322076 w 2322076"/>
                  <a:gd name="connsiteY1" fmla="*/ 1422657 h 1422657"/>
                  <a:gd name="connsiteX0" fmla="*/ 0 w 2106923"/>
                  <a:gd name="connsiteY0" fmla="*/ 0 h 2422931"/>
                  <a:gd name="connsiteX1" fmla="*/ 2106923 w 2106923"/>
                  <a:gd name="connsiteY1" fmla="*/ 2422931 h 2422931"/>
                  <a:gd name="connsiteX0" fmla="*/ 0 w 1938834"/>
                  <a:gd name="connsiteY0" fmla="*/ 0 h 1972227"/>
                  <a:gd name="connsiteX1" fmla="*/ 1938834 w 1938834"/>
                  <a:gd name="connsiteY1" fmla="*/ 1972227 h 1972227"/>
                  <a:gd name="connsiteX0" fmla="*/ 0 w 2133816"/>
                  <a:gd name="connsiteY0" fmla="*/ 0 h 2422933"/>
                  <a:gd name="connsiteX1" fmla="*/ 2133816 w 2133816"/>
                  <a:gd name="connsiteY1" fmla="*/ 2422933 h 2422933"/>
                  <a:gd name="connsiteX0" fmla="*/ 0 w 2201051"/>
                  <a:gd name="connsiteY0" fmla="*/ 0 h 2459281"/>
                  <a:gd name="connsiteX1" fmla="*/ 2201051 w 2201051"/>
                  <a:gd name="connsiteY1" fmla="*/ 2459281 h 2459281"/>
                </a:gdLst>
                <a:ahLst/>
                <a:cxnLst>
                  <a:cxn ang="0">
                    <a:pos x="connsiteX0" y="connsiteY0"/>
                  </a:cxn>
                  <a:cxn ang="0">
                    <a:pos x="connsiteX1" y="connsiteY1"/>
                  </a:cxn>
                </a:cxnLst>
                <a:rect l="l" t="t" r="r" b="b"/>
                <a:pathLst>
                  <a:path w="2201051" h="2459281">
                    <a:moveTo>
                      <a:pt x="0" y="0"/>
                    </a:moveTo>
                    <a:cubicBezTo>
                      <a:pt x="1473200" y="50800"/>
                      <a:pt x="1354384" y="2459281"/>
                      <a:pt x="2201051" y="2459281"/>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49" name="任意形状 48">
                <a:extLst>
                  <a:ext uri="{FF2B5EF4-FFF2-40B4-BE49-F238E27FC236}">
                    <a16:creationId xmlns:a16="http://schemas.microsoft.com/office/drawing/2014/main" id="{36E49E87-F5FB-A248-B720-0F65631BFF48}"/>
                  </a:ext>
                </a:extLst>
              </p:cNvPr>
              <p:cNvSpPr/>
              <p:nvPr/>
            </p:nvSpPr>
            <p:spPr>
              <a:xfrm>
                <a:off x="1663949" y="2417269"/>
                <a:ext cx="2175434" cy="1356922"/>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269067"/>
                  <a:gd name="connsiteY0" fmla="*/ 0 h 464440"/>
                  <a:gd name="connsiteX1" fmla="*/ 2269067 w 2269067"/>
                  <a:gd name="connsiteY1" fmla="*/ 464440 h 464440"/>
                  <a:gd name="connsiteX0" fmla="*/ 0 w 2322076"/>
                  <a:gd name="connsiteY0" fmla="*/ 0 h 457276"/>
                  <a:gd name="connsiteX1" fmla="*/ 2322076 w 2322076"/>
                  <a:gd name="connsiteY1" fmla="*/ 457276 h 457276"/>
                  <a:gd name="connsiteX0" fmla="*/ 0 w 2322076"/>
                  <a:gd name="connsiteY0" fmla="*/ 0 h 1422657"/>
                  <a:gd name="connsiteX1" fmla="*/ 2322076 w 2322076"/>
                  <a:gd name="connsiteY1" fmla="*/ 1422657 h 1422657"/>
                  <a:gd name="connsiteX0" fmla="*/ 0 w 2106923"/>
                  <a:gd name="connsiteY0" fmla="*/ 0 h 2422931"/>
                  <a:gd name="connsiteX1" fmla="*/ 2106923 w 2106923"/>
                  <a:gd name="connsiteY1" fmla="*/ 2422931 h 2422931"/>
                  <a:gd name="connsiteX0" fmla="*/ 0 w 1938834"/>
                  <a:gd name="connsiteY0" fmla="*/ 0 h 1972227"/>
                  <a:gd name="connsiteX1" fmla="*/ 1938834 w 1938834"/>
                  <a:gd name="connsiteY1" fmla="*/ 1972227 h 1972227"/>
                  <a:gd name="connsiteX0" fmla="*/ 0 w 2133816"/>
                  <a:gd name="connsiteY0" fmla="*/ 0 h 2422933"/>
                  <a:gd name="connsiteX1" fmla="*/ 2133816 w 2133816"/>
                  <a:gd name="connsiteY1" fmla="*/ 2422933 h 2422933"/>
                  <a:gd name="connsiteX0" fmla="*/ 0 w 2201051"/>
                  <a:gd name="connsiteY0" fmla="*/ 0 h 2459281"/>
                  <a:gd name="connsiteX1" fmla="*/ 2201051 w 2201051"/>
                  <a:gd name="connsiteY1" fmla="*/ 2459281 h 2459281"/>
                  <a:gd name="connsiteX0" fmla="*/ 0 w 2349791"/>
                  <a:gd name="connsiteY0" fmla="*/ 0 h 1624561"/>
                  <a:gd name="connsiteX1" fmla="*/ 2349791 w 2349791"/>
                  <a:gd name="connsiteY1" fmla="*/ 1624561 h 1624561"/>
                  <a:gd name="connsiteX0" fmla="*/ 0 w 2187529"/>
                  <a:gd name="connsiteY0" fmla="*/ 0 h 1464875"/>
                  <a:gd name="connsiteX1" fmla="*/ 2187529 w 2187529"/>
                  <a:gd name="connsiteY1" fmla="*/ 1464875 h 1464875"/>
                </a:gdLst>
                <a:ahLst/>
                <a:cxnLst>
                  <a:cxn ang="0">
                    <a:pos x="connsiteX0" y="connsiteY0"/>
                  </a:cxn>
                  <a:cxn ang="0">
                    <a:pos x="connsiteX1" y="connsiteY1"/>
                  </a:cxn>
                </a:cxnLst>
                <a:rect l="l" t="t" r="r" b="b"/>
                <a:pathLst>
                  <a:path w="2187529" h="1464875">
                    <a:moveTo>
                      <a:pt x="0" y="0"/>
                    </a:moveTo>
                    <a:cubicBezTo>
                      <a:pt x="1473200" y="50800"/>
                      <a:pt x="1340862" y="1464875"/>
                      <a:pt x="2187529" y="1464875"/>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0" name="任意形状 49">
                <a:extLst>
                  <a:ext uri="{FF2B5EF4-FFF2-40B4-BE49-F238E27FC236}">
                    <a16:creationId xmlns:a16="http://schemas.microsoft.com/office/drawing/2014/main" id="{F56485F6-D11F-5143-BD76-5981D1346EAC}"/>
                  </a:ext>
                </a:extLst>
              </p:cNvPr>
              <p:cNvSpPr/>
              <p:nvPr/>
            </p:nvSpPr>
            <p:spPr>
              <a:xfrm>
                <a:off x="1657225" y="2658085"/>
                <a:ext cx="2175433" cy="528414"/>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269067"/>
                  <a:gd name="connsiteY0" fmla="*/ 0 h 464440"/>
                  <a:gd name="connsiteX1" fmla="*/ 2269067 w 2269067"/>
                  <a:gd name="connsiteY1" fmla="*/ 464440 h 464440"/>
                  <a:gd name="connsiteX0" fmla="*/ 0 w 2322076"/>
                  <a:gd name="connsiteY0" fmla="*/ 0 h 457276"/>
                  <a:gd name="connsiteX1" fmla="*/ 2322076 w 2322076"/>
                  <a:gd name="connsiteY1" fmla="*/ 457276 h 457276"/>
                  <a:gd name="connsiteX0" fmla="*/ 0 w 2322076"/>
                  <a:gd name="connsiteY0" fmla="*/ 0 h 1422657"/>
                  <a:gd name="connsiteX1" fmla="*/ 2322076 w 2322076"/>
                  <a:gd name="connsiteY1" fmla="*/ 1422657 h 1422657"/>
                  <a:gd name="connsiteX0" fmla="*/ 0 w 2106923"/>
                  <a:gd name="connsiteY0" fmla="*/ 0 h 2422931"/>
                  <a:gd name="connsiteX1" fmla="*/ 2106923 w 2106923"/>
                  <a:gd name="connsiteY1" fmla="*/ 2422931 h 2422931"/>
                  <a:gd name="connsiteX0" fmla="*/ 0 w 1938834"/>
                  <a:gd name="connsiteY0" fmla="*/ 0 h 1972227"/>
                  <a:gd name="connsiteX1" fmla="*/ 1938834 w 1938834"/>
                  <a:gd name="connsiteY1" fmla="*/ 1972227 h 1972227"/>
                  <a:gd name="connsiteX0" fmla="*/ 0 w 2133816"/>
                  <a:gd name="connsiteY0" fmla="*/ 0 h 2422933"/>
                  <a:gd name="connsiteX1" fmla="*/ 2133816 w 2133816"/>
                  <a:gd name="connsiteY1" fmla="*/ 2422933 h 2422933"/>
                  <a:gd name="connsiteX0" fmla="*/ 0 w 2201051"/>
                  <a:gd name="connsiteY0" fmla="*/ 0 h 2459281"/>
                  <a:gd name="connsiteX1" fmla="*/ 2201051 w 2201051"/>
                  <a:gd name="connsiteY1" fmla="*/ 2459281 h 2459281"/>
                  <a:gd name="connsiteX0" fmla="*/ 0 w 2356552"/>
                  <a:gd name="connsiteY0" fmla="*/ 0 h 797100"/>
                  <a:gd name="connsiteX1" fmla="*/ 2356552 w 2356552"/>
                  <a:gd name="connsiteY1" fmla="*/ 797100 h 797100"/>
                  <a:gd name="connsiteX0" fmla="*/ 0 w 2187528"/>
                  <a:gd name="connsiteY0" fmla="*/ 567487 h 570453"/>
                  <a:gd name="connsiteX1" fmla="*/ 2187528 w 2187528"/>
                  <a:gd name="connsiteY1" fmla="*/ 0 h 570453"/>
                </a:gdLst>
                <a:ahLst/>
                <a:cxnLst>
                  <a:cxn ang="0">
                    <a:pos x="connsiteX0" y="connsiteY0"/>
                  </a:cxn>
                  <a:cxn ang="0">
                    <a:pos x="connsiteX1" y="connsiteY1"/>
                  </a:cxn>
                </a:cxnLst>
                <a:rect l="l" t="t" r="r" b="b"/>
                <a:pathLst>
                  <a:path w="2187528" h="570453">
                    <a:moveTo>
                      <a:pt x="0" y="567487"/>
                    </a:moveTo>
                    <a:cubicBezTo>
                      <a:pt x="1473200" y="618287"/>
                      <a:pt x="1340861" y="0"/>
                      <a:pt x="2187528" y="0"/>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1" name="任意形状 50">
                <a:extLst>
                  <a:ext uri="{FF2B5EF4-FFF2-40B4-BE49-F238E27FC236}">
                    <a16:creationId xmlns:a16="http://schemas.microsoft.com/office/drawing/2014/main" id="{95C56E8A-3F81-B348-93FF-249C3B1E6C37}"/>
                  </a:ext>
                </a:extLst>
              </p:cNvPr>
              <p:cNvSpPr/>
              <p:nvPr/>
            </p:nvSpPr>
            <p:spPr>
              <a:xfrm>
                <a:off x="1681877" y="2655843"/>
                <a:ext cx="2148539" cy="1414285"/>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269067"/>
                  <a:gd name="connsiteY0" fmla="*/ 0 h 464440"/>
                  <a:gd name="connsiteX1" fmla="*/ 2269067 w 2269067"/>
                  <a:gd name="connsiteY1" fmla="*/ 464440 h 464440"/>
                  <a:gd name="connsiteX0" fmla="*/ 0 w 2322076"/>
                  <a:gd name="connsiteY0" fmla="*/ 0 h 457276"/>
                  <a:gd name="connsiteX1" fmla="*/ 2322076 w 2322076"/>
                  <a:gd name="connsiteY1" fmla="*/ 457276 h 457276"/>
                  <a:gd name="connsiteX0" fmla="*/ 0 w 2322076"/>
                  <a:gd name="connsiteY0" fmla="*/ 0 h 1422657"/>
                  <a:gd name="connsiteX1" fmla="*/ 2322076 w 2322076"/>
                  <a:gd name="connsiteY1" fmla="*/ 1422657 h 1422657"/>
                  <a:gd name="connsiteX0" fmla="*/ 0 w 2106923"/>
                  <a:gd name="connsiteY0" fmla="*/ 0 h 2422931"/>
                  <a:gd name="connsiteX1" fmla="*/ 2106923 w 2106923"/>
                  <a:gd name="connsiteY1" fmla="*/ 2422931 h 2422931"/>
                  <a:gd name="connsiteX0" fmla="*/ 0 w 1938834"/>
                  <a:gd name="connsiteY0" fmla="*/ 0 h 1972227"/>
                  <a:gd name="connsiteX1" fmla="*/ 1938834 w 1938834"/>
                  <a:gd name="connsiteY1" fmla="*/ 1972227 h 1972227"/>
                  <a:gd name="connsiteX0" fmla="*/ 0 w 2133816"/>
                  <a:gd name="connsiteY0" fmla="*/ 0 h 2422933"/>
                  <a:gd name="connsiteX1" fmla="*/ 2133816 w 2133816"/>
                  <a:gd name="connsiteY1" fmla="*/ 2422933 h 2422933"/>
                  <a:gd name="connsiteX0" fmla="*/ 0 w 2201051"/>
                  <a:gd name="connsiteY0" fmla="*/ 0 h 2459281"/>
                  <a:gd name="connsiteX1" fmla="*/ 2201051 w 2201051"/>
                  <a:gd name="connsiteY1" fmla="*/ 2459281 h 2459281"/>
                  <a:gd name="connsiteX0" fmla="*/ 0 w 2356552"/>
                  <a:gd name="connsiteY0" fmla="*/ 0 h 797100"/>
                  <a:gd name="connsiteX1" fmla="*/ 2356552 w 2356552"/>
                  <a:gd name="connsiteY1" fmla="*/ 797100 h 797100"/>
                  <a:gd name="connsiteX0" fmla="*/ 0 w 2187528"/>
                  <a:gd name="connsiteY0" fmla="*/ 567487 h 570453"/>
                  <a:gd name="connsiteX1" fmla="*/ 2187528 w 2187528"/>
                  <a:gd name="connsiteY1" fmla="*/ 0 h 570453"/>
                  <a:gd name="connsiteX0" fmla="*/ 0 w 2315985"/>
                  <a:gd name="connsiteY0" fmla="*/ 1358657 h 1359997"/>
                  <a:gd name="connsiteX1" fmla="*/ 2315985 w 2315985"/>
                  <a:gd name="connsiteY1" fmla="*/ 0 h 1359997"/>
                  <a:gd name="connsiteX0" fmla="*/ 0 w 2160484"/>
                  <a:gd name="connsiteY0" fmla="*/ 1525601 h 1526802"/>
                  <a:gd name="connsiteX1" fmla="*/ 2160484 w 2160484"/>
                  <a:gd name="connsiteY1" fmla="*/ 0 h 1526802"/>
                </a:gdLst>
                <a:ahLst/>
                <a:cxnLst>
                  <a:cxn ang="0">
                    <a:pos x="connsiteX0" y="connsiteY0"/>
                  </a:cxn>
                  <a:cxn ang="0">
                    <a:pos x="connsiteX1" y="connsiteY1"/>
                  </a:cxn>
                </a:cxnLst>
                <a:rect l="l" t="t" r="r" b="b"/>
                <a:pathLst>
                  <a:path w="2160484" h="1526802">
                    <a:moveTo>
                      <a:pt x="0" y="1525601"/>
                    </a:moveTo>
                    <a:cubicBezTo>
                      <a:pt x="1473200" y="1576401"/>
                      <a:pt x="1313817" y="0"/>
                      <a:pt x="2160484" y="0"/>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2" name="任意形状 51">
                <a:extLst>
                  <a:ext uri="{FF2B5EF4-FFF2-40B4-BE49-F238E27FC236}">
                    <a16:creationId xmlns:a16="http://schemas.microsoft.com/office/drawing/2014/main" id="{C552E8EA-7F85-1B4E-84C3-2DA865F07684}"/>
                  </a:ext>
                </a:extLst>
              </p:cNvPr>
              <p:cNvSpPr/>
              <p:nvPr/>
            </p:nvSpPr>
            <p:spPr>
              <a:xfrm>
                <a:off x="1672911" y="2660326"/>
                <a:ext cx="2161987" cy="2314820"/>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269067"/>
                  <a:gd name="connsiteY0" fmla="*/ 0 h 464440"/>
                  <a:gd name="connsiteX1" fmla="*/ 2269067 w 2269067"/>
                  <a:gd name="connsiteY1" fmla="*/ 464440 h 464440"/>
                  <a:gd name="connsiteX0" fmla="*/ 0 w 2322076"/>
                  <a:gd name="connsiteY0" fmla="*/ 0 h 457276"/>
                  <a:gd name="connsiteX1" fmla="*/ 2322076 w 2322076"/>
                  <a:gd name="connsiteY1" fmla="*/ 457276 h 457276"/>
                  <a:gd name="connsiteX0" fmla="*/ 0 w 2322076"/>
                  <a:gd name="connsiteY0" fmla="*/ 0 h 1422657"/>
                  <a:gd name="connsiteX1" fmla="*/ 2322076 w 2322076"/>
                  <a:gd name="connsiteY1" fmla="*/ 1422657 h 1422657"/>
                  <a:gd name="connsiteX0" fmla="*/ 0 w 2106923"/>
                  <a:gd name="connsiteY0" fmla="*/ 0 h 2422931"/>
                  <a:gd name="connsiteX1" fmla="*/ 2106923 w 2106923"/>
                  <a:gd name="connsiteY1" fmla="*/ 2422931 h 2422931"/>
                  <a:gd name="connsiteX0" fmla="*/ 0 w 1938834"/>
                  <a:gd name="connsiteY0" fmla="*/ 0 h 1972227"/>
                  <a:gd name="connsiteX1" fmla="*/ 1938834 w 1938834"/>
                  <a:gd name="connsiteY1" fmla="*/ 1972227 h 1972227"/>
                  <a:gd name="connsiteX0" fmla="*/ 0 w 2133816"/>
                  <a:gd name="connsiteY0" fmla="*/ 0 h 2422933"/>
                  <a:gd name="connsiteX1" fmla="*/ 2133816 w 2133816"/>
                  <a:gd name="connsiteY1" fmla="*/ 2422933 h 2422933"/>
                  <a:gd name="connsiteX0" fmla="*/ 0 w 2201051"/>
                  <a:gd name="connsiteY0" fmla="*/ 0 h 2459281"/>
                  <a:gd name="connsiteX1" fmla="*/ 2201051 w 2201051"/>
                  <a:gd name="connsiteY1" fmla="*/ 2459281 h 2459281"/>
                  <a:gd name="connsiteX0" fmla="*/ 0 w 2356552"/>
                  <a:gd name="connsiteY0" fmla="*/ 0 h 797100"/>
                  <a:gd name="connsiteX1" fmla="*/ 2356552 w 2356552"/>
                  <a:gd name="connsiteY1" fmla="*/ 797100 h 797100"/>
                  <a:gd name="connsiteX0" fmla="*/ 0 w 2187528"/>
                  <a:gd name="connsiteY0" fmla="*/ 567487 h 570453"/>
                  <a:gd name="connsiteX1" fmla="*/ 2187528 w 2187528"/>
                  <a:gd name="connsiteY1" fmla="*/ 0 h 570453"/>
                  <a:gd name="connsiteX0" fmla="*/ 0 w 2315985"/>
                  <a:gd name="connsiteY0" fmla="*/ 1358657 h 1359997"/>
                  <a:gd name="connsiteX1" fmla="*/ 2315985 w 2315985"/>
                  <a:gd name="connsiteY1" fmla="*/ 0 h 1359997"/>
                  <a:gd name="connsiteX0" fmla="*/ 0 w 2160484"/>
                  <a:gd name="connsiteY0" fmla="*/ 1525601 h 1526802"/>
                  <a:gd name="connsiteX1" fmla="*/ 2160484 w 2160484"/>
                  <a:gd name="connsiteY1" fmla="*/ 0 h 1526802"/>
                  <a:gd name="connsiteX0" fmla="*/ 0 w 2322746"/>
                  <a:gd name="connsiteY0" fmla="*/ 2338547 h 2339345"/>
                  <a:gd name="connsiteX1" fmla="*/ 2322746 w 2322746"/>
                  <a:gd name="connsiteY1" fmla="*/ 0 h 2339345"/>
                  <a:gd name="connsiteX0" fmla="*/ 0 w 2174007"/>
                  <a:gd name="connsiteY0" fmla="*/ 2498232 h 2498981"/>
                  <a:gd name="connsiteX1" fmla="*/ 2174007 w 2174007"/>
                  <a:gd name="connsiteY1" fmla="*/ 0 h 2498981"/>
                </a:gdLst>
                <a:ahLst/>
                <a:cxnLst>
                  <a:cxn ang="0">
                    <a:pos x="connsiteX0" y="connsiteY0"/>
                  </a:cxn>
                  <a:cxn ang="0">
                    <a:pos x="connsiteX1" y="connsiteY1"/>
                  </a:cxn>
                </a:cxnLst>
                <a:rect l="l" t="t" r="r" b="b"/>
                <a:pathLst>
                  <a:path w="2174007" h="2498981">
                    <a:moveTo>
                      <a:pt x="0" y="2498232"/>
                    </a:moveTo>
                    <a:cubicBezTo>
                      <a:pt x="1473200" y="2549032"/>
                      <a:pt x="1327340" y="0"/>
                      <a:pt x="2174007" y="0"/>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sp>
          <p:nvSpPr>
            <p:cNvPr id="46" name="任意形状 45">
              <a:extLst>
                <a:ext uri="{FF2B5EF4-FFF2-40B4-BE49-F238E27FC236}">
                  <a16:creationId xmlns:a16="http://schemas.microsoft.com/office/drawing/2014/main" id="{8D6A6DAF-52D3-2A40-A91D-91085D3A81C1}"/>
                </a:ext>
              </a:extLst>
            </p:cNvPr>
            <p:cNvSpPr/>
            <p:nvPr/>
          </p:nvSpPr>
          <p:spPr>
            <a:xfrm>
              <a:off x="1677392" y="3776633"/>
              <a:ext cx="2155796" cy="300011"/>
            </a:xfrm>
            <a:custGeom>
              <a:avLst/>
              <a:gdLst>
                <a:gd name="connsiteX0" fmla="*/ 0 w 2184400"/>
                <a:gd name="connsiteY0" fmla="*/ 62721 h 1332721"/>
                <a:gd name="connsiteX1" fmla="*/ 711200 w 2184400"/>
                <a:gd name="connsiteY1" fmla="*/ 96588 h 1332721"/>
                <a:gd name="connsiteX2" fmla="*/ 1608666 w 2184400"/>
                <a:gd name="connsiteY2" fmla="*/ 977121 h 1332721"/>
                <a:gd name="connsiteX3" fmla="*/ 2184400 w 2184400"/>
                <a:gd name="connsiteY3" fmla="*/ 1332721 h 1332721"/>
                <a:gd name="connsiteX0" fmla="*/ 0 w 2184400"/>
                <a:gd name="connsiteY0" fmla="*/ 34122 h 1304122"/>
                <a:gd name="connsiteX1" fmla="*/ 778933 w 2184400"/>
                <a:gd name="connsiteY1" fmla="*/ 135722 h 1304122"/>
                <a:gd name="connsiteX2" fmla="*/ 1608666 w 2184400"/>
                <a:gd name="connsiteY2" fmla="*/ 948522 h 1304122"/>
                <a:gd name="connsiteX3" fmla="*/ 2184400 w 2184400"/>
                <a:gd name="connsiteY3" fmla="*/ 1304122 h 1304122"/>
                <a:gd name="connsiteX0" fmla="*/ 0 w 2184400"/>
                <a:gd name="connsiteY0" fmla="*/ 0 h 1270000"/>
                <a:gd name="connsiteX1" fmla="*/ 1608666 w 2184400"/>
                <a:gd name="connsiteY1" fmla="*/ 914400 h 1270000"/>
                <a:gd name="connsiteX2" fmla="*/ 2184400 w 2184400"/>
                <a:gd name="connsiteY2"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184400"/>
                <a:gd name="connsiteY0" fmla="*/ 0 h 1270000"/>
                <a:gd name="connsiteX1" fmla="*/ 2184400 w 2184400"/>
                <a:gd name="connsiteY1" fmla="*/ 1270000 h 1270000"/>
                <a:gd name="connsiteX0" fmla="*/ 0 w 2269067"/>
                <a:gd name="connsiteY0" fmla="*/ 0 h 464440"/>
                <a:gd name="connsiteX1" fmla="*/ 2269067 w 2269067"/>
                <a:gd name="connsiteY1" fmla="*/ 464440 h 464440"/>
                <a:gd name="connsiteX0" fmla="*/ 0 w 2322076"/>
                <a:gd name="connsiteY0" fmla="*/ 0 h 457276"/>
                <a:gd name="connsiteX1" fmla="*/ 2322076 w 2322076"/>
                <a:gd name="connsiteY1" fmla="*/ 457276 h 457276"/>
                <a:gd name="connsiteX0" fmla="*/ 0 w 2322076"/>
                <a:gd name="connsiteY0" fmla="*/ 0 h 1422657"/>
                <a:gd name="connsiteX1" fmla="*/ 2322076 w 2322076"/>
                <a:gd name="connsiteY1" fmla="*/ 1422657 h 1422657"/>
                <a:gd name="connsiteX0" fmla="*/ 0 w 2106923"/>
                <a:gd name="connsiteY0" fmla="*/ 0 h 2422931"/>
                <a:gd name="connsiteX1" fmla="*/ 2106923 w 2106923"/>
                <a:gd name="connsiteY1" fmla="*/ 2422931 h 2422931"/>
                <a:gd name="connsiteX0" fmla="*/ 0 w 1938834"/>
                <a:gd name="connsiteY0" fmla="*/ 0 h 1972227"/>
                <a:gd name="connsiteX1" fmla="*/ 1938834 w 1938834"/>
                <a:gd name="connsiteY1" fmla="*/ 1972227 h 1972227"/>
                <a:gd name="connsiteX0" fmla="*/ 0 w 2133816"/>
                <a:gd name="connsiteY0" fmla="*/ 0 h 2422933"/>
                <a:gd name="connsiteX1" fmla="*/ 2133816 w 2133816"/>
                <a:gd name="connsiteY1" fmla="*/ 2422933 h 2422933"/>
                <a:gd name="connsiteX0" fmla="*/ 0 w 2201051"/>
                <a:gd name="connsiteY0" fmla="*/ 0 h 2459281"/>
                <a:gd name="connsiteX1" fmla="*/ 2201051 w 2201051"/>
                <a:gd name="connsiteY1" fmla="*/ 2459281 h 2459281"/>
                <a:gd name="connsiteX0" fmla="*/ 0 w 2356552"/>
                <a:gd name="connsiteY0" fmla="*/ 0 h 797100"/>
                <a:gd name="connsiteX1" fmla="*/ 2356552 w 2356552"/>
                <a:gd name="connsiteY1" fmla="*/ 797100 h 797100"/>
                <a:gd name="connsiteX0" fmla="*/ 0 w 2187528"/>
                <a:gd name="connsiteY0" fmla="*/ 567487 h 570453"/>
                <a:gd name="connsiteX1" fmla="*/ 2187528 w 2187528"/>
                <a:gd name="connsiteY1" fmla="*/ 0 h 570453"/>
                <a:gd name="connsiteX0" fmla="*/ 0 w 2315985"/>
                <a:gd name="connsiteY0" fmla="*/ 1358657 h 1359997"/>
                <a:gd name="connsiteX1" fmla="*/ 2315985 w 2315985"/>
                <a:gd name="connsiteY1" fmla="*/ 0 h 1359997"/>
                <a:gd name="connsiteX0" fmla="*/ 0 w 2160484"/>
                <a:gd name="connsiteY0" fmla="*/ 1525601 h 1526802"/>
                <a:gd name="connsiteX1" fmla="*/ 2160484 w 2160484"/>
                <a:gd name="connsiteY1" fmla="*/ 0 h 1526802"/>
                <a:gd name="connsiteX0" fmla="*/ 0 w 2175079"/>
                <a:gd name="connsiteY0" fmla="*/ 334757 h 339370"/>
                <a:gd name="connsiteX1" fmla="*/ 2175079 w 2175079"/>
                <a:gd name="connsiteY1" fmla="*/ 0 h 339370"/>
                <a:gd name="connsiteX0" fmla="*/ 0 w 2175079"/>
                <a:gd name="connsiteY0" fmla="*/ 334757 h 339369"/>
                <a:gd name="connsiteX1" fmla="*/ 2175079 w 2175079"/>
                <a:gd name="connsiteY1" fmla="*/ 0 h 339369"/>
                <a:gd name="connsiteX0" fmla="*/ 0 w 2167782"/>
                <a:gd name="connsiteY0" fmla="*/ 319088 h 323879"/>
                <a:gd name="connsiteX1" fmla="*/ 2167782 w 2167782"/>
                <a:gd name="connsiteY1" fmla="*/ 0 h 323879"/>
              </a:gdLst>
              <a:ahLst/>
              <a:cxnLst>
                <a:cxn ang="0">
                  <a:pos x="connsiteX0" y="connsiteY0"/>
                </a:cxn>
                <a:cxn ang="0">
                  <a:pos x="connsiteX1" y="connsiteY1"/>
                </a:cxn>
              </a:cxnLst>
              <a:rect l="l" t="t" r="r" b="b"/>
              <a:pathLst>
                <a:path w="2167782" h="323879">
                  <a:moveTo>
                    <a:pt x="0" y="319088"/>
                  </a:moveTo>
                  <a:cubicBezTo>
                    <a:pt x="1473200" y="369888"/>
                    <a:pt x="1321115" y="0"/>
                    <a:pt x="2167782" y="0"/>
                  </a:cubicBezTo>
                </a:path>
              </a:pathLst>
            </a:custGeom>
            <a:noFill/>
            <a:ln w="22225">
              <a:solidFill>
                <a:schemeClr val="accent6">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graphicFrame>
        <p:nvGraphicFramePr>
          <p:cNvPr id="53" name="图示 52">
            <a:extLst>
              <a:ext uri="{FF2B5EF4-FFF2-40B4-BE49-F238E27FC236}">
                <a16:creationId xmlns:a16="http://schemas.microsoft.com/office/drawing/2014/main" id="{715A0162-E2EB-7846-82D5-A46C90CDCFA4}"/>
              </a:ext>
            </a:extLst>
          </p:cNvPr>
          <p:cNvGraphicFramePr/>
          <p:nvPr userDrawn="1">
            <p:extLst>
              <p:ext uri="{D42A27DB-BD31-4B8C-83A1-F6EECF244321}">
                <p14:modId xmlns:p14="http://schemas.microsoft.com/office/powerpoint/2010/main" val="3342959207"/>
              </p:ext>
            </p:extLst>
          </p:nvPr>
        </p:nvGraphicFramePr>
        <p:xfrm>
          <a:off x="779527" y="6356351"/>
          <a:ext cx="9858591" cy="365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734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0" presetClass="path" presetSubtype="0" accel="50000" decel="50000" fill="hold" nodeType="withEffect">
                                  <p:stCondLst>
                                    <p:cond delay="500"/>
                                  </p:stCondLst>
                                  <p:childTnLst>
                                    <p:animMotion origin="layout" path="M 0.00104 -0.03403 C -0.00018 -0.17315 -0.00122 -0.31227 0.00104 -0.37547 " pathEditMode="relative" rAng="0" ptsTypes="AA">
                                      <p:cBhvr>
                                        <p:cTn id="8" dur="1500" fill="hold"/>
                                        <p:tgtEl>
                                          <p:spTgt spid="11"/>
                                        </p:tgtEl>
                                        <p:attrNameLst>
                                          <p:attrName>ppt_x</p:attrName>
                                          <p:attrName>ppt_y</p:attrName>
                                        </p:attrNameLst>
                                      </p:cBhvr>
                                      <p:rCtr x="-69" y="-17083"/>
                                    </p:animMotion>
                                  </p:childTnLst>
                                </p:cTn>
                              </p:par>
                              <p:par>
                                <p:cTn id="9" presetID="6" presetClass="emph" presetSubtype="0" fill="hold" nodeType="withEffect">
                                  <p:stCondLst>
                                    <p:cond delay="500"/>
                                  </p:stCondLst>
                                  <p:childTnLst>
                                    <p:animScale>
                                      <p:cBhvr>
                                        <p:cTn id="10" dur="1500" fill="hold"/>
                                        <p:tgtEl>
                                          <p:spTgt spid="11"/>
                                        </p:tgtEl>
                                      </p:cBhvr>
                                      <p:by x="50000" y="50000"/>
                                    </p:animScale>
                                  </p:childTnLst>
                                </p:cTn>
                              </p:par>
                              <p:par>
                                <p:cTn id="11" presetID="0" presetClass="path" presetSubtype="0" accel="50000" decel="50000" fill="hold" nodeType="withEffect">
                                  <p:stCondLst>
                                    <p:cond delay="500"/>
                                  </p:stCondLst>
                                  <p:childTnLst>
                                    <p:animMotion origin="layout" path="M -8.33333E-7 -4.81481E-6 C -0.04774 -0.01875 -0.09531 -0.0375 -0.12587 -0.07893 C -0.15642 -0.12037 -0.17604 -0.21944 -0.18333 -0.24837 " pathEditMode="relative" rAng="0" ptsTypes="AAA">
                                      <p:cBhvr>
                                        <p:cTn id="12" dur="1500" fill="hold"/>
                                        <p:tgtEl>
                                          <p:spTgt spid="14"/>
                                        </p:tgtEl>
                                        <p:attrNameLst>
                                          <p:attrName>ppt_x</p:attrName>
                                          <p:attrName>ppt_y</p:attrName>
                                        </p:attrNameLst>
                                      </p:cBhvr>
                                      <p:rCtr x="-9167" y="-12431"/>
                                    </p:animMotion>
                                  </p:childTnLst>
                                </p:cTn>
                              </p:par>
                              <p:par>
                                <p:cTn id="13" presetID="6" presetClass="emph" presetSubtype="0" fill="hold" nodeType="withEffect">
                                  <p:stCondLst>
                                    <p:cond delay="500"/>
                                  </p:stCondLst>
                                  <p:childTnLst>
                                    <p:animScale>
                                      <p:cBhvr>
                                        <p:cTn id="14" dur="1500" fill="hold"/>
                                        <p:tgtEl>
                                          <p:spTgt spid="14"/>
                                        </p:tgtEl>
                                      </p:cBhvr>
                                      <p:by x="50000" y="50000"/>
                                    </p:animScale>
                                  </p:childTnLst>
                                </p:cTn>
                              </p:par>
                              <p:par>
                                <p:cTn id="15" presetID="0" presetClass="path" presetSubtype="0" accel="50000" decel="50000" fill="hold" nodeType="withEffect">
                                  <p:stCondLst>
                                    <p:cond delay="500"/>
                                  </p:stCondLst>
                                  <p:childTnLst>
                                    <p:animMotion origin="layout" path="M 0.00712 0.00325 C -0.02587 0.00857 -0.05886 0.01389 -0.10816 0.00533 C -0.15747 -0.00347 -0.24636 -0.02615 -0.28854 -0.0493 C -0.33056 -0.07245 -0.34584 -0.10324 -0.36111 -0.13402 " pathEditMode="relative" rAng="0" ptsTypes="AAAA">
                                      <p:cBhvr>
                                        <p:cTn id="16" dur="1500" fill="hold"/>
                                        <p:tgtEl>
                                          <p:spTgt spid="16"/>
                                        </p:tgtEl>
                                        <p:attrNameLst>
                                          <p:attrName>ppt_x</p:attrName>
                                          <p:attrName>ppt_y</p:attrName>
                                        </p:attrNameLst>
                                      </p:cBhvr>
                                      <p:rCtr x="-18420" y="-6551"/>
                                    </p:animMotion>
                                  </p:childTnLst>
                                </p:cTn>
                              </p:par>
                              <p:par>
                                <p:cTn id="17" presetID="6" presetClass="emph" presetSubtype="0" fill="hold" nodeType="withEffect">
                                  <p:stCondLst>
                                    <p:cond delay="500"/>
                                  </p:stCondLst>
                                  <p:childTnLst>
                                    <p:animScale>
                                      <p:cBhvr>
                                        <p:cTn id="18" dur="1500" fill="hold"/>
                                        <p:tgtEl>
                                          <p:spTgt spid="16"/>
                                        </p:tgtEl>
                                      </p:cBhvr>
                                      <p:by x="50000" y="50000"/>
                                    </p:animScale>
                                  </p:childTnLst>
                                </p:cTn>
                              </p:par>
                              <p:par>
                                <p:cTn id="19" presetID="0" presetClass="path" presetSubtype="0" accel="50000" decel="50000" fill="hold" nodeType="withEffect">
                                  <p:stCondLst>
                                    <p:cond delay="500"/>
                                  </p:stCondLst>
                                  <p:childTnLst>
                                    <p:animMotion origin="layout" path="M 0.0066 -0.00092 C 0.01441 0.00996 0.02188 0.02061 -0.06892 0.01922 C -0.16007 0.01783 -0.3493 0.0044 -0.53854 -0.00879 " pathEditMode="relative" rAng="0" ptsTypes="AAA">
                                      <p:cBhvr>
                                        <p:cTn id="20" dur="1500" fill="hold"/>
                                        <p:tgtEl>
                                          <p:spTgt spid="17"/>
                                        </p:tgtEl>
                                        <p:attrNameLst>
                                          <p:attrName>ppt_x</p:attrName>
                                          <p:attrName>ppt_y</p:attrName>
                                        </p:attrNameLst>
                                      </p:cBhvr>
                                      <p:rCtr x="-27049" y="602"/>
                                    </p:animMotion>
                                  </p:childTnLst>
                                </p:cTn>
                              </p:par>
                              <p:par>
                                <p:cTn id="21" presetID="6" presetClass="emph" presetSubtype="0" fill="hold" nodeType="withEffect">
                                  <p:stCondLst>
                                    <p:cond delay="500"/>
                                  </p:stCondLst>
                                  <p:childTnLst>
                                    <p:animScale>
                                      <p:cBhvr>
                                        <p:cTn id="22" dur="1500" fill="hold"/>
                                        <p:tgtEl>
                                          <p:spTgt spid="17"/>
                                        </p:tgtEl>
                                      </p:cBhvr>
                                      <p:by x="50000" y="50000"/>
                                    </p:animScale>
                                  </p:childTnLst>
                                </p:cTn>
                              </p:par>
                              <p:par>
                                <p:cTn id="23" presetID="0" presetClass="path" presetSubtype="0" accel="50000" decel="50000" fill="hold" nodeType="withEffect">
                                  <p:stCondLst>
                                    <p:cond delay="500"/>
                                  </p:stCondLst>
                                  <p:childTnLst>
                                    <p:animMotion origin="layout" path="M 2.77778E-7 -0.01042 C -0.07431 -0.01297 -0.14896 -0.01551 -0.22049 -0.0132 C -0.29219 -0.01088 -0.36892 -0.00417 -0.43142 0.00324 C -0.4941 0.01041 -0.54931 0.00995 -0.59549 0.03055 C -0.64149 0.05092 -0.67465 0.08842 -0.70764 0.12616 " pathEditMode="relative" rAng="0" ptsTypes="AAAAA">
                                      <p:cBhvr>
                                        <p:cTn id="24" dur="1500" fill="hold"/>
                                        <p:tgtEl>
                                          <p:spTgt spid="18"/>
                                        </p:tgtEl>
                                        <p:attrNameLst>
                                          <p:attrName>ppt_x</p:attrName>
                                          <p:attrName>ppt_y</p:attrName>
                                        </p:attrNameLst>
                                      </p:cBhvr>
                                      <p:rCtr x="-35382" y="6644"/>
                                    </p:animMotion>
                                  </p:childTnLst>
                                </p:cTn>
                              </p:par>
                              <p:par>
                                <p:cTn id="25" presetID="6" presetClass="emph" presetSubtype="0" fill="hold" nodeType="withEffect">
                                  <p:stCondLst>
                                    <p:cond delay="500"/>
                                  </p:stCondLst>
                                  <p:childTnLst>
                                    <p:animScale>
                                      <p:cBhvr>
                                        <p:cTn id="26" dur="1500" fill="hold"/>
                                        <p:tgtEl>
                                          <p:spTgt spid="18"/>
                                        </p:tgtEl>
                                      </p:cBhvr>
                                      <p:by x="50000" y="50000"/>
                                    </p:animScale>
                                  </p:childTnLst>
                                </p:cTn>
                              </p:par>
                              <p:par>
                                <p:cTn id="27" presetID="2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1000"/>
                                        <p:tgtEl>
                                          <p:spTgt spid="44"/>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lated_Work_supplementary_material">
    <p:spTree>
      <p:nvGrpSpPr>
        <p:cNvPr id="1" name=""/>
        <p:cNvGrpSpPr/>
        <p:nvPr/>
      </p:nvGrpSpPr>
      <p:grpSpPr>
        <a:xfrm>
          <a:off x="0" y="0"/>
          <a:ext cx="0" cy="0"/>
          <a:chOff x="0" y="0"/>
          <a:chExt cx="0" cy="0"/>
        </a:xfrm>
      </p:grpSpPr>
      <p:sp>
        <p:nvSpPr>
          <p:cNvPr id="11" name="灯片编号占位符 3">
            <a:extLst>
              <a:ext uri="{FF2B5EF4-FFF2-40B4-BE49-F238E27FC236}">
                <a16:creationId xmlns:a16="http://schemas.microsoft.com/office/drawing/2014/main" id="{EEE075D0-C94D-6C47-9479-11718CF7990B}"/>
              </a:ext>
            </a:extLst>
          </p:cNvPr>
          <p:cNvSpPr>
            <a:spLocks noGrp="1"/>
          </p:cNvSpPr>
          <p:nvPr>
            <p:ph type="sldNum" sz="quarter" idx="12"/>
          </p:nvPr>
        </p:nvSpPr>
        <p:spPr>
          <a:xfrm>
            <a:off x="8610600" y="6356352"/>
            <a:ext cx="2743200" cy="365125"/>
          </a:xfrm>
        </p:spPr>
        <p:txBody>
          <a:bodyPr/>
          <a:lstStyle/>
          <a:p>
            <a:fld id="{AF0B9AF7-C26F-7E4A-AD62-0B96862D84B8}" type="slidenum">
              <a:rPr kumimoji="1" lang="zh-CN" altLang="en-US" smtClean="0">
                <a:latin typeface="Futura Bk Book" panose="020B0502020204020303" pitchFamily="34" charset="0"/>
              </a:rPr>
              <a:t>‹#›</a:t>
            </a:fld>
            <a:endParaRPr kumimoji="1" lang="zh-CN" altLang="en-US" dirty="0">
              <a:latin typeface="Futura Bk Book" panose="020B0502020204020303" pitchFamily="34" charset="0"/>
            </a:endParaRPr>
          </a:p>
        </p:txBody>
      </p:sp>
      <p:sp>
        <p:nvSpPr>
          <p:cNvPr id="12" name="内容占位符 2">
            <a:extLst>
              <a:ext uri="{FF2B5EF4-FFF2-40B4-BE49-F238E27FC236}">
                <a16:creationId xmlns:a16="http://schemas.microsoft.com/office/drawing/2014/main" id="{42940564-2F9B-AE47-9952-D461FAE713E1}"/>
              </a:ext>
            </a:extLst>
          </p:cNvPr>
          <p:cNvSpPr>
            <a:spLocks noGrp="1"/>
          </p:cNvSpPr>
          <p:nvPr>
            <p:ph idx="1" hasCustomPrompt="1"/>
          </p:nvPr>
        </p:nvSpPr>
        <p:spPr>
          <a:xfrm>
            <a:off x="1015422" y="286151"/>
            <a:ext cx="9885660" cy="700651"/>
          </a:xfrm>
        </p:spPr>
        <p:txBody>
          <a:bodyPr>
            <a:normAutofit/>
          </a:bodyPr>
          <a:lstStyle>
            <a:lvl1pPr marL="0" indent="0">
              <a:lnSpc>
                <a:spcPct val="120000"/>
              </a:lnSpc>
              <a:buNone/>
              <a:defRPr/>
            </a:lvl1pPr>
          </a:lstStyle>
          <a:p>
            <a:pPr marL="0" indent="0">
              <a:lnSpc>
                <a:spcPct val="120000"/>
              </a:lnSpc>
              <a:buNone/>
            </a:pPr>
            <a:r>
              <a:rPr kumimoji="1" lang="en-US" altLang="zh-CN" sz="3200" b="1" dirty="0">
                <a:solidFill>
                  <a:schemeClr val="accent2"/>
                </a:solidFill>
                <a:latin typeface="Futura Md BT Medium" panose="020B0602020204020303" pitchFamily="34" charset="0"/>
                <a:cs typeface="Futura Medium" panose="020B0602020204020303" pitchFamily="34" charset="-79"/>
              </a:rPr>
              <a:t>Related</a:t>
            </a:r>
            <a:r>
              <a:rPr kumimoji="1" lang="zh-CN" altLang="en-US" sz="3200" b="1" dirty="0">
                <a:solidFill>
                  <a:schemeClr val="accent2"/>
                </a:solidFill>
                <a:latin typeface="Futura Md BT Medium" panose="020B0602020204020303" pitchFamily="34" charset="0"/>
                <a:cs typeface="Futura Medium" panose="020B0602020204020303" pitchFamily="34" charset="-79"/>
              </a:rPr>
              <a:t> </a:t>
            </a:r>
            <a:r>
              <a:rPr kumimoji="1" lang="en-US" altLang="zh-CN" sz="3200" b="1" dirty="0">
                <a:solidFill>
                  <a:schemeClr val="accent2"/>
                </a:solidFill>
                <a:latin typeface="Futura Md BT Medium" panose="020B0602020204020303" pitchFamily="34" charset="0"/>
                <a:cs typeface="Futura Medium" panose="020B0602020204020303" pitchFamily="34" charset="-79"/>
              </a:rPr>
              <a:t>Work</a:t>
            </a:r>
          </a:p>
        </p:txBody>
      </p:sp>
      <p:sp>
        <p:nvSpPr>
          <p:cNvPr id="13" name="矩形 12">
            <a:extLst>
              <a:ext uri="{FF2B5EF4-FFF2-40B4-BE49-F238E27FC236}">
                <a16:creationId xmlns:a16="http://schemas.microsoft.com/office/drawing/2014/main" id="{54FB18F6-EF08-4B43-A828-ADFF0C3F4264}"/>
              </a:ext>
            </a:extLst>
          </p:cNvPr>
          <p:cNvSpPr/>
          <p:nvPr userDrawn="1"/>
        </p:nvSpPr>
        <p:spPr>
          <a:xfrm>
            <a:off x="779528" y="443996"/>
            <a:ext cx="96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accent6"/>
              </a:solidFill>
            </a:endParaRPr>
          </a:p>
        </p:txBody>
      </p:sp>
      <p:grpSp>
        <p:nvGrpSpPr>
          <p:cNvPr id="21" name="组合 20">
            <a:extLst>
              <a:ext uri="{FF2B5EF4-FFF2-40B4-BE49-F238E27FC236}">
                <a16:creationId xmlns:a16="http://schemas.microsoft.com/office/drawing/2014/main" id="{BBD69716-6954-534E-A752-942D5FBD61C4}"/>
              </a:ext>
            </a:extLst>
          </p:cNvPr>
          <p:cNvGrpSpPr/>
          <p:nvPr userDrawn="1"/>
        </p:nvGrpSpPr>
        <p:grpSpPr>
          <a:xfrm>
            <a:off x="12710721" y="829793"/>
            <a:ext cx="8046793" cy="1509980"/>
            <a:chOff x="1160812" y="1607433"/>
            <a:chExt cx="6943765" cy="1737329"/>
          </a:xfrm>
        </p:grpSpPr>
        <p:pic>
          <p:nvPicPr>
            <p:cNvPr id="22" name="图片 21">
              <a:extLst>
                <a:ext uri="{FF2B5EF4-FFF2-40B4-BE49-F238E27FC236}">
                  <a16:creationId xmlns:a16="http://schemas.microsoft.com/office/drawing/2014/main" id="{6A97839E-3651-EE4A-AD70-FB39E5D45D72}"/>
                </a:ext>
              </a:extLst>
            </p:cNvPr>
            <p:cNvPicPr>
              <a:picLocks noChangeAspect="1"/>
            </p:cNvPicPr>
            <p:nvPr/>
          </p:nvPicPr>
          <p:blipFill>
            <a:blip r:embed="rId2"/>
            <a:stretch>
              <a:fillRect/>
            </a:stretch>
          </p:blipFill>
          <p:spPr>
            <a:xfrm>
              <a:off x="4945888" y="1607433"/>
              <a:ext cx="1080000" cy="1080000"/>
            </a:xfrm>
            <a:prstGeom prst="rect">
              <a:avLst/>
            </a:prstGeom>
          </p:spPr>
        </p:pic>
        <p:pic>
          <p:nvPicPr>
            <p:cNvPr id="23" name="图片 22">
              <a:extLst>
                <a:ext uri="{FF2B5EF4-FFF2-40B4-BE49-F238E27FC236}">
                  <a16:creationId xmlns:a16="http://schemas.microsoft.com/office/drawing/2014/main" id="{46D0A66B-1C1B-C74A-B8DE-5D89082C817F}"/>
                </a:ext>
              </a:extLst>
            </p:cNvPr>
            <p:cNvPicPr>
              <a:picLocks noChangeAspect="1"/>
            </p:cNvPicPr>
            <p:nvPr/>
          </p:nvPicPr>
          <p:blipFill>
            <a:blip r:embed="rId3"/>
            <a:stretch>
              <a:fillRect/>
            </a:stretch>
          </p:blipFill>
          <p:spPr>
            <a:xfrm>
              <a:off x="1160812" y="1607433"/>
              <a:ext cx="1080000" cy="1080000"/>
            </a:xfrm>
            <a:prstGeom prst="rect">
              <a:avLst/>
            </a:prstGeom>
          </p:spPr>
        </p:pic>
        <p:pic>
          <p:nvPicPr>
            <p:cNvPr id="24" name="图片 23">
              <a:extLst>
                <a:ext uri="{FF2B5EF4-FFF2-40B4-BE49-F238E27FC236}">
                  <a16:creationId xmlns:a16="http://schemas.microsoft.com/office/drawing/2014/main" id="{7A431905-33C7-9144-916E-B2B9150924A4}"/>
                </a:ext>
              </a:extLst>
            </p:cNvPr>
            <p:cNvPicPr>
              <a:picLocks noChangeAspect="1"/>
            </p:cNvPicPr>
            <p:nvPr/>
          </p:nvPicPr>
          <p:blipFill>
            <a:blip r:embed="rId4"/>
            <a:stretch>
              <a:fillRect/>
            </a:stretch>
          </p:blipFill>
          <p:spPr>
            <a:xfrm>
              <a:off x="3053350" y="1607433"/>
              <a:ext cx="1080000" cy="1080000"/>
            </a:xfrm>
            <a:prstGeom prst="rect">
              <a:avLst/>
            </a:prstGeom>
          </p:spPr>
        </p:pic>
        <p:pic>
          <p:nvPicPr>
            <p:cNvPr id="25" name="图片 24" descr="图片包含 轮子, 运输&#10;&#10;描述已自动生成">
              <a:extLst>
                <a:ext uri="{FF2B5EF4-FFF2-40B4-BE49-F238E27FC236}">
                  <a16:creationId xmlns:a16="http://schemas.microsoft.com/office/drawing/2014/main" id="{27990975-317D-E845-993C-0D46776E6F5D}"/>
                </a:ext>
              </a:extLst>
            </p:cNvPr>
            <p:cNvPicPr>
              <a:picLocks noChangeAspect="1"/>
            </p:cNvPicPr>
            <p:nvPr/>
          </p:nvPicPr>
          <p:blipFill>
            <a:blip r:embed="rId5"/>
            <a:stretch>
              <a:fillRect/>
            </a:stretch>
          </p:blipFill>
          <p:spPr>
            <a:xfrm>
              <a:off x="6838426" y="1607433"/>
              <a:ext cx="1080000" cy="1080000"/>
            </a:xfrm>
            <a:prstGeom prst="rect">
              <a:avLst/>
            </a:prstGeom>
          </p:spPr>
        </p:pic>
        <p:sp>
          <p:nvSpPr>
            <p:cNvPr id="26" name="文本框 25">
              <a:extLst>
                <a:ext uri="{FF2B5EF4-FFF2-40B4-BE49-F238E27FC236}">
                  <a16:creationId xmlns:a16="http://schemas.microsoft.com/office/drawing/2014/main" id="{4407F3F9-1D36-FE45-BF80-1C34F1D19BE3}"/>
                </a:ext>
              </a:extLst>
            </p:cNvPr>
            <p:cNvSpPr txBox="1"/>
            <p:nvPr/>
          </p:nvSpPr>
          <p:spPr>
            <a:xfrm>
              <a:off x="1337164" y="2952654"/>
              <a:ext cx="766952" cy="389528"/>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Time</a:t>
              </a:r>
              <a:endParaRPr kumimoji="1" lang="zh-CN" altLang="en-US" sz="1600" dirty="0">
                <a:solidFill>
                  <a:schemeClr val="accent6">
                    <a:lumMod val="90000"/>
                  </a:schemeClr>
                </a:solidFill>
                <a:latin typeface="Avenir" panose="02000503020000020003" pitchFamily="2" charset="0"/>
              </a:endParaRPr>
            </a:p>
          </p:txBody>
        </p:sp>
        <p:sp>
          <p:nvSpPr>
            <p:cNvPr id="27" name="文本框 26">
              <a:extLst>
                <a:ext uri="{FF2B5EF4-FFF2-40B4-BE49-F238E27FC236}">
                  <a16:creationId xmlns:a16="http://schemas.microsoft.com/office/drawing/2014/main" id="{AC68C4FD-4D1B-E643-89D8-7721430FA6F6}"/>
                </a:ext>
              </a:extLst>
            </p:cNvPr>
            <p:cNvSpPr txBox="1"/>
            <p:nvPr/>
          </p:nvSpPr>
          <p:spPr>
            <a:xfrm>
              <a:off x="3173837" y="2952654"/>
              <a:ext cx="889959" cy="389528"/>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Space</a:t>
              </a:r>
              <a:endParaRPr kumimoji="1" lang="zh-CN" altLang="en-US" sz="1600" dirty="0">
                <a:solidFill>
                  <a:schemeClr val="accent6">
                    <a:lumMod val="90000"/>
                  </a:schemeClr>
                </a:solidFill>
                <a:latin typeface="Avenir" panose="02000503020000020003" pitchFamily="2" charset="0"/>
              </a:endParaRPr>
            </a:p>
          </p:txBody>
        </p:sp>
        <p:sp>
          <p:nvSpPr>
            <p:cNvPr id="28" name="文本框 27">
              <a:extLst>
                <a:ext uri="{FF2B5EF4-FFF2-40B4-BE49-F238E27FC236}">
                  <a16:creationId xmlns:a16="http://schemas.microsoft.com/office/drawing/2014/main" id="{A7CA5E05-B5A4-9247-AA71-92A18C094A75}"/>
                </a:ext>
              </a:extLst>
            </p:cNvPr>
            <p:cNvSpPr txBox="1"/>
            <p:nvPr/>
          </p:nvSpPr>
          <p:spPr>
            <a:xfrm>
              <a:off x="5156674" y="2952654"/>
              <a:ext cx="658429" cy="389528"/>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Text</a:t>
              </a:r>
              <a:endParaRPr kumimoji="1" lang="zh-CN" altLang="en-US" sz="1600" dirty="0">
                <a:solidFill>
                  <a:schemeClr val="accent6">
                    <a:lumMod val="90000"/>
                  </a:schemeClr>
                </a:solidFill>
                <a:latin typeface="Avenir" panose="02000503020000020003" pitchFamily="2" charset="0"/>
              </a:endParaRPr>
            </a:p>
          </p:txBody>
        </p:sp>
        <p:sp>
          <p:nvSpPr>
            <p:cNvPr id="29" name="文本框 28">
              <a:extLst>
                <a:ext uri="{FF2B5EF4-FFF2-40B4-BE49-F238E27FC236}">
                  <a16:creationId xmlns:a16="http://schemas.microsoft.com/office/drawing/2014/main" id="{653C412F-09E5-CF42-AFAC-787EA0817607}"/>
                </a:ext>
              </a:extLst>
            </p:cNvPr>
            <p:cNvSpPr txBox="1"/>
            <p:nvPr/>
          </p:nvSpPr>
          <p:spPr>
            <a:xfrm>
              <a:off x="6884823" y="2955234"/>
              <a:ext cx="1219754" cy="389528"/>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Network</a:t>
              </a:r>
              <a:endParaRPr kumimoji="1" lang="zh-CN" altLang="en-US" sz="1600" dirty="0">
                <a:solidFill>
                  <a:schemeClr val="accent6">
                    <a:lumMod val="90000"/>
                  </a:schemeClr>
                </a:solidFill>
                <a:latin typeface="Avenir" panose="02000503020000020003" pitchFamily="2" charset="0"/>
              </a:endParaRPr>
            </a:p>
          </p:txBody>
        </p:sp>
      </p:grpSp>
      <p:grpSp>
        <p:nvGrpSpPr>
          <p:cNvPr id="30" name="组合 29">
            <a:extLst>
              <a:ext uri="{FF2B5EF4-FFF2-40B4-BE49-F238E27FC236}">
                <a16:creationId xmlns:a16="http://schemas.microsoft.com/office/drawing/2014/main" id="{8CEDD9F2-25A9-D94C-AD2A-DC93FF843B62}"/>
              </a:ext>
            </a:extLst>
          </p:cNvPr>
          <p:cNvGrpSpPr/>
          <p:nvPr userDrawn="1"/>
        </p:nvGrpSpPr>
        <p:grpSpPr>
          <a:xfrm>
            <a:off x="12635455" y="3040017"/>
            <a:ext cx="1744484" cy="1507738"/>
            <a:chOff x="7330814" y="1605956"/>
            <a:chExt cx="1308363" cy="1507738"/>
          </a:xfrm>
        </p:grpSpPr>
        <p:grpSp>
          <p:nvGrpSpPr>
            <p:cNvPr id="31" name="组合 30">
              <a:extLst>
                <a:ext uri="{FF2B5EF4-FFF2-40B4-BE49-F238E27FC236}">
                  <a16:creationId xmlns:a16="http://schemas.microsoft.com/office/drawing/2014/main" id="{B1CD4D61-06C5-DA4D-A52C-525FBFD6E91C}"/>
                </a:ext>
              </a:extLst>
            </p:cNvPr>
            <p:cNvGrpSpPr/>
            <p:nvPr/>
          </p:nvGrpSpPr>
          <p:grpSpPr>
            <a:xfrm>
              <a:off x="7476605" y="1605956"/>
              <a:ext cx="914341" cy="938670"/>
              <a:chOff x="1345326" y="4049365"/>
              <a:chExt cx="2432538" cy="2497263"/>
            </a:xfrm>
          </p:grpSpPr>
          <p:pic>
            <p:nvPicPr>
              <p:cNvPr id="33" name="图片 32">
                <a:extLst>
                  <a:ext uri="{FF2B5EF4-FFF2-40B4-BE49-F238E27FC236}">
                    <a16:creationId xmlns:a16="http://schemas.microsoft.com/office/drawing/2014/main" id="{BDEC6713-4422-4B4A-8CDE-A92077AB40DC}"/>
                  </a:ext>
                </a:extLst>
              </p:cNvPr>
              <p:cNvPicPr>
                <a:picLocks noChangeAspect="1"/>
              </p:cNvPicPr>
              <p:nvPr/>
            </p:nvPicPr>
            <p:blipFill>
              <a:blip r:embed="rId2"/>
              <a:stretch>
                <a:fillRect/>
              </a:stretch>
            </p:blipFill>
            <p:spPr>
              <a:xfrm>
                <a:off x="1345326" y="5466628"/>
                <a:ext cx="1080000" cy="1080000"/>
              </a:xfrm>
              <a:prstGeom prst="rect">
                <a:avLst/>
              </a:prstGeom>
            </p:spPr>
          </p:pic>
          <p:pic>
            <p:nvPicPr>
              <p:cNvPr id="34" name="图片 33">
                <a:extLst>
                  <a:ext uri="{FF2B5EF4-FFF2-40B4-BE49-F238E27FC236}">
                    <a16:creationId xmlns:a16="http://schemas.microsoft.com/office/drawing/2014/main" id="{7F65C851-72CF-8B41-91CF-E1C8AF8230F9}"/>
                  </a:ext>
                </a:extLst>
              </p:cNvPr>
              <p:cNvPicPr>
                <a:picLocks noChangeAspect="1"/>
              </p:cNvPicPr>
              <p:nvPr/>
            </p:nvPicPr>
            <p:blipFill>
              <a:blip r:embed="rId3"/>
              <a:stretch>
                <a:fillRect/>
              </a:stretch>
            </p:blipFill>
            <p:spPr>
              <a:xfrm>
                <a:off x="1345326" y="4049365"/>
                <a:ext cx="1080000" cy="1080000"/>
              </a:xfrm>
              <a:prstGeom prst="rect">
                <a:avLst/>
              </a:prstGeom>
            </p:spPr>
          </p:pic>
          <p:pic>
            <p:nvPicPr>
              <p:cNvPr id="35" name="图片 34">
                <a:extLst>
                  <a:ext uri="{FF2B5EF4-FFF2-40B4-BE49-F238E27FC236}">
                    <a16:creationId xmlns:a16="http://schemas.microsoft.com/office/drawing/2014/main" id="{36FD6B64-4B26-5946-B8DB-05FEA6CCE993}"/>
                  </a:ext>
                </a:extLst>
              </p:cNvPr>
              <p:cNvPicPr>
                <a:picLocks noChangeAspect="1"/>
              </p:cNvPicPr>
              <p:nvPr/>
            </p:nvPicPr>
            <p:blipFill>
              <a:blip r:embed="rId4"/>
              <a:stretch>
                <a:fillRect/>
              </a:stretch>
            </p:blipFill>
            <p:spPr>
              <a:xfrm>
                <a:off x="2697864" y="4049365"/>
                <a:ext cx="1080000" cy="1080000"/>
              </a:xfrm>
              <a:prstGeom prst="rect">
                <a:avLst/>
              </a:prstGeom>
            </p:spPr>
          </p:pic>
          <p:pic>
            <p:nvPicPr>
              <p:cNvPr id="36" name="图片 35" descr="图片包含 轮子, 运输&#10;&#10;描述已自动生成">
                <a:extLst>
                  <a:ext uri="{FF2B5EF4-FFF2-40B4-BE49-F238E27FC236}">
                    <a16:creationId xmlns:a16="http://schemas.microsoft.com/office/drawing/2014/main" id="{9E47B1AC-16F6-954A-B049-EA93692E9172}"/>
                  </a:ext>
                </a:extLst>
              </p:cNvPr>
              <p:cNvPicPr>
                <a:picLocks noChangeAspect="1"/>
              </p:cNvPicPr>
              <p:nvPr/>
            </p:nvPicPr>
            <p:blipFill>
              <a:blip r:embed="rId5"/>
              <a:stretch>
                <a:fillRect/>
              </a:stretch>
            </p:blipFill>
            <p:spPr>
              <a:xfrm>
                <a:off x="2697864" y="5466628"/>
                <a:ext cx="1080000" cy="1080000"/>
              </a:xfrm>
              <a:prstGeom prst="rect">
                <a:avLst/>
              </a:prstGeom>
            </p:spPr>
          </p:pic>
        </p:grpSp>
        <p:sp>
          <p:nvSpPr>
            <p:cNvPr id="32" name="文本框 31">
              <a:extLst>
                <a:ext uri="{FF2B5EF4-FFF2-40B4-BE49-F238E27FC236}">
                  <a16:creationId xmlns:a16="http://schemas.microsoft.com/office/drawing/2014/main" id="{23EE49EE-48CA-A548-AF7B-A62C811B8286}"/>
                </a:ext>
              </a:extLst>
            </p:cNvPr>
            <p:cNvSpPr txBox="1"/>
            <p:nvPr/>
          </p:nvSpPr>
          <p:spPr>
            <a:xfrm>
              <a:off x="7330814" y="2775140"/>
              <a:ext cx="1308363" cy="33855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Multivariate</a:t>
              </a:r>
              <a:endParaRPr kumimoji="1" lang="zh-CN" altLang="en-US" sz="1600" dirty="0">
                <a:solidFill>
                  <a:schemeClr val="accent6">
                    <a:lumMod val="90000"/>
                  </a:schemeClr>
                </a:solidFill>
                <a:latin typeface="Avenir" panose="02000503020000020003" pitchFamily="2" charset="0"/>
              </a:endParaRPr>
            </a:p>
          </p:txBody>
        </p:sp>
      </p:grpSp>
      <p:grpSp>
        <p:nvGrpSpPr>
          <p:cNvPr id="37" name="组合 36">
            <a:extLst>
              <a:ext uri="{FF2B5EF4-FFF2-40B4-BE49-F238E27FC236}">
                <a16:creationId xmlns:a16="http://schemas.microsoft.com/office/drawing/2014/main" id="{D7156AF3-CC62-9542-A18D-40A2F6180DFD}"/>
              </a:ext>
            </a:extLst>
          </p:cNvPr>
          <p:cNvGrpSpPr/>
          <p:nvPr userDrawn="1"/>
        </p:nvGrpSpPr>
        <p:grpSpPr>
          <a:xfrm>
            <a:off x="14903891" y="3040017"/>
            <a:ext cx="1649544" cy="1518226"/>
            <a:chOff x="4903750" y="4099565"/>
            <a:chExt cx="1237158" cy="1518226"/>
          </a:xfrm>
        </p:grpSpPr>
        <p:grpSp>
          <p:nvGrpSpPr>
            <p:cNvPr id="38" name="组合 37">
              <a:extLst>
                <a:ext uri="{FF2B5EF4-FFF2-40B4-BE49-F238E27FC236}">
                  <a16:creationId xmlns:a16="http://schemas.microsoft.com/office/drawing/2014/main" id="{E400BB78-5B70-EC44-B6DE-3AC761DF9B55}"/>
                </a:ext>
              </a:extLst>
            </p:cNvPr>
            <p:cNvGrpSpPr/>
            <p:nvPr/>
          </p:nvGrpSpPr>
          <p:grpSpPr>
            <a:xfrm>
              <a:off x="4993183" y="4099565"/>
              <a:ext cx="1035253" cy="988114"/>
              <a:chOff x="4611729" y="3963528"/>
              <a:chExt cx="1237131" cy="1180800"/>
            </a:xfrm>
          </p:grpSpPr>
          <p:pic>
            <p:nvPicPr>
              <p:cNvPr id="40" name="图片 39">
                <a:extLst>
                  <a:ext uri="{FF2B5EF4-FFF2-40B4-BE49-F238E27FC236}">
                    <a16:creationId xmlns:a16="http://schemas.microsoft.com/office/drawing/2014/main" id="{4E5CDE47-5A67-904E-913A-544852D721E0}"/>
                  </a:ext>
                </a:extLst>
              </p:cNvPr>
              <p:cNvPicPr>
                <a:picLocks noChangeAspect="1"/>
              </p:cNvPicPr>
              <p:nvPr/>
            </p:nvPicPr>
            <p:blipFill>
              <a:blip r:embed="rId2"/>
              <a:stretch>
                <a:fillRect/>
              </a:stretch>
            </p:blipFill>
            <p:spPr>
              <a:xfrm>
                <a:off x="4928000" y="3963528"/>
                <a:ext cx="576000" cy="576000"/>
              </a:xfrm>
              <a:prstGeom prst="rect">
                <a:avLst/>
              </a:prstGeom>
            </p:spPr>
          </p:pic>
          <p:pic>
            <p:nvPicPr>
              <p:cNvPr id="41" name="图片 40">
                <a:extLst>
                  <a:ext uri="{FF2B5EF4-FFF2-40B4-BE49-F238E27FC236}">
                    <a16:creationId xmlns:a16="http://schemas.microsoft.com/office/drawing/2014/main" id="{2EF7EF38-0A2A-ED45-AE37-199817E4FAFF}"/>
                  </a:ext>
                </a:extLst>
              </p:cNvPr>
              <p:cNvPicPr>
                <a:picLocks noChangeAspect="1"/>
              </p:cNvPicPr>
              <p:nvPr/>
            </p:nvPicPr>
            <p:blipFill>
              <a:blip r:embed="rId6"/>
              <a:stretch>
                <a:fillRect/>
              </a:stretch>
            </p:blipFill>
            <p:spPr>
              <a:xfrm>
                <a:off x="4611729" y="4539528"/>
                <a:ext cx="604800" cy="604800"/>
              </a:xfrm>
              <a:prstGeom prst="rect">
                <a:avLst/>
              </a:prstGeom>
            </p:spPr>
          </p:pic>
          <p:pic>
            <p:nvPicPr>
              <p:cNvPr id="42" name="图片 41" descr="图片包含 物体, 矢量图形&#10;&#10;描述已自动生成">
                <a:extLst>
                  <a:ext uri="{FF2B5EF4-FFF2-40B4-BE49-F238E27FC236}">
                    <a16:creationId xmlns:a16="http://schemas.microsoft.com/office/drawing/2014/main" id="{79C8AFE5-AEC2-F44B-BB3D-403C35BC29D9}"/>
                  </a:ext>
                </a:extLst>
              </p:cNvPr>
              <p:cNvPicPr>
                <a:picLocks noChangeAspect="1"/>
              </p:cNvPicPr>
              <p:nvPr/>
            </p:nvPicPr>
            <p:blipFill>
              <a:blip r:embed="rId7"/>
              <a:stretch>
                <a:fillRect/>
              </a:stretch>
            </p:blipFill>
            <p:spPr>
              <a:xfrm>
                <a:off x="5244060" y="4539528"/>
                <a:ext cx="604800" cy="604800"/>
              </a:xfrm>
              <a:prstGeom prst="rect">
                <a:avLst/>
              </a:prstGeom>
            </p:spPr>
          </p:pic>
        </p:grpSp>
        <p:sp>
          <p:nvSpPr>
            <p:cNvPr id="39" name="文本框 38">
              <a:extLst>
                <a:ext uri="{FF2B5EF4-FFF2-40B4-BE49-F238E27FC236}">
                  <a16:creationId xmlns:a16="http://schemas.microsoft.com/office/drawing/2014/main" id="{814FF398-72E8-5A4A-8383-B3488A2A6C54}"/>
                </a:ext>
              </a:extLst>
            </p:cNvPr>
            <p:cNvSpPr txBox="1"/>
            <p:nvPr/>
          </p:nvSpPr>
          <p:spPr>
            <a:xfrm>
              <a:off x="4903750" y="5279237"/>
              <a:ext cx="1237158" cy="338554"/>
            </a:xfrm>
            <a:prstGeom prst="rect">
              <a:avLst/>
            </a:prstGeom>
            <a:noFill/>
          </p:spPr>
          <p:txBody>
            <a:bodyPr wrap="square" rtlCol="0">
              <a:spAutoFit/>
            </a:bodyPr>
            <a:lstStyle/>
            <a:p>
              <a:r>
                <a:rPr kumimoji="1" lang="en-US" altLang="zh-CN" sz="1600" dirty="0">
                  <a:solidFill>
                    <a:schemeClr val="accent6">
                      <a:lumMod val="90000"/>
                    </a:schemeClr>
                  </a:solidFill>
                  <a:latin typeface="Avenir" panose="02000503020000020003" pitchFamily="2" charset="0"/>
                </a:rPr>
                <a:t>Multimedia</a:t>
              </a:r>
              <a:endParaRPr kumimoji="1" lang="zh-CN" altLang="en-US" sz="1600" dirty="0">
                <a:solidFill>
                  <a:schemeClr val="accent6">
                    <a:lumMod val="90000"/>
                  </a:schemeClr>
                </a:solidFill>
                <a:latin typeface="Avenir" panose="02000503020000020003" pitchFamily="2" charset="0"/>
              </a:endParaRPr>
            </a:p>
          </p:txBody>
        </p:sp>
      </p:grpSp>
      <p:sp>
        <p:nvSpPr>
          <p:cNvPr id="43" name="矩形 42">
            <a:extLst>
              <a:ext uri="{FF2B5EF4-FFF2-40B4-BE49-F238E27FC236}">
                <a16:creationId xmlns:a16="http://schemas.microsoft.com/office/drawing/2014/main" id="{8DB919A9-4597-6344-8C70-5349AA9D964B}"/>
              </a:ext>
            </a:extLst>
          </p:cNvPr>
          <p:cNvSpPr/>
          <p:nvPr userDrawn="1"/>
        </p:nvSpPr>
        <p:spPr>
          <a:xfrm>
            <a:off x="12472450" y="5439542"/>
            <a:ext cx="7366001" cy="523220"/>
          </a:xfrm>
          <a:prstGeom prst="rect">
            <a:avLst/>
          </a:prstGeom>
        </p:spPr>
        <p:txBody>
          <a:bodyPr wrap="square">
            <a:spAutoFit/>
          </a:bodyPr>
          <a:lstStyle/>
          <a:p>
            <a:pPr algn="r" defTabSz="914400">
              <a:defRPr/>
            </a:pPr>
            <a:r>
              <a:rPr kumimoji="1" lang="en-US" altLang="zh-CN" sz="1400" i="1" dirty="0">
                <a:solidFill>
                  <a:schemeClr val="tx1">
                    <a:lumMod val="50000"/>
                    <a:lumOff val="50000"/>
                  </a:schemeClr>
                </a:solidFill>
                <a:latin typeface="Avenir" panose="02000503020000020003" pitchFamily="2" charset="0"/>
              </a:rPr>
              <a:t>(A Survey on Visual Analytics of Social Media Data,</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Wu et</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al.,</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2016)</a:t>
            </a:r>
          </a:p>
          <a:p>
            <a:pPr algn="r" defTabSz="914400">
              <a:defRPr/>
            </a:pPr>
            <a:r>
              <a:rPr kumimoji="1" lang="en-US" altLang="zh-CN" sz="1400" i="1" dirty="0">
                <a:solidFill>
                  <a:schemeClr val="tx1">
                    <a:lumMod val="50000"/>
                    <a:lumOff val="50000"/>
                  </a:schemeClr>
                </a:solidFill>
                <a:latin typeface="Avenir" panose="02000503020000020003" pitchFamily="2" charset="0"/>
              </a:rPr>
              <a:t>(Social</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Media</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Visual</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Analytics,</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Chen et</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al.,</a:t>
            </a:r>
            <a:r>
              <a:rPr kumimoji="1" lang="zh-CN" altLang="en-US" sz="1400" i="1" dirty="0">
                <a:solidFill>
                  <a:schemeClr val="tx1">
                    <a:lumMod val="50000"/>
                    <a:lumOff val="50000"/>
                  </a:schemeClr>
                </a:solidFill>
                <a:latin typeface="Avenir" panose="02000503020000020003" pitchFamily="2" charset="0"/>
              </a:rPr>
              <a:t> </a:t>
            </a:r>
            <a:r>
              <a:rPr kumimoji="1" lang="en-US" altLang="zh-CN" sz="1400" i="1" dirty="0">
                <a:solidFill>
                  <a:schemeClr val="tx1">
                    <a:lumMod val="50000"/>
                    <a:lumOff val="50000"/>
                  </a:schemeClr>
                </a:solidFill>
                <a:latin typeface="Avenir" panose="02000503020000020003" pitchFamily="2" charset="0"/>
              </a:rPr>
              <a:t>2017)</a:t>
            </a:r>
          </a:p>
        </p:txBody>
      </p:sp>
      <p:graphicFrame>
        <p:nvGraphicFramePr>
          <p:cNvPr id="46" name="图示 45">
            <a:extLst>
              <a:ext uri="{FF2B5EF4-FFF2-40B4-BE49-F238E27FC236}">
                <a16:creationId xmlns:a16="http://schemas.microsoft.com/office/drawing/2014/main" id="{0107C77C-50ED-1B42-AA22-F8171FDB2DA5}"/>
              </a:ext>
            </a:extLst>
          </p:cNvPr>
          <p:cNvGraphicFramePr/>
          <p:nvPr userDrawn="1"/>
        </p:nvGraphicFramePr>
        <p:xfrm>
          <a:off x="779527" y="6356351"/>
          <a:ext cx="9858591" cy="365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054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thods_supplementary_material">
    <p:spTree>
      <p:nvGrpSpPr>
        <p:cNvPr id="1" name=""/>
        <p:cNvGrpSpPr/>
        <p:nvPr/>
      </p:nvGrpSpPr>
      <p:grpSpPr>
        <a:xfrm>
          <a:off x="0" y="0"/>
          <a:ext cx="0" cy="0"/>
          <a:chOff x="0" y="0"/>
          <a:chExt cx="0" cy="0"/>
        </a:xfrm>
      </p:grpSpPr>
      <p:sp>
        <p:nvSpPr>
          <p:cNvPr id="6" name="灯片编号占位符 3">
            <a:extLst>
              <a:ext uri="{FF2B5EF4-FFF2-40B4-BE49-F238E27FC236}">
                <a16:creationId xmlns:a16="http://schemas.microsoft.com/office/drawing/2014/main" id="{68B60929-49E7-2840-9E1F-191E7B94508A}"/>
              </a:ext>
            </a:extLst>
          </p:cNvPr>
          <p:cNvSpPr>
            <a:spLocks noGrp="1"/>
          </p:cNvSpPr>
          <p:nvPr>
            <p:ph type="sldNum" sz="quarter" idx="12"/>
          </p:nvPr>
        </p:nvSpPr>
        <p:spPr>
          <a:xfrm>
            <a:off x="8610600" y="6356352"/>
            <a:ext cx="2743200" cy="365125"/>
          </a:xfrm>
        </p:spPr>
        <p:txBody>
          <a:bodyPr/>
          <a:lstStyle/>
          <a:p>
            <a:fld id="{AF0B9AF7-C26F-7E4A-AD62-0B96862D84B8}" type="slidenum">
              <a:rPr kumimoji="1" lang="zh-CN" altLang="en-US" smtClean="0">
                <a:latin typeface="Futura Bk Book" panose="020B0502020204020303" pitchFamily="34" charset="0"/>
              </a:rPr>
              <a:t>‹#›</a:t>
            </a:fld>
            <a:endParaRPr kumimoji="1" lang="zh-CN" altLang="en-US" dirty="0">
              <a:latin typeface="Futura Bk Book" panose="020B0502020204020303" pitchFamily="34" charset="0"/>
            </a:endParaRPr>
          </a:p>
        </p:txBody>
      </p:sp>
      <p:sp>
        <p:nvSpPr>
          <p:cNvPr id="7" name="内容占位符 2">
            <a:extLst>
              <a:ext uri="{FF2B5EF4-FFF2-40B4-BE49-F238E27FC236}">
                <a16:creationId xmlns:a16="http://schemas.microsoft.com/office/drawing/2014/main" id="{95502329-AC82-3240-B3FB-ADBB5CA10382}"/>
              </a:ext>
            </a:extLst>
          </p:cNvPr>
          <p:cNvSpPr>
            <a:spLocks noGrp="1"/>
          </p:cNvSpPr>
          <p:nvPr>
            <p:ph idx="1" hasCustomPrompt="1"/>
          </p:nvPr>
        </p:nvSpPr>
        <p:spPr>
          <a:xfrm>
            <a:off x="1015424" y="286151"/>
            <a:ext cx="3809097" cy="700651"/>
          </a:xfrm>
        </p:spPr>
        <p:txBody>
          <a:bodyPr>
            <a:normAutofit/>
          </a:bodyPr>
          <a:lstStyle>
            <a:lvl1pPr marL="0" indent="0">
              <a:lnSpc>
                <a:spcPct val="120000"/>
              </a:lnSpc>
              <a:buNone/>
              <a:defRPr/>
            </a:lvl1pPr>
          </a:lstStyle>
          <a:p>
            <a:pPr marL="0" indent="0">
              <a:lnSpc>
                <a:spcPct val="120000"/>
              </a:lnSpc>
              <a:buNone/>
            </a:pPr>
            <a:r>
              <a:rPr kumimoji="1" lang="en-US" altLang="zh-CN" sz="3200" b="1" dirty="0">
                <a:solidFill>
                  <a:schemeClr val="accent3"/>
                </a:solidFill>
                <a:latin typeface="Futura Md BT Medium" panose="020B0602020204020303" pitchFamily="34" charset="0"/>
                <a:cs typeface="Futura Medium" panose="020B0602020204020303" pitchFamily="34" charset="-79"/>
              </a:rPr>
              <a:t>Method</a:t>
            </a:r>
          </a:p>
        </p:txBody>
      </p:sp>
      <p:sp>
        <p:nvSpPr>
          <p:cNvPr id="8" name="矩形 7">
            <a:extLst>
              <a:ext uri="{FF2B5EF4-FFF2-40B4-BE49-F238E27FC236}">
                <a16:creationId xmlns:a16="http://schemas.microsoft.com/office/drawing/2014/main" id="{506BC873-8F91-EF49-9B7A-A8ADD73D394E}"/>
              </a:ext>
            </a:extLst>
          </p:cNvPr>
          <p:cNvSpPr/>
          <p:nvPr userDrawn="1"/>
        </p:nvSpPr>
        <p:spPr>
          <a:xfrm>
            <a:off x="779528" y="443996"/>
            <a:ext cx="96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accent6"/>
              </a:solidFill>
            </a:endParaRPr>
          </a:p>
        </p:txBody>
      </p:sp>
      <p:graphicFrame>
        <p:nvGraphicFramePr>
          <p:cNvPr id="10" name="表格 9">
            <a:extLst>
              <a:ext uri="{FF2B5EF4-FFF2-40B4-BE49-F238E27FC236}">
                <a16:creationId xmlns:a16="http://schemas.microsoft.com/office/drawing/2014/main" id="{89C81E3D-9A5E-D141-BCAF-4125F1A66414}"/>
              </a:ext>
            </a:extLst>
          </p:cNvPr>
          <p:cNvGraphicFramePr>
            <a:graphicFrameLocks noGrp="1"/>
          </p:cNvGraphicFramePr>
          <p:nvPr userDrawn="1"/>
        </p:nvGraphicFramePr>
        <p:xfrm>
          <a:off x="408000" y="1609740"/>
          <a:ext cx="11376000" cy="3638520"/>
        </p:xfrm>
        <a:graphic>
          <a:graphicData uri="http://schemas.openxmlformats.org/drawingml/2006/table">
            <a:tbl>
              <a:tblPr firstRow="1" bandRow="1">
                <a:tableStyleId>{2D5ABB26-0587-4C30-8999-92F81FD0307C}</a:tableStyleId>
              </a:tblPr>
              <a:tblGrid>
                <a:gridCol w="1920000">
                  <a:extLst>
                    <a:ext uri="{9D8B030D-6E8A-4147-A177-3AD203B41FA5}">
                      <a16:colId xmlns:a16="http://schemas.microsoft.com/office/drawing/2014/main" val="3555848432"/>
                    </a:ext>
                  </a:extLst>
                </a:gridCol>
                <a:gridCol w="3408000">
                  <a:extLst>
                    <a:ext uri="{9D8B030D-6E8A-4147-A177-3AD203B41FA5}">
                      <a16:colId xmlns:a16="http://schemas.microsoft.com/office/drawing/2014/main" val="1106412104"/>
                    </a:ext>
                  </a:extLst>
                </a:gridCol>
                <a:gridCol w="2448000">
                  <a:extLst>
                    <a:ext uri="{9D8B030D-6E8A-4147-A177-3AD203B41FA5}">
                      <a16:colId xmlns:a16="http://schemas.microsoft.com/office/drawing/2014/main" val="682442154"/>
                    </a:ext>
                  </a:extLst>
                </a:gridCol>
                <a:gridCol w="720000">
                  <a:extLst>
                    <a:ext uri="{9D8B030D-6E8A-4147-A177-3AD203B41FA5}">
                      <a16:colId xmlns:a16="http://schemas.microsoft.com/office/drawing/2014/main" val="328514762"/>
                    </a:ext>
                  </a:extLst>
                </a:gridCol>
                <a:gridCol w="720000">
                  <a:extLst>
                    <a:ext uri="{9D8B030D-6E8A-4147-A177-3AD203B41FA5}">
                      <a16:colId xmlns:a16="http://schemas.microsoft.com/office/drawing/2014/main" val="1301771624"/>
                    </a:ext>
                  </a:extLst>
                </a:gridCol>
                <a:gridCol w="720000">
                  <a:extLst>
                    <a:ext uri="{9D8B030D-6E8A-4147-A177-3AD203B41FA5}">
                      <a16:colId xmlns:a16="http://schemas.microsoft.com/office/drawing/2014/main" val="3470956415"/>
                    </a:ext>
                  </a:extLst>
                </a:gridCol>
                <a:gridCol w="720000">
                  <a:extLst>
                    <a:ext uri="{9D8B030D-6E8A-4147-A177-3AD203B41FA5}">
                      <a16:colId xmlns:a16="http://schemas.microsoft.com/office/drawing/2014/main" val="2204764027"/>
                    </a:ext>
                  </a:extLst>
                </a:gridCol>
                <a:gridCol w="720000">
                  <a:extLst>
                    <a:ext uri="{9D8B030D-6E8A-4147-A177-3AD203B41FA5}">
                      <a16:colId xmlns:a16="http://schemas.microsoft.com/office/drawing/2014/main" val="3616150100"/>
                    </a:ext>
                  </a:extLst>
                </a:gridCol>
              </a:tblGrid>
              <a:tr h="211787">
                <a:tc rowSpan="2" gridSpan="3">
                  <a:txBody>
                    <a:bodyPr/>
                    <a:lstStyle/>
                    <a:p>
                      <a:pPr algn="ctr"/>
                      <a:r>
                        <a:rPr lang="en-US" altLang="zh-CN" sz="1400" b="1" dirty="0">
                          <a:solidFill>
                            <a:schemeClr val="bg1"/>
                          </a:solidFill>
                          <a:latin typeface="Avenir Book" panose="02000503020000020003" pitchFamily="2" charset="0"/>
                        </a:rPr>
                        <a:t>Tasks</a:t>
                      </a:r>
                      <a:endParaRPr lang="zh-CN" altLang="en-US" sz="1400" b="1" dirty="0">
                        <a:solidFill>
                          <a:schemeClr val="bg1"/>
                        </a:solidFill>
                        <a:latin typeface="Avenir Book" panose="02000503020000020003" pitchFamily="2" charset="0"/>
                      </a:endParaRPr>
                    </a:p>
                  </a:txBody>
                  <a:tcPr marL="121920" marR="121920"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3"/>
                    </a:solidFill>
                  </a:tcPr>
                </a:tc>
                <a:tc rowSpan="2" hMerge="1">
                  <a:txBody>
                    <a:bodyPr/>
                    <a:lstStyle/>
                    <a:p>
                      <a:pPr algn="ctr"/>
                      <a:endParaRPr lang="zh-CN" altLang="en-US" b="1" dirty="0">
                        <a:solidFill>
                          <a:schemeClr val="bg1"/>
                        </a:solidFill>
                        <a:latin typeface="Avenir Book" panose="02000503020000020003" pitchFamily="2"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3"/>
                    </a:solidFill>
                  </a:tcPr>
                </a:tc>
                <a:tc rowSpan="2" hMerge="1">
                  <a:txBody>
                    <a:bodyPr/>
                    <a:lstStyle/>
                    <a:p>
                      <a:pPr algn="ctr"/>
                      <a:endParaRPr lang="zh-CN" altLang="en-US" b="1" dirty="0">
                        <a:solidFill>
                          <a:schemeClr val="bg1"/>
                        </a:solidFill>
                        <a:latin typeface="Avenir Book" panose="02000503020000020003" pitchFamily="2"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3"/>
                    </a:solidFill>
                  </a:tcPr>
                </a:tc>
                <a:tc gridSpan="5">
                  <a:txBody>
                    <a:bodyPr/>
                    <a:lstStyle/>
                    <a:p>
                      <a:pPr algn="ctr"/>
                      <a:r>
                        <a:rPr lang="en-US" altLang="zh-CN" sz="1400" b="1">
                          <a:solidFill>
                            <a:schemeClr val="bg1"/>
                          </a:solidFill>
                          <a:latin typeface="Avenir Book" panose="02000503020000020003" pitchFamily="2" charset="0"/>
                        </a:rPr>
                        <a:t>Data</a:t>
                      </a:r>
                      <a:r>
                        <a:rPr lang="zh-CN" altLang="en-US" sz="1400" b="1">
                          <a:solidFill>
                            <a:schemeClr val="bg1"/>
                          </a:solidFill>
                          <a:latin typeface="Avenir Book" panose="02000503020000020003" pitchFamily="2" charset="0"/>
                        </a:rPr>
                        <a:t> </a:t>
                      </a:r>
                      <a:r>
                        <a:rPr lang="en-US" altLang="zh-CN" sz="1400" b="1">
                          <a:solidFill>
                            <a:schemeClr val="bg1"/>
                          </a:solidFill>
                          <a:latin typeface="Avenir Book" panose="02000503020000020003" pitchFamily="2" charset="0"/>
                        </a:rPr>
                        <a:t>Properties</a:t>
                      </a:r>
                      <a:endParaRPr lang="zh-CN" altLang="en-US" sz="1400" b="1" dirty="0">
                        <a:solidFill>
                          <a:schemeClr val="bg1"/>
                        </a:solidFill>
                        <a:latin typeface="Avenir Book" panose="02000503020000020003" pitchFamily="2" charset="0"/>
                      </a:endParaRPr>
                    </a:p>
                  </a:txBody>
                  <a:tcPr marL="121920" marR="1219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2"/>
                    </a:solidFill>
                  </a:tcPr>
                </a:tc>
                <a:tc hMerge="1">
                  <a:txBody>
                    <a:bodyPr/>
                    <a:lstStyle/>
                    <a:p>
                      <a:endParaRPr lang="zh-CN" altLang="en-US" b="1" dirty="0">
                        <a:solidFill>
                          <a:schemeClr val="bg1"/>
                        </a:solidFill>
                        <a:latin typeface="Avenir Book" panose="02000503020000020003" pitchFamily="2"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2"/>
                    </a:solidFill>
                  </a:tcPr>
                </a:tc>
                <a:tc hMerge="1">
                  <a:txBody>
                    <a:bodyPr/>
                    <a:lstStyle/>
                    <a:p>
                      <a:endParaRPr lang="zh-CN" altLang="en-US" b="1" dirty="0">
                        <a:solidFill>
                          <a:schemeClr val="bg1"/>
                        </a:solidFill>
                        <a:latin typeface="Avenir Book" panose="02000503020000020003" pitchFamily="2"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2"/>
                    </a:solidFill>
                  </a:tcPr>
                </a:tc>
                <a:tc hMerge="1">
                  <a:txBody>
                    <a:bodyPr/>
                    <a:lstStyle/>
                    <a:p>
                      <a:endParaRPr lang="zh-CN" altLang="en-US" b="1" dirty="0">
                        <a:solidFill>
                          <a:schemeClr val="bg1"/>
                        </a:solidFill>
                        <a:latin typeface="Avenir Book" panose="02000503020000020003" pitchFamily="2"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2"/>
                    </a:solidFill>
                  </a:tcPr>
                </a:tc>
                <a:tc hMerge="1">
                  <a:txBody>
                    <a:bodyPr/>
                    <a:lstStyle/>
                    <a:p>
                      <a:endParaRPr lang="zh-CN" altLang="en-US" b="1" dirty="0">
                        <a:solidFill>
                          <a:schemeClr val="bg1"/>
                        </a:solidFill>
                        <a:latin typeface="Avenir Book" panose="02000503020000020003" pitchFamily="2"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2"/>
                    </a:solidFill>
                  </a:tcPr>
                </a:tc>
                <a:extLst>
                  <a:ext uri="{0D108BD9-81ED-4DB2-BD59-A6C34878D82A}">
                    <a16:rowId xmlns:a16="http://schemas.microsoft.com/office/drawing/2014/main" val="3748650146"/>
                  </a:ext>
                </a:extLst>
              </a:tr>
              <a:tr h="0">
                <a:tc gridSpan="3" vMerge="1">
                  <a:txBody>
                    <a:bodyPr/>
                    <a:lstStyle/>
                    <a:p>
                      <a:pPr algn="ctr"/>
                      <a:endParaRPr lang="zh-CN" altLang="en-US" sz="1400" dirty="0">
                        <a:latin typeface="Avenir Book" panose="02000503020000020003" pitchFamily="2" charset="0"/>
                      </a:endParaRPr>
                    </a:p>
                  </a:txBody>
                  <a:tcPr anchor="ctr"/>
                </a:tc>
                <a:tc hMerge="1" vMerge="1">
                  <a:txBody>
                    <a:bodyPr/>
                    <a:lstStyle/>
                    <a:p>
                      <a:pPr algn="ctr"/>
                      <a:endParaRPr lang="zh-CN" altLang="en-US" sz="1400" dirty="0">
                        <a:latin typeface="Avenir Book" panose="02000503020000020003" pitchFamily="2" charset="0"/>
                      </a:endParaRPr>
                    </a:p>
                  </a:txBody>
                  <a:tcPr anchor="ctr"/>
                </a:tc>
                <a:tc hMerge="1" vMerge="1">
                  <a:txBody>
                    <a:bodyPr/>
                    <a:lstStyle/>
                    <a:p>
                      <a:pPr algn="ctr"/>
                      <a:endParaRPr lang="zh-CN" altLang="en-US" sz="1400" dirty="0">
                        <a:latin typeface="Avenir Book" panose="02000503020000020003" pitchFamily="2" charset="0"/>
                      </a:endParaRPr>
                    </a:p>
                  </a:txBody>
                  <a:tcPr anchor="ctr"/>
                </a:tc>
                <a:tc>
                  <a:txBody>
                    <a:bodyPr/>
                    <a:lstStyle/>
                    <a:p>
                      <a:pPr algn="ctr"/>
                      <a:r>
                        <a:rPr lang="en-US" altLang="zh-CN" sz="1000" b="0" i="0" dirty="0">
                          <a:solidFill>
                            <a:schemeClr val="bg1"/>
                          </a:solidFill>
                          <a:latin typeface="Avenir Medium" panose="02000503020000020003" pitchFamily="2" charset="0"/>
                        </a:rPr>
                        <a:t>Time</a:t>
                      </a:r>
                      <a:endParaRPr lang="zh-CN" altLang="en-US" sz="1000" b="0" i="0" dirty="0">
                        <a:solidFill>
                          <a:schemeClr val="bg1"/>
                        </a:solidFill>
                        <a:latin typeface="Avenir Medium" panose="02000503020000020003" pitchFamily="2" charset="0"/>
                      </a:endParaRPr>
                    </a:p>
                  </a:txBody>
                  <a:tcPr marL="121920" marR="1219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altLang="zh-CN" sz="1000" b="0" i="0" dirty="0">
                          <a:solidFill>
                            <a:schemeClr val="bg1"/>
                          </a:solidFill>
                          <a:latin typeface="Avenir Medium" panose="02000503020000020003" pitchFamily="2" charset="0"/>
                        </a:rPr>
                        <a:t>Space</a:t>
                      </a:r>
                      <a:endParaRPr lang="zh-CN" altLang="en-US" sz="1000" b="0" i="0" dirty="0">
                        <a:solidFill>
                          <a:schemeClr val="bg1"/>
                        </a:solidFill>
                        <a:latin typeface="Avenir Medium" panose="02000503020000020003" pitchFamily="2" charset="0"/>
                      </a:endParaRPr>
                    </a:p>
                  </a:txBody>
                  <a:tcPr marL="121920" marR="1219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altLang="zh-CN" sz="1000" b="0" i="0" dirty="0">
                          <a:solidFill>
                            <a:schemeClr val="bg1"/>
                          </a:solidFill>
                          <a:latin typeface="Avenir Medium" panose="02000503020000020003" pitchFamily="2" charset="0"/>
                        </a:rPr>
                        <a:t>Text</a:t>
                      </a:r>
                      <a:endParaRPr lang="zh-CN" altLang="en-US" sz="1000" b="0" i="0" dirty="0">
                        <a:solidFill>
                          <a:schemeClr val="bg1"/>
                        </a:solidFill>
                        <a:latin typeface="Avenir Medium" panose="02000503020000020003" pitchFamily="2" charset="0"/>
                      </a:endParaRPr>
                    </a:p>
                  </a:txBody>
                  <a:tcPr marL="121920" marR="1219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altLang="zh-CN" sz="1000" b="0" i="0" dirty="0">
                          <a:solidFill>
                            <a:schemeClr val="bg1"/>
                          </a:solidFill>
                          <a:latin typeface="Avenir Medium" panose="02000503020000020003" pitchFamily="2" charset="0"/>
                        </a:rPr>
                        <a:t>Net-work</a:t>
                      </a:r>
                      <a:endParaRPr lang="zh-CN" altLang="en-US" sz="1000" b="0" i="0" dirty="0">
                        <a:solidFill>
                          <a:schemeClr val="bg1"/>
                        </a:solidFill>
                        <a:latin typeface="Avenir Medium" panose="02000503020000020003" pitchFamily="2" charset="0"/>
                      </a:endParaRPr>
                    </a:p>
                  </a:txBody>
                  <a:tcPr marL="121920" marR="1219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altLang="zh-CN" sz="1000" b="0" i="0" dirty="0">
                          <a:solidFill>
                            <a:schemeClr val="bg1"/>
                          </a:solidFill>
                          <a:latin typeface="Avenir Medium" panose="02000503020000020003" pitchFamily="2" charset="0"/>
                        </a:rPr>
                        <a:t>Multimedia</a:t>
                      </a:r>
                      <a:endParaRPr lang="zh-CN" altLang="en-US" sz="1000" b="0" i="0" dirty="0">
                        <a:solidFill>
                          <a:schemeClr val="bg1"/>
                        </a:solidFill>
                        <a:latin typeface="Avenir Medium" panose="02000503020000020003" pitchFamily="2" charset="0"/>
                      </a:endParaRPr>
                    </a:p>
                  </a:txBody>
                  <a:tcPr marL="121920" marR="1219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416251394"/>
                  </a:ext>
                </a:extLst>
              </a:tr>
              <a:tr h="251460">
                <a:tc rowSpan="7">
                  <a:txBody>
                    <a:bodyPr/>
                    <a:lstStyle/>
                    <a:p>
                      <a:r>
                        <a:rPr lang="en-US" altLang="zh-CN" sz="1400" b="0" i="0" dirty="0">
                          <a:latin typeface="Avenir Medium" panose="02000503020000020003" pitchFamily="2" charset="0"/>
                        </a:rPr>
                        <a:t>Content-based Analysis </a:t>
                      </a: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Basic</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Information</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Extraction</a:t>
                      </a:r>
                      <a:endParaRPr lang="en-US" sz="1200" dirty="0">
                        <a:solidFill>
                          <a:srgbClr val="000000"/>
                        </a:solidFill>
                        <a:effectLst/>
                        <a:latin typeface="Avenir Book" panose="02000503020000020003" pitchFamily="2" charset="0"/>
                      </a:endParaRP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Information</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Retrieval</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522944255"/>
                  </a:ext>
                </a:extLst>
              </a:tr>
              <a:tr h="251460">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Concepts Generation</a:t>
                      </a:r>
                      <a:r>
                        <a:rPr lang="zh-CN" altLang="en-US" sz="1200" dirty="0">
                          <a:solidFill>
                            <a:srgbClr val="000000"/>
                          </a:solidFill>
                          <a:effectLst/>
                          <a:latin typeface="Avenir Book" panose="02000503020000020003" pitchFamily="2" charset="0"/>
                        </a:rPr>
                        <a:t> </a:t>
                      </a:r>
                      <a:endParaRPr lang="en-US" altLang="zh-CN" sz="1200" dirty="0">
                        <a:solidFill>
                          <a:srgbClr val="000000"/>
                        </a:solidFill>
                        <a:effectLst/>
                        <a:latin typeface="Avenir Book" panose="02000503020000020003" pitchFamily="2" charset="0"/>
                      </a:endParaRP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13028653"/>
                  </a:ext>
                </a:extLst>
              </a:tr>
              <a:tr h="262379">
                <a:tc vMerge="1">
                  <a:txBody>
                    <a:bodyPr/>
                    <a:lstStyle/>
                    <a:p>
                      <a:endParaRPr lang="zh-CN" altLang="en-US" sz="1400" dirty="0">
                        <a:latin typeface="Avenir Book" panose="02000503020000020003" pitchFamily="2" charset="0"/>
                      </a:endParaRP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Low-level</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Information</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Identification</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Topic Clustering</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64690930"/>
                  </a:ext>
                </a:extLst>
              </a:tr>
              <a:tr h="0">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Topic Evolvement</a:t>
                      </a:r>
                      <a:r>
                        <a:rPr lang="zh-CN" altLang="en-US" sz="1200" dirty="0">
                          <a:solidFill>
                            <a:srgbClr val="000000"/>
                          </a:solidFill>
                          <a:effectLst/>
                          <a:latin typeface="Avenir Book" panose="02000503020000020003" pitchFamily="2" charset="0"/>
                        </a:rPr>
                        <a:t> </a:t>
                      </a:r>
                      <a:endParaRPr lang="en-US" altLang="zh-CN" sz="1200" dirty="0">
                        <a:solidFill>
                          <a:srgbClr val="000000"/>
                        </a:solidFill>
                        <a:effectLst/>
                        <a:latin typeface="Avenir Book" panose="02000503020000020003" pitchFamily="2" charset="0"/>
                      </a:endParaRP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288442612"/>
                  </a:ext>
                </a:extLst>
              </a:tr>
              <a:tr h="277410">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Sentiment</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Identification </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705636503"/>
                  </a:ext>
                </a:extLst>
              </a:tr>
              <a:tr h="275573">
                <a:tc vMerge="1">
                  <a:txBody>
                    <a:bodyPr/>
                    <a:lstStyle/>
                    <a:p>
                      <a:endParaRPr lang="zh-CN" altLang="en-US" sz="1400" dirty="0">
                        <a:latin typeface="Avenir Book" panose="02000503020000020003" pitchFamily="2"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High-level</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Information</a:t>
                      </a:r>
                      <a:r>
                        <a:rPr lang="zh-CN" altLang="en-US" sz="1200" dirty="0">
                          <a:solidFill>
                            <a:srgbClr val="000000"/>
                          </a:solidFill>
                          <a:effectLst/>
                          <a:latin typeface="Avenir Book" panose="02000503020000020003" pitchFamily="2" charset="0"/>
                        </a:rPr>
                        <a:t> </a:t>
                      </a:r>
                      <a:r>
                        <a:rPr lang="en-US" altLang="zh-CN" sz="1200" dirty="0">
                          <a:solidFill>
                            <a:srgbClr val="000000"/>
                          </a:solidFill>
                          <a:effectLst/>
                          <a:latin typeface="Avenir Book" panose="02000503020000020003" pitchFamily="2" charset="0"/>
                        </a:rPr>
                        <a:t>Identification</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Events Detection</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27409360"/>
                  </a:ext>
                </a:extLst>
              </a:tr>
              <a:tr h="0">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Information Diffusion</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644840332"/>
                  </a:ext>
                </a:extLst>
              </a:tr>
              <a:tr h="251982">
                <a:tc rowSpan="4">
                  <a:txBody>
                    <a:bodyPr/>
                    <a:lstStyle/>
                    <a:p>
                      <a:r>
                        <a:rPr lang="en-US" altLang="zh-CN" sz="1400" b="0" i="0" kern="1200" dirty="0">
                          <a:solidFill>
                            <a:schemeClr val="tx1"/>
                          </a:solidFill>
                          <a:latin typeface="Avenir Medium" panose="02000503020000020003" pitchFamily="2" charset="0"/>
                          <a:ea typeface="+mn-ea"/>
                          <a:cs typeface="+mn-cs"/>
                        </a:rPr>
                        <a:t>Behavior-based</a:t>
                      </a:r>
                    </a:p>
                    <a:p>
                      <a:r>
                        <a:rPr lang="en-US" altLang="zh-CN" sz="1400" b="0" i="0" dirty="0">
                          <a:latin typeface="Avenir Medium" panose="02000503020000020003" pitchFamily="2" charset="0"/>
                        </a:rPr>
                        <a:t>Analysis</a:t>
                      </a: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r>
                        <a:rPr lang="en-US" altLang="zh-CN" sz="1200" dirty="0">
                          <a:effectLst/>
                          <a:latin typeface="Avenir Book" panose="02000503020000020003" pitchFamily="2" charset="0"/>
                        </a:rPr>
                        <a:t>Network Construction</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en-US" altLang="zh-CN" sz="1200" dirty="0">
                          <a:effectLst/>
                          <a:latin typeface="Avenir Book" panose="02000503020000020003" pitchFamily="2" charset="0"/>
                        </a:rPr>
                        <a:t>Geo</a:t>
                      </a:r>
                      <a:r>
                        <a:rPr lang="zh-CN" altLang="en-US" sz="1200" dirty="0">
                          <a:effectLst/>
                          <a:latin typeface="Avenir Book" panose="02000503020000020003" pitchFamily="2" charset="0"/>
                        </a:rPr>
                        <a:t> </a:t>
                      </a:r>
                      <a:r>
                        <a:rPr lang="en-US" altLang="zh-CN" sz="1200" dirty="0">
                          <a:effectLst/>
                          <a:latin typeface="Avenir Book" panose="02000503020000020003" pitchFamily="2" charset="0"/>
                        </a:rPr>
                        <a:t>Networks</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631837789"/>
                  </a:ext>
                </a:extLst>
              </a:tr>
              <a:tr h="253235">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Avenir Book" panose="02000503020000020003" pitchFamily="2" charset="0"/>
                        </a:rPr>
                        <a:t>Abstract Networks</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478691833"/>
                  </a:ext>
                </a:extLst>
              </a:tr>
              <a:tr h="292065">
                <a:tc vMerge="1">
                  <a:txBody>
                    <a:bodyPr/>
                    <a:lstStyle/>
                    <a:p>
                      <a:endParaRPr lang="en-US" altLang="zh-CN" sz="1600" b="0" i="0" dirty="0">
                        <a:latin typeface="Avenir Medium" panose="02000503020000020003" pitchFamily="2"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r>
                        <a:rPr lang="en-US" altLang="zh-CN" sz="1200" dirty="0">
                          <a:solidFill>
                            <a:srgbClr val="000000"/>
                          </a:solidFill>
                          <a:effectLst/>
                          <a:latin typeface="Avenir Book" panose="02000503020000020003" pitchFamily="2" charset="0"/>
                        </a:rPr>
                        <a:t>User</a:t>
                      </a:r>
                      <a:r>
                        <a:rPr lang="zh-CN" altLang="en-US" sz="1200" dirty="0">
                          <a:solidFill>
                            <a:srgbClr val="000000"/>
                          </a:solidFill>
                          <a:effectLst/>
                          <a:latin typeface="Avenir Book" panose="02000503020000020003" pitchFamily="2" charset="0"/>
                        </a:rPr>
                        <a:t> </a:t>
                      </a:r>
                      <a:r>
                        <a:rPr lang="en-US" sz="1200" dirty="0">
                          <a:solidFill>
                            <a:srgbClr val="000000"/>
                          </a:solidFill>
                          <a:effectLst/>
                          <a:latin typeface="Avenir Book" panose="02000503020000020003" pitchFamily="2" charset="0"/>
                        </a:rPr>
                        <a:t>Behavior </a:t>
                      </a:r>
                      <a:r>
                        <a:rPr lang="en-US" altLang="zh-CN" sz="1200" dirty="0">
                          <a:solidFill>
                            <a:srgbClr val="000000"/>
                          </a:solidFill>
                          <a:effectLst/>
                          <a:latin typeface="Avenir Book" panose="02000503020000020003" pitchFamily="2" charset="0"/>
                        </a:rPr>
                        <a:t>A</a:t>
                      </a:r>
                      <a:r>
                        <a:rPr lang="en-US" sz="1200" dirty="0">
                          <a:solidFill>
                            <a:srgbClr val="000000"/>
                          </a:solidFill>
                          <a:effectLst/>
                          <a:latin typeface="Avenir Book" panose="02000503020000020003" pitchFamily="2" charset="0"/>
                        </a:rPr>
                        <a:t>nalysis</a:t>
                      </a:r>
                      <a:endParaRPr lang="en-US" altLang="zh-CN" sz="1200" dirty="0">
                        <a:solidFill>
                          <a:srgbClr val="000000"/>
                        </a:solidFill>
                        <a:effectLst/>
                        <a:latin typeface="Avenir Book" panose="02000503020000020003" pitchFamily="2" charset="0"/>
                      </a:endParaRP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en-US" altLang="zh-CN" sz="1200" dirty="0">
                          <a:solidFill>
                            <a:srgbClr val="000000"/>
                          </a:solidFill>
                          <a:effectLst/>
                          <a:latin typeface="Avenir Book" panose="02000503020000020003" pitchFamily="2" charset="0"/>
                        </a:rPr>
                        <a:t>Geo-mobility Analysis</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99457320"/>
                  </a:ext>
                </a:extLst>
              </a:tr>
              <a:tr h="275573">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Avenir Book" panose="02000503020000020003" pitchFamily="2" charset="0"/>
                        </a:rPr>
                        <a:t>Online Behavior Analysis</a:t>
                      </a:r>
                    </a:p>
                  </a:txBody>
                  <a:tcPr marL="50800" marR="50800" marT="38100" marB="3810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a:latin typeface="Avenir Book" panose="02000503020000020003" pitchFamily="2" charset="0"/>
                        </a:rPr>
                        <a:t>✔️</a:t>
                      </a:r>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endParaRPr lang="zh-CN" altLang="en-US" sz="900" dirty="0">
                        <a:latin typeface="Avenir Book" panose="02000503020000020003" pitchFamily="2" charset="0"/>
                      </a:endParaRPr>
                    </a:p>
                  </a:txBody>
                  <a:tcPr marL="121920" marR="1219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796507198"/>
                  </a:ext>
                </a:extLst>
              </a:tr>
            </a:tbl>
          </a:graphicData>
        </a:graphic>
      </p:graphicFrame>
      <p:pic>
        <p:nvPicPr>
          <p:cNvPr id="14" name="图片 13" descr="图片包含 物体&#10;&#10;描述已自动生成">
            <a:extLst>
              <a:ext uri="{FF2B5EF4-FFF2-40B4-BE49-F238E27FC236}">
                <a16:creationId xmlns:a16="http://schemas.microsoft.com/office/drawing/2014/main" id="{FF7FBB47-FC23-0E44-982E-A528E3304AC5}"/>
              </a:ext>
            </a:extLst>
          </p:cNvPr>
          <p:cNvPicPr>
            <a:picLocks noChangeAspect="1"/>
          </p:cNvPicPr>
          <p:nvPr userDrawn="1"/>
        </p:nvPicPr>
        <p:blipFill>
          <a:blip r:embed="rId2"/>
          <a:stretch>
            <a:fillRect/>
          </a:stretch>
        </p:blipFill>
        <p:spPr>
          <a:xfrm>
            <a:off x="1504560" y="3277366"/>
            <a:ext cx="777913" cy="583435"/>
          </a:xfrm>
          <a:prstGeom prst="rect">
            <a:avLst/>
          </a:prstGeom>
        </p:spPr>
      </p:pic>
      <p:pic>
        <p:nvPicPr>
          <p:cNvPr id="15" name="图片 14">
            <a:extLst>
              <a:ext uri="{FF2B5EF4-FFF2-40B4-BE49-F238E27FC236}">
                <a16:creationId xmlns:a16="http://schemas.microsoft.com/office/drawing/2014/main" id="{5E19FF50-FF37-8240-A9B4-6B13069BF7E5}"/>
              </a:ext>
            </a:extLst>
          </p:cNvPr>
          <p:cNvPicPr>
            <a:picLocks noChangeAspect="1"/>
          </p:cNvPicPr>
          <p:nvPr userDrawn="1"/>
        </p:nvPicPr>
        <p:blipFill>
          <a:blip r:embed="rId3"/>
          <a:stretch>
            <a:fillRect/>
          </a:stretch>
        </p:blipFill>
        <p:spPr>
          <a:xfrm>
            <a:off x="1544075" y="4713109"/>
            <a:ext cx="634683" cy="476012"/>
          </a:xfrm>
          <a:prstGeom prst="rect">
            <a:avLst/>
          </a:prstGeom>
        </p:spPr>
      </p:pic>
      <p:graphicFrame>
        <p:nvGraphicFramePr>
          <p:cNvPr id="16" name="图示 15">
            <a:extLst>
              <a:ext uri="{FF2B5EF4-FFF2-40B4-BE49-F238E27FC236}">
                <a16:creationId xmlns:a16="http://schemas.microsoft.com/office/drawing/2014/main" id="{15CF69AF-33B8-714A-A77E-BD02EC1E4739}"/>
              </a:ext>
            </a:extLst>
          </p:cNvPr>
          <p:cNvGraphicFramePr/>
          <p:nvPr userDrawn="1"/>
        </p:nvGraphicFramePr>
        <p:xfrm>
          <a:off x="779527" y="6356351"/>
          <a:ext cx="9858591"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632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649467F-3FFF-0449-BCD1-A2F2CAA46F89}"/>
              </a:ext>
            </a:extLst>
          </p:cNvPr>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4" name="页脚占位符 3">
            <a:extLst>
              <a:ext uri="{FF2B5EF4-FFF2-40B4-BE49-F238E27FC236}">
                <a16:creationId xmlns:a16="http://schemas.microsoft.com/office/drawing/2014/main" id="{1DD59F8E-A840-904E-A61E-08DAF1D50A5E}"/>
              </a:ext>
            </a:extLst>
          </p:cNvPr>
          <p:cNvSpPr>
            <a:spLocks noGrp="1"/>
          </p:cNvSpPr>
          <p:nvPr>
            <p:ph type="ftr" sz="quarter" idx="11"/>
          </p:nvPr>
        </p:nvSpPr>
        <p:spPr/>
        <p:txBody>
          <a:bodyPr/>
          <a:lstStyle/>
          <a:p>
            <a:endParaRPr kumimoji="1" lang="zh-CN" altLang="en-US" dirty="0"/>
          </a:p>
        </p:txBody>
      </p:sp>
      <p:sp>
        <p:nvSpPr>
          <p:cNvPr id="5" name="灯片编号占位符 4">
            <a:extLst>
              <a:ext uri="{FF2B5EF4-FFF2-40B4-BE49-F238E27FC236}">
                <a16:creationId xmlns:a16="http://schemas.microsoft.com/office/drawing/2014/main" id="{1A1424E8-4DE6-C741-89AD-10F4EAC81273}"/>
              </a:ext>
            </a:extLst>
          </p:cNvPr>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
        <p:nvSpPr>
          <p:cNvPr id="6" name="内容占位符 2">
            <a:extLst>
              <a:ext uri="{FF2B5EF4-FFF2-40B4-BE49-F238E27FC236}">
                <a16:creationId xmlns:a16="http://schemas.microsoft.com/office/drawing/2014/main" id="{7CFC17A7-CF74-B440-BCE8-3E4E1D147381}"/>
              </a:ext>
            </a:extLst>
          </p:cNvPr>
          <p:cNvSpPr>
            <a:spLocks noGrp="1"/>
          </p:cNvSpPr>
          <p:nvPr>
            <p:ph idx="1" hasCustomPrompt="1"/>
          </p:nvPr>
        </p:nvSpPr>
        <p:spPr>
          <a:xfrm>
            <a:off x="1015423" y="286151"/>
            <a:ext cx="6941461" cy="700651"/>
          </a:xfrm>
        </p:spPr>
        <p:txBody>
          <a:bodyPr>
            <a:normAutofit/>
          </a:bodyPr>
          <a:lstStyle>
            <a:lvl1pPr marL="0" indent="0">
              <a:lnSpc>
                <a:spcPct val="120000"/>
              </a:lnSpc>
              <a:buNone/>
              <a:defRPr/>
            </a:lvl1pPr>
          </a:lstStyle>
          <a:p>
            <a:pPr marL="0" indent="0">
              <a:lnSpc>
                <a:spcPct val="120000"/>
              </a:lnSpc>
              <a:buNone/>
            </a:pPr>
            <a:r>
              <a:rPr kumimoji="1" lang="en-US" altLang="zh-CN" sz="3200" b="1" dirty="0">
                <a:solidFill>
                  <a:schemeClr val="accent5"/>
                </a:solidFill>
                <a:latin typeface="Futura Md BT Medium" panose="020B0602020204020303" pitchFamily="34" charset="0"/>
                <a:cs typeface="Futura Medium" panose="020B0602020204020303" pitchFamily="34" charset="-79"/>
              </a:rPr>
              <a:t>Anomaly</a:t>
            </a:r>
            <a:r>
              <a:rPr kumimoji="1" lang="zh-CN" altLang="en-US" sz="3200" b="1" dirty="0">
                <a:solidFill>
                  <a:schemeClr val="accent5"/>
                </a:solidFill>
                <a:latin typeface="Futura Md BT Medium" panose="020B0602020204020303" pitchFamily="34" charset="0"/>
                <a:cs typeface="Futura Medium" panose="020B0602020204020303" pitchFamily="34" charset="-79"/>
              </a:rPr>
              <a:t> </a:t>
            </a:r>
            <a:r>
              <a:rPr kumimoji="1" lang="en-US" altLang="zh-CN" sz="3200" b="1" dirty="0">
                <a:solidFill>
                  <a:schemeClr val="accent5"/>
                </a:solidFill>
                <a:latin typeface="Futura Md BT Medium" panose="020B0602020204020303" pitchFamily="34" charset="0"/>
                <a:cs typeface="Futura Medium" panose="020B0602020204020303" pitchFamily="34" charset="-79"/>
              </a:rPr>
              <a:t>Detection</a:t>
            </a:r>
          </a:p>
        </p:txBody>
      </p:sp>
      <p:sp>
        <p:nvSpPr>
          <p:cNvPr id="7" name="矩形 6">
            <a:extLst>
              <a:ext uri="{FF2B5EF4-FFF2-40B4-BE49-F238E27FC236}">
                <a16:creationId xmlns:a16="http://schemas.microsoft.com/office/drawing/2014/main" id="{BEC814DC-CCAB-2E4F-8FB2-A7BCAADB2651}"/>
              </a:ext>
            </a:extLst>
          </p:cNvPr>
          <p:cNvSpPr/>
          <p:nvPr userDrawn="1"/>
        </p:nvSpPr>
        <p:spPr>
          <a:xfrm>
            <a:off x="779528" y="443996"/>
            <a:ext cx="96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accent6"/>
              </a:solidFill>
            </a:endParaRPr>
          </a:p>
        </p:txBody>
      </p:sp>
      <p:graphicFrame>
        <p:nvGraphicFramePr>
          <p:cNvPr id="8" name="图示 7">
            <a:extLst>
              <a:ext uri="{FF2B5EF4-FFF2-40B4-BE49-F238E27FC236}">
                <a16:creationId xmlns:a16="http://schemas.microsoft.com/office/drawing/2014/main" id="{80FB5797-6B51-3846-96A5-2D584C1600D8}"/>
              </a:ext>
            </a:extLst>
          </p:cNvPr>
          <p:cNvGraphicFramePr/>
          <p:nvPr userDrawn="1">
            <p:extLst>
              <p:ext uri="{D42A27DB-BD31-4B8C-83A1-F6EECF244321}">
                <p14:modId xmlns:p14="http://schemas.microsoft.com/office/powerpoint/2010/main" val="3047367781"/>
              </p:ext>
            </p:extLst>
          </p:nvPr>
        </p:nvGraphicFramePr>
        <p:xfrm>
          <a:off x="779529" y="6387713"/>
          <a:ext cx="6175844" cy="3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组合 11">
            <a:extLst>
              <a:ext uri="{FF2B5EF4-FFF2-40B4-BE49-F238E27FC236}">
                <a16:creationId xmlns:a16="http://schemas.microsoft.com/office/drawing/2014/main" id="{0CBF2CBC-A7CC-7A47-85A7-9CF3FC6C2EA2}"/>
              </a:ext>
            </a:extLst>
          </p:cNvPr>
          <p:cNvGrpSpPr/>
          <p:nvPr userDrawn="1"/>
        </p:nvGrpSpPr>
        <p:grpSpPr>
          <a:xfrm>
            <a:off x="11128591" y="-3"/>
            <a:ext cx="970525" cy="986797"/>
            <a:chOff x="7640258" y="-4"/>
            <a:chExt cx="727894" cy="986797"/>
          </a:xfrm>
        </p:grpSpPr>
        <p:sp>
          <p:nvSpPr>
            <p:cNvPr id="13" name="矩形 12">
              <a:extLst>
                <a:ext uri="{FF2B5EF4-FFF2-40B4-BE49-F238E27FC236}">
                  <a16:creationId xmlns:a16="http://schemas.microsoft.com/office/drawing/2014/main" id="{22500BA1-796B-F64E-8147-3AF6856E366A}"/>
                </a:ext>
              </a:extLst>
            </p:cNvPr>
            <p:cNvSpPr/>
            <p:nvPr/>
          </p:nvSpPr>
          <p:spPr>
            <a:xfrm rot="16200000">
              <a:off x="7429417" y="210840"/>
              <a:ext cx="747800" cy="326117"/>
            </a:xfrm>
            <a:prstGeom prst="rect">
              <a:avLst/>
            </a:prstGeom>
            <a:solidFill>
              <a:srgbClr val="E3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900" dirty="0">
                  <a:latin typeface="Futura Md BT Medium" panose="020B0602020204020303" pitchFamily="34" charset="0"/>
                </a:rPr>
                <a:t>Sentiment</a:t>
              </a:r>
              <a:endParaRPr kumimoji="1" lang="zh-CN" altLang="en-US" sz="900" dirty="0">
                <a:latin typeface="Futura Md BT Medium" panose="020B0602020204020303" pitchFamily="34" charset="0"/>
              </a:endParaRPr>
            </a:p>
          </p:txBody>
        </p:sp>
        <p:sp>
          <p:nvSpPr>
            <p:cNvPr id="14" name="矩形 13">
              <a:extLst>
                <a:ext uri="{FF2B5EF4-FFF2-40B4-BE49-F238E27FC236}">
                  <a16:creationId xmlns:a16="http://schemas.microsoft.com/office/drawing/2014/main" id="{C1F8763B-12F4-5B42-A3F4-94D1A171E50E}"/>
                </a:ext>
              </a:extLst>
            </p:cNvPr>
            <p:cNvSpPr/>
            <p:nvPr/>
          </p:nvSpPr>
          <p:spPr>
            <a:xfrm rot="16200000">
              <a:off x="7711696" y="330337"/>
              <a:ext cx="986797" cy="3261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100" dirty="0">
                  <a:latin typeface="Futura Md BT Medium" panose="020B0602020204020303" pitchFamily="34" charset="0"/>
                </a:rPr>
                <a:t>Anomaly</a:t>
              </a:r>
            </a:p>
          </p:txBody>
        </p:sp>
      </p:grpSp>
      <p:sp>
        <p:nvSpPr>
          <p:cNvPr id="11" name="文本框 10">
            <a:extLst>
              <a:ext uri="{FF2B5EF4-FFF2-40B4-BE49-F238E27FC236}">
                <a16:creationId xmlns:a16="http://schemas.microsoft.com/office/drawing/2014/main" id="{B01DC2D9-2D2C-FD4F-9C05-1D498985DCFE}"/>
              </a:ext>
            </a:extLst>
          </p:cNvPr>
          <p:cNvSpPr txBox="1"/>
          <p:nvPr userDrawn="1"/>
        </p:nvSpPr>
        <p:spPr>
          <a:xfrm>
            <a:off x="1015423" y="286151"/>
            <a:ext cx="6568872" cy="64017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en-US" altLang="zh-CN" sz="3200" b="1" i="0" u="none" strike="noStrike" kern="1200" cap="none" spc="0" normalizeH="0" baseline="0" noProof="0" dirty="0">
                <a:ln>
                  <a:noFill/>
                </a:ln>
                <a:solidFill>
                  <a:srgbClr val="7C97AB"/>
                </a:solidFill>
                <a:effectLst/>
                <a:uLnTx/>
                <a:uFillTx/>
                <a:latin typeface="Futura Md BT Medium" panose="020B0602020204020303" pitchFamily="34" charset="0"/>
                <a:ea typeface="+mn-ea"/>
                <a:cs typeface="Futura Medium" panose="020B0602020204020303" pitchFamily="34" charset="-79"/>
              </a:rPr>
              <a:t>Anomaly</a:t>
            </a:r>
            <a:r>
              <a:rPr kumimoji="1" lang="zh-CN" altLang="en-US" sz="3200" b="1" i="0" u="none" strike="noStrike" kern="1200" cap="none" spc="0" normalizeH="0" baseline="0" noProof="0" dirty="0">
                <a:ln>
                  <a:noFill/>
                </a:ln>
                <a:solidFill>
                  <a:srgbClr val="7C97AB"/>
                </a:solidFill>
                <a:effectLst/>
                <a:uLnTx/>
                <a:uFillTx/>
                <a:latin typeface="Futura Md BT Medium" panose="020B0602020204020303" pitchFamily="34" charset="0"/>
                <a:ea typeface="+mn-ea"/>
                <a:cs typeface="Futura Medium" panose="020B0602020204020303" pitchFamily="34" charset="-79"/>
              </a:rPr>
              <a:t> </a:t>
            </a:r>
            <a:r>
              <a:rPr kumimoji="1" lang="en-US" altLang="zh-CN" sz="3200" b="1" i="0" u="none" strike="noStrike" kern="1200" cap="none" spc="0" normalizeH="0" baseline="0" noProof="0" dirty="0">
                <a:ln>
                  <a:noFill/>
                </a:ln>
                <a:solidFill>
                  <a:srgbClr val="7C97AB"/>
                </a:solidFill>
                <a:effectLst/>
                <a:uLnTx/>
                <a:uFillTx/>
                <a:latin typeface="Futura Md BT Medium" panose="020B0602020204020303" pitchFamily="34" charset="0"/>
                <a:ea typeface="+mn-ea"/>
                <a:cs typeface="Futura Medium" panose="020B0602020204020303" pitchFamily="34" charset="-79"/>
              </a:rPr>
              <a:t>Detection</a:t>
            </a:r>
          </a:p>
        </p:txBody>
      </p:sp>
    </p:spTree>
    <p:extLst>
      <p:ext uri="{BB962C8B-B14F-4D97-AF65-F5344CB8AC3E}">
        <p14:creationId xmlns:p14="http://schemas.microsoft.com/office/powerpoint/2010/main" val="2752665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39429525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415324781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24929238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8" name="Footer Placeholder 7"/>
          <p:cNvSpPr>
            <a:spLocks noGrp="1"/>
          </p:cNvSpPr>
          <p:nvPr>
            <p:ph type="ftr" sz="quarter" idx="11"/>
          </p:nvPr>
        </p:nvSpPr>
        <p:spPr/>
        <p:txBody>
          <a:bodyPr/>
          <a:lstStyle/>
          <a:p>
            <a:endParaRPr kumimoji="1" lang="zh-CN" altLang="en-US" dirty="0"/>
          </a:p>
        </p:txBody>
      </p:sp>
      <p:sp>
        <p:nvSpPr>
          <p:cNvPr id="9" name="Slide Number Placeholder 8"/>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26120331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4" name="Footer Placeholder 3"/>
          <p:cNvSpPr>
            <a:spLocks noGrp="1"/>
          </p:cNvSpPr>
          <p:nvPr>
            <p:ph type="ftr" sz="quarter" idx="11"/>
          </p:nvPr>
        </p:nvSpPr>
        <p:spPr/>
        <p:txBody>
          <a:bodyPr/>
          <a:lstStyle/>
          <a:p>
            <a:endParaRPr kumimoji="1" lang="zh-CN" altLang="en-US" dirty="0"/>
          </a:p>
        </p:txBody>
      </p:sp>
      <p:sp>
        <p:nvSpPr>
          <p:cNvPr id="5" name="Slide Number Placeholder 4"/>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290044288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3" name="Footer Placeholder 2"/>
          <p:cNvSpPr>
            <a:spLocks noGrp="1"/>
          </p:cNvSpPr>
          <p:nvPr>
            <p:ph type="ftr" sz="quarter" idx="11"/>
          </p:nvPr>
        </p:nvSpPr>
        <p:spPr/>
        <p:txBody>
          <a:bodyPr/>
          <a:lstStyle/>
          <a:p>
            <a:endParaRPr kumimoji="1" lang="zh-CN" altLang="en-US" dirty="0"/>
          </a:p>
        </p:txBody>
      </p:sp>
      <p:sp>
        <p:nvSpPr>
          <p:cNvPr id="4" name="Slide Number Placeholder 3"/>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84942731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32025613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304C52-4710-5D4B-9B7B-CC53C4B18F28}" type="datetime1">
              <a:rPr kumimoji="1" lang="zh-CN" altLang="en-US" smtClean="0"/>
              <a:t>2023/10/24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160927759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4C52-4710-5D4B-9B7B-CC53C4B18F28}" type="datetime1">
              <a:rPr kumimoji="1" lang="zh-CN" altLang="en-US" smtClean="0"/>
              <a:t>2023/10/24</a:t>
            </a:fld>
            <a:endParaRPr kumimoji="1"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B9AF7-C26F-7E4A-AD62-0B96862D84B8}" type="slidenum">
              <a:rPr kumimoji="1" lang="zh-CN" altLang="en-US" smtClean="0"/>
              <a:t>‹#›</a:t>
            </a:fld>
            <a:endParaRPr kumimoji="1" lang="zh-CN" altLang="en-US"/>
          </a:p>
        </p:txBody>
      </p:sp>
    </p:spTree>
    <p:extLst>
      <p:ext uri="{BB962C8B-B14F-4D97-AF65-F5344CB8AC3E}">
        <p14:creationId xmlns:p14="http://schemas.microsoft.com/office/powerpoint/2010/main" val="16161254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22" r:id="rId12"/>
    <p:sldLayoutId id="2147483720" r:id="rId13"/>
    <p:sldLayoutId id="2147483699" r:id="rId14"/>
    <p:sldLayoutId id="2147483701" r:id="rId15"/>
    <p:sldLayoutId id="2147483703" r:id="rId16"/>
    <p:sldLayoutId id="214748369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tiff"/><Relationship Id="rId11" Type="http://schemas.openxmlformats.org/officeDocument/2006/relationships/image" Target="../media/image22.jpeg"/><Relationship Id="rId5" Type="http://schemas.openxmlformats.org/officeDocument/2006/relationships/image" Target="../media/image16.tiff"/><Relationship Id="rId10" Type="http://schemas.openxmlformats.org/officeDocument/2006/relationships/image" Target="../media/image21.jpeg"/><Relationship Id="rId4" Type="http://schemas.openxmlformats.org/officeDocument/2006/relationships/image" Target="../media/image15.sv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kg4vis.github.io/" TargetMode="External"/><Relationship Id="rId4" Type="http://schemas.openxmlformats.org/officeDocument/2006/relationships/image" Target="../media/image15.sv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54719-EFF2-3F44-977A-783D5D808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933" y="271498"/>
            <a:ext cx="1905000" cy="454372"/>
          </a:xfrm>
          <a:prstGeom prst="rect">
            <a:avLst/>
          </a:prstGeom>
        </p:spPr>
      </p:pic>
      <p:sp>
        <p:nvSpPr>
          <p:cNvPr id="3" name="Rectangle 2">
            <a:extLst>
              <a:ext uri="{FF2B5EF4-FFF2-40B4-BE49-F238E27FC236}">
                <a16:creationId xmlns:a16="http://schemas.microsoft.com/office/drawing/2014/main" id="{4B886B8E-C728-244D-9358-A554DB7DB613}"/>
              </a:ext>
            </a:extLst>
          </p:cNvPr>
          <p:cNvSpPr/>
          <p:nvPr/>
        </p:nvSpPr>
        <p:spPr>
          <a:xfrm>
            <a:off x="1390461" y="1061462"/>
            <a:ext cx="9834814" cy="1200329"/>
          </a:xfrm>
          <a:prstGeom prst="rect">
            <a:avLst/>
          </a:prstGeom>
        </p:spPr>
        <p:txBody>
          <a:bodyPr wrap="square">
            <a:spAutoFit/>
          </a:bodyPr>
          <a:lstStyle/>
          <a:p>
            <a:pPr algn="ctr"/>
            <a:r>
              <a:rPr lang="en-US" sz="3600" i="1" dirty="0">
                <a:latin typeface="Avenir Medium" panose="02000503020000020003" pitchFamily="2" charset="0"/>
              </a:rPr>
              <a:t>KG4Vis</a:t>
            </a:r>
            <a:r>
              <a:rPr lang="en-US" sz="3600" dirty="0">
                <a:latin typeface="Avenir Medium" panose="02000503020000020003" pitchFamily="2" charset="0"/>
              </a:rPr>
              <a:t>: A Knowledge Graph-Based Approach for Visualization Recommendation</a:t>
            </a:r>
          </a:p>
        </p:txBody>
      </p:sp>
      <p:pic>
        <p:nvPicPr>
          <p:cNvPr id="4" name="Picture 3">
            <a:extLst>
              <a:ext uri="{FF2B5EF4-FFF2-40B4-BE49-F238E27FC236}">
                <a16:creationId xmlns:a16="http://schemas.microsoft.com/office/drawing/2014/main" id="{6266B524-86D0-0642-8586-EF64CA1572A3}"/>
              </a:ext>
            </a:extLst>
          </p:cNvPr>
          <p:cNvPicPr>
            <a:picLocks noChangeAspect="1"/>
          </p:cNvPicPr>
          <p:nvPr/>
        </p:nvPicPr>
        <p:blipFill rotWithShape="1">
          <a:blip r:embed="rId5"/>
          <a:srcRect l="21901" t="16618" r="26717" b="32001"/>
          <a:stretch/>
        </p:blipFill>
        <p:spPr>
          <a:xfrm>
            <a:off x="2257211" y="2646161"/>
            <a:ext cx="1326382" cy="1326382"/>
          </a:xfrm>
          <a:prstGeom prst="ellipse">
            <a:avLst/>
          </a:prstGeom>
        </p:spPr>
      </p:pic>
      <p:pic>
        <p:nvPicPr>
          <p:cNvPr id="6" name="Picture 5">
            <a:extLst>
              <a:ext uri="{FF2B5EF4-FFF2-40B4-BE49-F238E27FC236}">
                <a16:creationId xmlns:a16="http://schemas.microsoft.com/office/drawing/2014/main" id="{9A232B7D-6479-A34B-90D6-C67673D3F563}"/>
              </a:ext>
            </a:extLst>
          </p:cNvPr>
          <p:cNvPicPr>
            <a:picLocks noChangeAspect="1"/>
          </p:cNvPicPr>
          <p:nvPr/>
        </p:nvPicPr>
        <p:blipFill rotWithShape="1">
          <a:blip r:embed="rId6"/>
          <a:srcRect l="182" t="9424" r="-1599" b="23460"/>
          <a:stretch/>
        </p:blipFill>
        <p:spPr>
          <a:xfrm>
            <a:off x="3845801" y="2631380"/>
            <a:ext cx="1324800" cy="1324737"/>
          </a:xfrm>
          <a:prstGeom prst="ellipse">
            <a:avLst/>
          </a:prstGeom>
        </p:spPr>
      </p:pic>
      <p:pic>
        <p:nvPicPr>
          <p:cNvPr id="15" name="Picture 14">
            <a:extLst>
              <a:ext uri="{FF2B5EF4-FFF2-40B4-BE49-F238E27FC236}">
                <a16:creationId xmlns:a16="http://schemas.microsoft.com/office/drawing/2014/main" id="{0E5DA2A9-B55F-EE40-B845-28A1BBEFE418}"/>
              </a:ext>
            </a:extLst>
          </p:cNvPr>
          <p:cNvPicPr>
            <a:picLocks noChangeAspect="1"/>
          </p:cNvPicPr>
          <p:nvPr/>
        </p:nvPicPr>
        <p:blipFill rotWithShape="1">
          <a:blip r:embed="rId7"/>
          <a:srcRect l="26955" t="11450" r="19967" b="43042"/>
          <a:stretch/>
        </p:blipFill>
        <p:spPr>
          <a:xfrm>
            <a:off x="8609198" y="2646161"/>
            <a:ext cx="1324800" cy="1324800"/>
          </a:xfrm>
          <a:prstGeom prst="ellipse">
            <a:avLst/>
          </a:prstGeom>
        </p:spPr>
      </p:pic>
      <p:sp>
        <p:nvSpPr>
          <p:cNvPr id="16" name="TextBox 15">
            <a:extLst>
              <a:ext uri="{FF2B5EF4-FFF2-40B4-BE49-F238E27FC236}">
                <a16:creationId xmlns:a16="http://schemas.microsoft.com/office/drawing/2014/main" id="{03879414-3B40-DF41-B899-84BC9E93B9FA}"/>
              </a:ext>
            </a:extLst>
          </p:cNvPr>
          <p:cNvSpPr txBox="1"/>
          <p:nvPr/>
        </p:nvSpPr>
        <p:spPr>
          <a:xfrm>
            <a:off x="2185504" y="4085757"/>
            <a:ext cx="1469796" cy="338554"/>
          </a:xfrm>
          <a:prstGeom prst="rect">
            <a:avLst/>
          </a:prstGeom>
          <a:noFill/>
        </p:spPr>
        <p:txBody>
          <a:bodyPr wrap="square" rtlCol="0">
            <a:spAutoFit/>
          </a:bodyPr>
          <a:lstStyle/>
          <a:p>
            <a:pPr algn="ctr"/>
            <a:r>
              <a:rPr lang="en-US" sz="1600" b="1" dirty="0">
                <a:latin typeface="Avenir Book" panose="02000503020000020003" pitchFamily="2" charset="0"/>
              </a:rPr>
              <a:t>Haotian Li</a:t>
            </a:r>
            <a:r>
              <a:rPr lang="en-US" altLang="zh-CN" sz="1600" b="1" baseline="30000" dirty="0">
                <a:latin typeface="Avenir Book" panose="02000503020000020003" pitchFamily="2" charset="0"/>
              </a:rPr>
              <a:t>1,2</a:t>
            </a:r>
            <a:endParaRPr lang="en-US" sz="1600" b="1" dirty="0">
              <a:latin typeface="Avenir Book" panose="02000503020000020003" pitchFamily="2" charset="0"/>
            </a:endParaRPr>
          </a:p>
        </p:txBody>
      </p:sp>
      <p:sp>
        <p:nvSpPr>
          <p:cNvPr id="18" name="TextBox 17">
            <a:extLst>
              <a:ext uri="{FF2B5EF4-FFF2-40B4-BE49-F238E27FC236}">
                <a16:creationId xmlns:a16="http://schemas.microsoft.com/office/drawing/2014/main" id="{9859909E-238D-B240-A54F-1B234C82358E}"/>
              </a:ext>
            </a:extLst>
          </p:cNvPr>
          <p:cNvSpPr txBox="1"/>
          <p:nvPr/>
        </p:nvSpPr>
        <p:spPr>
          <a:xfrm>
            <a:off x="3773303" y="4085757"/>
            <a:ext cx="1469796" cy="338554"/>
          </a:xfrm>
          <a:prstGeom prst="rect">
            <a:avLst/>
          </a:prstGeom>
          <a:noFill/>
        </p:spPr>
        <p:txBody>
          <a:bodyPr wrap="square" rtlCol="0">
            <a:spAutoFit/>
          </a:bodyPr>
          <a:lstStyle/>
          <a:p>
            <a:pPr algn="ctr"/>
            <a:r>
              <a:rPr lang="en-US" sz="1600" dirty="0">
                <a:latin typeface="Avenir Book" panose="02000503020000020003" pitchFamily="2" charset="0"/>
              </a:rPr>
              <a:t>Yong Wang</a:t>
            </a:r>
            <a:r>
              <a:rPr lang="en-US" sz="1600" baseline="30000" dirty="0">
                <a:latin typeface="Avenir Book" panose="02000503020000020003" pitchFamily="2" charset="0"/>
              </a:rPr>
              <a:t>2</a:t>
            </a:r>
            <a:endParaRPr lang="en-US" sz="1600" dirty="0">
              <a:latin typeface="Avenir Book" panose="02000503020000020003" pitchFamily="2" charset="0"/>
            </a:endParaRPr>
          </a:p>
        </p:txBody>
      </p:sp>
      <p:sp>
        <p:nvSpPr>
          <p:cNvPr id="20" name="TextBox 19">
            <a:extLst>
              <a:ext uri="{FF2B5EF4-FFF2-40B4-BE49-F238E27FC236}">
                <a16:creationId xmlns:a16="http://schemas.microsoft.com/office/drawing/2014/main" id="{91B6188A-C21C-AF43-829F-1622EC97B251}"/>
              </a:ext>
            </a:extLst>
          </p:cNvPr>
          <p:cNvSpPr txBox="1"/>
          <p:nvPr/>
        </p:nvSpPr>
        <p:spPr>
          <a:xfrm>
            <a:off x="8536700" y="4088655"/>
            <a:ext cx="1469795" cy="338554"/>
          </a:xfrm>
          <a:prstGeom prst="rect">
            <a:avLst/>
          </a:prstGeom>
          <a:noFill/>
        </p:spPr>
        <p:txBody>
          <a:bodyPr wrap="square" rtlCol="0">
            <a:spAutoFit/>
          </a:bodyPr>
          <a:lstStyle/>
          <a:p>
            <a:pPr algn="ctr"/>
            <a:r>
              <a:rPr lang="en-US" sz="1600" dirty="0" err="1">
                <a:latin typeface="Avenir Light" panose="020B0402020203020204" pitchFamily="34" charset="77"/>
              </a:rPr>
              <a:t>Huamin</a:t>
            </a:r>
            <a:r>
              <a:rPr lang="en-US" sz="1600" dirty="0">
                <a:latin typeface="Avenir Light" panose="020B0402020203020204" pitchFamily="34" charset="77"/>
              </a:rPr>
              <a:t> Qu</a:t>
            </a:r>
            <a:r>
              <a:rPr lang="en-US" sz="1600" baseline="30000" dirty="0">
                <a:latin typeface="Avenir Light" panose="020B0402020203020204" pitchFamily="34" charset="77"/>
              </a:rPr>
              <a:t>1</a:t>
            </a:r>
            <a:endParaRPr lang="en-US" sz="1600" dirty="0">
              <a:latin typeface="Avenir Light" panose="020B0402020203020204" pitchFamily="34" charset="77"/>
            </a:endParaRPr>
          </a:p>
        </p:txBody>
      </p:sp>
      <p:pic>
        <p:nvPicPr>
          <p:cNvPr id="13" name="Picture 12">
            <a:extLst>
              <a:ext uri="{FF2B5EF4-FFF2-40B4-BE49-F238E27FC236}">
                <a16:creationId xmlns:a16="http://schemas.microsoft.com/office/drawing/2014/main" id="{21B19942-4EC3-C241-B6C7-A140A99768EB}"/>
              </a:ext>
            </a:extLst>
          </p:cNvPr>
          <p:cNvPicPr>
            <a:picLocks noChangeAspect="1"/>
          </p:cNvPicPr>
          <p:nvPr/>
        </p:nvPicPr>
        <p:blipFill rotWithShape="1">
          <a:blip r:embed="rId8"/>
          <a:srcRect l="-1" t="1" r="52508" b="4831"/>
          <a:stretch/>
        </p:blipFill>
        <p:spPr>
          <a:xfrm>
            <a:off x="3448870" y="4834833"/>
            <a:ext cx="2346148" cy="1200329"/>
          </a:xfrm>
          <a:prstGeom prst="rect">
            <a:avLst/>
          </a:prstGeom>
        </p:spPr>
      </p:pic>
      <p:pic>
        <p:nvPicPr>
          <p:cNvPr id="22" name="Picture 21">
            <a:extLst>
              <a:ext uri="{FF2B5EF4-FFF2-40B4-BE49-F238E27FC236}">
                <a16:creationId xmlns:a16="http://schemas.microsoft.com/office/drawing/2014/main" id="{9BEDB957-1AB0-5D49-A269-2631748C3C01}"/>
              </a:ext>
            </a:extLst>
          </p:cNvPr>
          <p:cNvPicPr>
            <a:picLocks noChangeAspect="1"/>
          </p:cNvPicPr>
          <p:nvPr/>
        </p:nvPicPr>
        <p:blipFill>
          <a:blip r:embed="rId9"/>
          <a:stretch>
            <a:fillRect/>
          </a:stretch>
        </p:blipFill>
        <p:spPr>
          <a:xfrm>
            <a:off x="6510725" y="5014248"/>
            <a:ext cx="1871437" cy="841495"/>
          </a:xfrm>
          <a:prstGeom prst="rect">
            <a:avLst/>
          </a:prstGeom>
        </p:spPr>
      </p:pic>
      <p:sp>
        <p:nvSpPr>
          <p:cNvPr id="23" name="TextBox 22">
            <a:extLst>
              <a:ext uri="{FF2B5EF4-FFF2-40B4-BE49-F238E27FC236}">
                <a16:creationId xmlns:a16="http://schemas.microsoft.com/office/drawing/2014/main" id="{46AB2456-9B15-9049-9893-3BC27F6369C0}"/>
              </a:ext>
            </a:extLst>
          </p:cNvPr>
          <p:cNvSpPr txBox="1"/>
          <p:nvPr/>
        </p:nvSpPr>
        <p:spPr>
          <a:xfrm>
            <a:off x="5162353" y="4085757"/>
            <a:ext cx="1871437" cy="338554"/>
          </a:xfrm>
          <a:prstGeom prst="rect">
            <a:avLst/>
          </a:prstGeom>
          <a:noFill/>
        </p:spPr>
        <p:txBody>
          <a:bodyPr wrap="square" rtlCol="0">
            <a:spAutoFit/>
          </a:bodyPr>
          <a:lstStyle/>
          <a:p>
            <a:pPr algn="ctr"/>
            <a:r>
              <a:rPr lang="en-US" sz="1600" dirty="0" err="1">
                <a:latin typeface="Avenir Book" panose="02000503020000020003" pitchFamily="2" charset="0"/>
              </a:rPr>
              <a:t>Songheng</a:t>
            </a:r>
            <a:r>
              <a:rPr lang="en-US" sz="1600" dirty="0">
                <a:latin typeface="Avenir Book" panose="02000503020000020003" pitchFamily="2" charset="0"/>
              </a:rPr>
              <a:t> Zhang</a:t>
            </a:r>
            <a:r>
              <a:rPr lang="en-US" sz="1600" baseline="30000" dirty="0">
                <a:latin typeface="Avenir Book" panose="02000503020000020003" pitchFamily="2" charset="0"/>
              </a:rPr>
              <a:t>2</a:t>
            </a:r>
            <a:endParaRPr lang="en-US" sz="1600" dirty="0">
              <a:latin typeface="Avenir Book" panose="02000503020000020003" pitchFamily="2" charset="0"/>
            </a:endParaRPr>
          </a:p>
        </p:txBody>
      </p:sp>
      <p:pic>
        <p:nvPicPr>
          <p:cNvPr id="8" name="Picture 7">
            <a:extLst>
              <a:ext uri="{FF2B5EF4-FFF2-40B4-BE49-F238E27FC236}">
                <a16:creationId xmlns:a16="http://schemas.microsoft.com/office/drawing/2014/main" id="{67415D36-C11F-3A46-9B2B-961D116F304C}"/>
              </a:ext>
            </a:extLst>
          </p:cNvPr>
          <p:cNvPicPr>
            <a:picLocks noChangeAspect="1"/>
          </p:cNvPicPr>
          <p:nvPr/>
        </p:nvPicPr>
        <p:blipFill>
          <a:blip r:embed="rId10"/>
          <a:stretch>
            <a:fillRect/>
          </a:stretch>
        </p:blipFill>
        <p:spPr>
          <a:xfrm>
            <a:off x="5433600" y="2631317"/>
            <a:ext cx="1324800" cy="1324800"/>
          </a:xfrm>
          <a:prstGeom prst="ellipse">
            <a:avLst/>
          </a:prstGeom>
        </p:spPr>
      </p:pic>
      <p:pic>
        <p:nvPicPr>
          <p:cNvPr id="11" name="Picture 10">
            <a:extLst>
              <a:ext uri="{FF2B5EF4-FFF2-40B4-BE49-F238E27FC236}">
                <a16:creationId xmlns:a16="http://schemas.microsoft.com/office/drawing/2014/main" id="{7E9C72C8-192A-1148-A707-D5768677C91D}"/>
              </a:ext>
            </a:extLst>
          </p:cNvPr>
          <p:cNvPicPr>
            <a:picLocks noChangeAspect="1"/>
          </p:cNvPicPr>
          <p:nvPr/>
        </p:nvPicPr>
        <p:blipFill>
          <a:blip r:embed="rId11"/>
          <a:stretch>
            <a:fillRect/>
          </a:stretch>
        </p:blipFill>
        <p:spPr>
          <a:xfrm>
            <a:off x="7017117" y="2646161"/>
            <a:ext cx="1324800" cy="1324800"/>
          </a:xfrm>
          <a:prstGeom prst="ellipse">
            <a:avLst/>
          </a:prstGeom>
        </p:spPr>
      </p:pic>
      <p:sp>
        <p:nvSpPr>
          <p:cNvPr id="24" name="TextBox 23">
            <a:extLst>
              <a:ext uri="{FF2B5EF4-FFF2-40B4-BE49-F238E27FC236}">
                <a16:creationId xmlns:a16="http://schemas.microsoft.com/office/drawing/2014/main" id="{2E74A323-5F3A-4743-B27B-95C1CD636A68}"/>
              </a:ext>
            </a:extLst>
          </p:cNvPr>
          <p:cNvSpPr txBox="1"/>
          <p:nvPr/>
        </p:nvSpPr>
        <p:spPr>
          <a:xfrm>
            <a:off x="6893430" y="4085757"/>
            <a:ext cx="1643270" cy="338554"/>
          </a:xfrm>
          <a:prstGeom prst="rect">
            <a:avLst/>
          </a:prstGeom>
          <a:noFill/>
        </p:spPr>
        <p:txBody>
          <a:bodyPr wrap="square" rtlCol="0">
            <a:spAutoFit/>
          </a:bodyPr>
          <a:lstStyle/>
          <a:p>
            <a:pPr algn="ctr"/>
            <a:r>
              <a:rPr lang="en-US" sz="1600" dirty="0" err="1">
                <a:latin typeface="Avenir Book" panose="02000503020000020003" pitchFamily="2" charset="0"/>
              </a:rPr>
              <a:t>Yangqiu</a:t>
            </a:r>
            <a:r>
              <a:rPr lang="en-US" sz="1600" dirty="0">
                <a:latin typeface="Avenir Book" panose="02000503020000020003" pitchFamily="2" charset="0"/>
              </a:rPr>
              <a:t> Song</a:t>
            </a:r>
            <a:r>
              <a:rPr lang="en-US" sz="1600" baseline="30000" dirty="0">
                <a:latin typeface="Avenir Book" panose="02000503020000020003" pitchFamily="2" charset="0"/>
              </a:rPr>
              <a:t>1</a:t>
            </a:r>
            <a:endParaRPr lang="en-US" sz="1600" dirty="0">
              <a:latin typeface="Avenir Book" panose="02000503020000020003" pitchFamily="2" charset="0"/>
            </a:endParaRPr>
          </a:p>
        </p:txBody>
      </p:sp>
      <p:pic>
        <p:nvPicPr>
          <p:cNvPr id="25" name="Picture 24">
            <a:extLst>
              <a:ext uri="{FF2B5EF4-FFF2-40B4-BE49-F238E27FC236}">
                <a16:creationId xmlns:a16="http://schemas.microsoft.com/office/drawing/2014/main" id="{D7108B89-78FC-E54B-8634-B4A0DB640D8E}"/>
              </a:ext>
            </a:extLst>
          </p:cNvPr>
          <p:cNvPicPr>
            <a:picLocks noChangeAspect="1"/>
          </p:cNvPicPr>
          <p:nvPr/>
        </p:nvPicPr>
        <p:blipFill rotWithShape="1">
          <a:blip r:embed="rId8"/>
          <a:srcRect l="46891" t="1" r="45528" b="4831"/>
          <a:stretch/>
        </p:blipFill>
        <p:spPr>
          <a:xfrm>
            <a:off x="5908760" y="4834833"/>
            <a:ext cx="374480" cy="1200329"/>
          </a:xfrm>
          <a:prstGeom prst="rect">
            <a:avLst/>
          </a:prstGeom>
        </p:spPr>
      </p:pic>
      <p:sp>
        <p:nvSpPr>
          <p:cNvPr id="2" name="TextBox 1">
            <a:extLst>
              <a:ext uri="{FF2B5EF4-FFF2-40B4-BE49-F238E27FC236}">
                <a16:creationId xmlns:a16="http://schemas.microsoft.com/office/drawing/2014/main" id="{19A9B5DA-B7A3-274C-9A67-341D0C725F2D}"/>
              </a:ext>
            </a:extLst>
          </p:cNvPr>
          <p:cNvSpPr txBox="1"/>
          <p:nvPr/>
        </p:nvSpPr>
        <p:spPr>
          <a:xfrm>
            <a:off x="14255646" y="401736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5039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10</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2"/>
                </a:solidFill>
                <a:latin typeface="Avenir Medium" panose="02000503020000020003" pitchFamily="2" charset="0"/>
                <a:cs typeface="Calibri" panose="020F0502020204030204" pitchFamily="34" charset="0"/>
              </a:rPr>
              <a:t>A Example</a:t>
            </a:r>
            <a:r>
              <a:rPr kumimoji="1" lang="zh-CN" altLang="en-US" sz="3200" dirty="0">
                <a:solidFill>
                  <a:schemeClr val="accent2"/>
                </a:solidFill>
                <a:latin typeface="Avenir Medium" panose="02000503020000020003" pitchFamily="2" charset="0"/>
                <a:cs typeface="Calibri" panose="020F0502020204030204" pitchFamily="34" charset="0"/>
              </a:rPr>
              <a:t> </a:t>
            </a:r>
            <a:r>
              <a:rPr kumimoji="1" lang="en-US" altLang="zh-CN" sz="3200" dirty="0">
                <a:solidFill>
                  <a:schemeClr val="accent2"/>
                </a:solidFill>
                <a:latin typeface="Avenir Medium" panose="02000503020000020003" pitchFamily="2" charset="0"/>
                <a:cs typeface="Calibri" panose="020F0502020204030204" pitchFamily="34" charset="0"/>
              </a:rPr>
              <a:t>KG</a:t>
            </a:r>
          </a:p>
        </p:txBody>
      </p:sp>
      <p:pic>
        <p:nvPicPr>
          <p:cNvPr id="5" name="Graphic 4">
            <a:extLst>
              <a:ext uri="{FF2B5EF4-FFF2-40B4-BE49-F238E27FC236}">
                <a16:creationId xmlns:a16="http://schemas.microsoft.com/office/drawing/2014/main" id="{13CFD35A-AF8B-B246-A84B-B6C94622CD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00" y="1574800"/>
            <a:ext cx="11150600" cy="3708400"/>
          </a:xfrm>
          <a:prstGeom prst="rect">
            <a:avLst/>
          </a:prstGeom>
        </p:spPr>
      </p:pic>
      <p:sp>
        <p:nvSpPr>
          <p:cNvPr id="7" name="矩形 6">
            <a:extLst>
              <a:ext uri="{FF2B5EF4-FFF2-40B4-BE49-F238E27FC236}">
                <a16:creationId xmlns:a16="http://schemas.microsoft.com/office/drawing/2014/main" id="{3E9D1D5A-0208-5047-88F1-931C98C10613}"/>
              </a:ext>
            </a:extLst>
          </p:cNvPr>
          <p:cNvSpPr/>
          <p:nvPr/>
        </p:nvSpPr>
        <p:spPr>
          <a:xfrm>
            <a:off x="779528" y="443996"/>
            <a:ext cx="96000" cy="360000"/>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800">
              <a:solidFill>
                <a:schemeClr val="accent6"/>
              </a:solidFill>
            </a:endParaRPr>
          </a:p>
        </p:txBody>
      </p:sp>
    </p:spTree>
    <p:extLst>
      <p:ext uri="{BB962C8B-B14F-4D97-AF65-F5344CB8AC3E}">
        <p14:creationId xmlns:p14="http://schemas.microsoft.com/office/powerpoint/2010/main" val="276131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11</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2"/>
                </a:solidFill>
                <a:latin typeface="Avenir Medium" panose="02000503020000020003" pitchFamily="2" charset="0"/>
                <a:cs typeface="Calibri" panose="020F0502020204030204" pitchFamily="34" charset="0"/>
              </a:rPr>
              <a:t>Embedding Learning</a:t>
            </a:r>
          </a:p>
        </p:txBody>
      </p:sp>
      <p:pic>
        <p:nvPicPr>
          <p:cNvPr id="4" name="Picture 3">
            <a:extLst>
              <a:ext uri="{FF2B5EF4-FFF2-40B4-BE49-F238E27FC236}">
                <a16:creationId xmlns:a16="http://schemas.microsoft.com/office/drawing/2014/main" id="{1E087AE3-1CEA-9640-B02D-6CF9D9AD0FFB}"/>
              </a:ext>
            </a:extLst>
          </p:cNvPr>
          <p:cNvPicPr>
            <a:picLocks noChangeAspect="1"/>
          </p:cNvPicPr>
          <p:nvPr/>
        </p:nvPicPr>
        <p:blipFill>
          <a:blip r:embed="rId3"/>
          <a:stretch>
            <a:fillRect/>
          </a:stretch>
        </p:blipFill>
        <p:spPr>
          <a:xfrm>
            <a:off x="8265391" y="1727200"/>
            <a:ext cx="3670300" cy="3403600"/>
          </a:xfrm>
          <a:prstGeom prst="rect">
            <a:avLst/>
          </a:prstGeom>
        </p:spPr>
      </p:pic>
      <p:sp>
        <p:nvSpPr>
          <p:cNvPr id="5" name="TextBox 4">
            <a:extLst>
              <a:ext uri="{FF2B5EF4-FFF2-40B4-BE49-F238E27FC236}">
                <a16:creationId xmlns:a16="http://schemas.microsoft.com/office/drawing/2014/main" id="{7B3F90C0-D67D-BB4C-8A55-FE648FF9F8CB}"/>
              </a:ext>
            </a:extLst>
          </p:cNvPr>
          <p:cNvSpPr txBox="1"/>
          <p:nvPr/>
        </p:nvSpPr>
        <p:spPr>
          <a:xfrm>
            <a:off x="920808" y="1869056"/>
            <a:ext cx="3756606" cy="400110"/>
          </a:xfrm>
          <a:prstGeom prst="rect">
            <a:avLst/>
          </a:prstGeom>
          <a:noFill/>
        </p:spPr>
        <p:txBody>
          <a:bodyPr wrap="none" rtlCol="0">
            <a:spAutoFit/>
          </a:bodyPr>
          <a:lstStyle/>
          <a:p>
            <a:r>
              <a:rPr lang="en-US" sz="2000" b="1" dirty="0">
                <a:latin typeface="Avenir Book" panose="02000503020000020003" pitchFamily="2" charset="0"/>
              </a:rPr>
              <a:t>Triplet (denotes a edge in KG):</a:t>
            </a:r>
          </a:p>
        </p:txBody>
      </p:sp>
      <p:pic>
        <p:nvPicPr>
          <p:cNvPr id="7" name="Picture 6">
            <a:extLst>
              <a:ext uri="{FF2B5EF4-FFF2-40B4-BE49-F238E27FC236}">
                <a16:creationId xmlns:a16="http://schemas.microsoft.com/office/drawing/2014/main" id="{968344C4-E327-7746-B5E1-831DB4097585}"/>
              </a:ext>
            </a:extLst>
          </p:cNvPr>
          <p:cNvPicPr>
            <a:picLocks noChangeAspect="1"/>
          </p:cNvPicPr>
          <p:nvPr/>
        </p:nvPicPr>
        <p:blipFill>
          <a:blip r:embed="rId4"/>
          <a:stretch>
            <a:fillRect/>
          </a:stretch>
        </p:blipFill>
        <p:spPr>
          <a:xfrm>
            <a:off x="1530408" y="2458863"/>
            <a:ext cx="3670300" cy="345128"/>
          </a:xfrm>
          <a:prstGeom prst="rect">
            <a:avLst/>
          </a:prstGeom>
        </p:spPr>
      </p:pic>
      <p:sp>
        <p:nvSpPr>
          <p:cNvPr id="8" name="TextBox 7">
            <a:extLst>
              <a:ext uri="{FF2B5EF4-FFF2-40B4-BE49-F238E27FC236}">
                <a16:creationId xmlns:a16="http://schemas.microsoft.com/office/drawing/2014/main" id="{FF529643-0AA2-7C44-9F7D-804AAD6EB1A1}"/>
              </a:ext>
            </a:extLst>
          </p:cNvPr>
          <p:cNvSpPr txBox="1"/>
          <p:nvPr/>
        </p:nvSpPr>
        <p:spPr>
          <a:xfrm>
            <a:off x="5259388" y="2431372"/>
            <a:ext cx="467994" cy="400110"/>
          </a:xfrm>
          <a:prstGeom prst="rect">
            <a:avLst/>
          </a:prstGeom>
          <a:noFill/>
        </p:spPr>
        <p:txBody>
          <a:bodyPr wrap="square" rtlCol="0">
            <a:spAutoFit/>
          </a:bodyPr>
          <a:lstStyle/>
          <a:p>
            <a:r>
              <a:rPr lang="en-US" sz="2000" dirty="0"/>
              <a:t>or</a:t>
            </a:r>
          </a:p>
        </p:txBody>
      </p:sp>
      <p:pic>
        <p:nvPicPr>
          <p:cNvPr id="9" name="Picture 8">
            <a:extLst>
              <a:ext uri="{FF2B5EF4-FFF2-40B4-BE49-F238E27FC236}">
                <a16:creationId xmlns:a16="http://schemas.microsoft.com/office/drawing/2014/main" id="{99CED888-E1A5-0943-9EBD-817F393F9B84}"/>
              </a:ext>
            </a:extLst>
          </p:cNvPr>
          <p:cNvPicPr>
            <a:picLocks noChangeAspect="1"/>
          </p:cNvPicPr>
          <p:nvPr/>
        </p:nvPicPr>
        <p:blipFill>
          <a:blip r:embed="rId5"/>
          <a:stretch>
            <a:fillRect/>
          </a:stretch>
        </p:blipFill>
        <p:spPr>
          <a:xfrm>
            <a:off x="5676930" y="2458863"/>
            <a:ext cx="862823" cy="345129"/>
          </a:xfrm>
          <a:prstGeom prst="rect">
            <a:avLst/>
          </a:prstGeom>
        </p:spPr>
      </p:pic>
      <p:grpSp>
        <p:nvGrpSpPr>
          <p:cNvPr id="11" name="Group 10">
            <a:extLst>
              <a:ext uri="{FF2B5EF4-FFF2-40B4-BE49-F238E27FC236}">
                <a16:creationId xmlns:a16="http://schemas.microsoft.com/office/drawing/2014/main" id="{DE479552-43ED-3349-9D64-FA5BE5DF30C1}"/>
              </a:ext>
            </a:extLst>
          </p:cNvPr>
          <p:cNvGrpSpPr/>
          <p:nvPr/>
        </p:nvGrpSpPr>
        <p:grpSpPr>
          <a:xfrm>
            <a:off x="920808" y="4130155"/>
            <a:ext cx="7110280" cy="1000645"/>
            <a:chOff x="920808" y="3142057"/>
            <a:chExt cx="7110280" cy="1000645"/>
          </a:xfrm>
        </p:grpSpPr>
        <p:pic>
          <p:nvPicPr>
            <p:cNvPr id="6" name="Picture 5">
              <a:extLst>
                <a:ext uri="{FF2B5EF4-FFF2-40B4-BE49-F238E27FC236}">
                  <a16:creationId xmlns:a16="http://schemas.microsoft.com/office/drawing/2014/main" id="{34520826-33D4-FE4B-8D02-D811DDB74330}"/>
                </a:ext>
              </a:extLst>
            </p:cNvPr>
            <p:cNvPicPr>
              <a:picLocks noChangeAspect="1"/>
            </p:cNvPicPr>
            <p:nvPr/>
          </p:nvPicPr>
          <p:blipFill>
            <a:blip r:embed="rId6"/>
            <a:stretch>
              <a:fillRect/>
            </a:stretch>
          </p:blipFill>
          <p:spPr>
            <a:xfrm>
              <a:off x="1530408" y="3704747"/>
              <a:ext cx="2978093" cy="437955"/>
            </a:xfrm>
            <a:prstGeom prst="rect">
              <a:avLst/>
            </a:prstGeom>
          </p:spPr>
        </p:pic>
        <p:sp>
          <p:nvSpPr>
            <p:cNvPr id="12" name="TextBox 11">
              <a:extLst>
                <a:ext uri="{FF2B5EF4-FFF2-40B4-BE49-F238E27FC236}">
                  <a16:creationId xmlns:a16="http://schemas.microsoft.com/office/drawing/2014/main" id="{411BEA41-EDF5-FE49-994E-7B01903978AF}"/>
                </a:ext>
              </a:extLst>
            </p:cNvPr>
            <p:cNvSpPr txBox="1"/>
            <p:nvPr/>
          </p:nvSpPr>
          <p:spPr>
            <a:xfrm>
              <a:off x="920808" y="3142057"/>
              <a:ext cx="7110280" cy="400110"/>
            </a:xfrm>
            <a:prstGeom prst="rect">
              <a:avLst/>
            </a:prstGeom>
            <a:noFill/>
          </p:spPr>
          <p:txBody>
            <a:bodyPr wrap="none" rtlCol="0">
              <a:spAutoFit/>
            </a:bodyPr>
            <a:lstStyle/>
            <a:p>
              <a:r>
                <a:rPr lang="en-US" sz="2000" b="1" dirty="0" err="1">
                  <a:latin typeface="Avenir Book" panose="02000503020000020003" pitchFamily="2" charset="0"/>
                </a:rPr>
                <a:t>TransE</a:t>
              </a:r>
              <a:r>
                <a:rPr lang="en-US" sz="2000" b="1" dirty="0">
                  <a:latin typeface="Avenir Book" panose="02000503020000020003" pitchFamily="2" charset="0"/>
                </a:rPr>
                <a:t> scoring function (measures the possibility of a triplet):</a:t>
              </a:r>
            </a:p>
          </p:txBody>
        </p:sp>
      </p:grpSp>
      <p:sp>
        <p:nvSpPr>
          <p:cNvPr id="16" name="TextBox 15">
            <a:extLst>
              <a:ext uri="{FF2B5EF4-FFF2-40B4-BE49-F238E27FC236}">
                <a16:creationId xmlns:a16="http://schemas.microsoft.com/office/drawing/2014/main" id="{1DAFE50E-12EB-6F48-B5CB-C6563731CCFC}"/>
              </a:ext>
            </a:extLst>
          </p:cNvPr>
          <p:cNvSpPr txBox="1"/>
          <p:nvPr/>
        </p:nvSpPr>
        <p:spPr>
          <a:xfrm>
            <a:off x="920808" y="2994436"/>
            <a:ext cx="2381229" cy="400110"/>
          </a:xfrm>
          <a:prstGeom prst="rect">
            <a:avLst/>
          </a:prstGeom>
          <a:noFill/>
        </p:spPr>
        <p:txBody>
          <a:bodyPr wrap="none" rtlCol="0">
            <a:spAutoFit/>
          </a:bodyPr>
          <a:lstStyle/>
          <a:p>
            <a:r>
              <a:rPr lang="en-US" sz="2000" b="1" dirty="0" err="1">
                <a:latin typeface="Avenir Book" panose="02000503020000020003" pitchFamily="2" charset="0"/>
              </a:rPr>
              <a:t>TransE</a:t>
            </a:r>
            <a:r>
              <a:rPr lang="en-US" sz="2000" b="1" dirty="0">
                <a:latin typeface="Avenir Book" panose="02000503020000020003" pitchFamily="2" charset="0"/>
              </a:rPr>
              <a:t> assumption:</a:t>
            </a:r>
          </a:p>
        </p:txBody>
      </p:sp>
      <p:pic>
        <p:nvPicPr>
          <p:cNvPr id="20" name="Picture 19">
            <a:extLst>
              <a:ext uri="{FF2B5EF4-FFF2-40B4-BE49-F238E27FC236}">
                <a16:creationId xmlns:a16="http://schemas.microsoft.com/office/drawing/2014/main" id="{9659D62F-0D7D-724B-945A-C2EE6E5AE57C}"/>
              </a:ext>
            </a:extLst>
          </p:cNvPr>
          <p:cNvPicPr>
            <a:picLocks noChangeAspect="1"/>
          </p:cNvPicPr>
          <p:nvPr/>
        </p:nvPicPr>
        <p:blipFill>
          <a:blip r:embed="rId7"/>
          <a:stretch>
            <a:fillRect/>
          </a:stretch>
        </p:blipFill>
        <p:spPr>
          <a:xfrm>
            <a:off x="1613843" y="3557126"/>
            <a:ext cx="1129092" cy="324000"/>
          </a:xfrm>
          <a:prstGeom prst="rect">
            <a:avLst/>
          </a:prstGeom>
        </p:spPr>
      </p:pic>
      <p:sp>
        <p:nvSpPr>
          <p:cNvPr id="21" name="TextBox 20">
            <a:extLst>
              <a:ext uri="{FF2B5EF4-FFF2-40B4-BE49-F238E27FC236}">
                <a16:creationId xmlns:a16="http://schemas.microsoft.com/office/drawing/2014/main" id="{B6023C3C-FF3E-FB46-893E-520DEE43BE4A}"/>
              </a:ext>
            </a:extLst>
          </p:cNvPr>
          <p:cNvSpPr txBox="1"/>
          <p:nvPr/>
        </p:nvSpPr>
        <p:spPr>
          <a:xfrm>
            <a:off x="1613843" y="6305977"/>
            <a:ext cx="8964313" cy="415498"/>
          </a:xfrm>
          <a:prstGeom prst="rect">
            <a:avLst/>
          </a:prstGeom>
          <a:noFill/>
        </p:spPr>
        <p:txBody>
          <a:bodyPr wrap="none" rtlCol="0">
            <a:spAutoFit/>
          </a:bodyPr>
          <a:lstStyle/>
          <a:p>
            <a:r>
              <a:rPr lang="en-US" sz="1050" dirty="0">
                <a:latin typeface="Avenir Book" panose="02000503020000020003" pitchFamily="2" charset="0"/>
              </a:rPr>
              <a:t>A. </a:t>
            </a:r>
            <a:r>
              <a:rPr lang="en-US" sz="1050" dirty="0" err="1">
                <a:latin typeface="Avenir Book" panose="02000503020000020003" pitchFamily="2" charset="0"/>
              </a:rPr>
              <a:t>Bordes</a:t>
            </a:r>
            <a:r>
              <a:rPr lang="en-US" sz="1050" dirty="0">
                <a:latin typeface="Avenir Book" panose="02000503020000020003" pitchFamily="2" charset="0"/>
              </a:rPr>
              <a:t>, N. </a:t>
            </a:r>
            <a:r>
              <a:rPr lang="en-US" sz="1050" dirty="0" err="1">
                <a:latin typeface="Avenir Book" panose="02000503020000020003" pitchFamily="2" charset="0"/>
              </a:rPr>
              <a:t>Usunier</a:t>
            </a:r>
            <a:r>
              <a:rPr lang="en-US" sz="1050" dirty="0">
                <a:latin typeface="Avenir Book" panose="02000503020000020003" pitchFamily="2" charset="0"/>
              </a:rPr>
              <a:t>, A. Garcia-Duran, J. Weston, and O. </a:t>
            </a:r>
            <a:r>
              <a:rPr lang="en-US" sz="1050" dirty="0" err="1">
                <a:latin typeface="Avenir Book" panose="02000503020000020003" pitchFamily="2" charset="0"/>
              </a:rPr>
              <a:t>Yakhnenko</a:t>
            </a:r>
            <a:r>
              <a:rPr lang="en-US" sz="1050" dirty="0">
                <a:latin typeface="Avenir Book" panose="02000503020000020003" pitchFamily="2" charset="0"/>
              </a:rPr>
              <a:t>. Translating embeddings for modeling multi-relational data. </a:t>
            </a:r>
            <a:r>
              <a:rPr lang="en-US" sz="1050" dirty="0" err="1">
                <a:latin typeface="Avenir Book" panose="02000503020000020003" pitchFamily="2" charset="0"/>
              </a:rPr>
              <a:t>NeurIPS</a:t>
            </a:r>
            <a:r>
              <a:rPr lang="en-US" sz="1050" dirty="0">
                <a:latin typeface="Avenir Book" panose="02000503020000020003" pitchFamily="2" charset="0"/>
              </a:rPr>
              <a:t>, 2013.</a:t>
            </a:r>
          </a:p>
          <a:p>
            <a:r>
              <a:rPr lang="en-US" sz="1050" dirty="0">
                <a:latin typeface="Avenir Book" panose="02000503020000020003" pitchFamily="2" charset="0"/>
              </a:rPr>
              <a:t>Z. Sun, Z. Deng, J. </a:t>
            </a:r>
            <a:r>
              <a:rPr lang="en-US" sz="1050" dirty="0" err="1">
                <a:latin typeface="Avenir Book" panose="02000503020000020003" pitchFamily="2" charset="0"/>
              </a:rPr>
              <a:t>Nie</a:t>
            </a:r>
            <a:r>
              <a:rPr lang="en-US" sz="1050" dirty="0">
                <a:latin typeface="Avenir Book" panose="02000503020000020003" pitchFamily="2" charset="0"/>
              </a:rPr>
              <a:t>, and J. Tang. Rotate: Knowledge graph embedding by relational rotation in complex space. ICLR, 2019.</a:t>
            </a:r>
          </a:p>
        </p:txBody>
      </p:sp>
      <p:sp>
        <p:nvSpPr>
          <p:cNvPr id="23" name="矩形 6">
            <a:extLst>
              <a:ext uri="{FF2B5EF4-FFF2-40B4-BE49-F238E27FC236}">
                <a16:creationId xmlns:a16="http://schemas.microsoft.com/office/drawing/2014/main" id="{B173710B-DB33-AF4D-AE6D-3D36B9152B6E}"/>
              </a:ext>
            </a:extLst>
          </p:cNvPr>
          <p:cNvSpPr/>
          <p:nvPr/>
        </p:nvSpPr>
        <p:spPr>
          <a:xfrm>
            <a:off x="779528" y="443996"/>
            <a:ext cx="96000" cy="360000"/>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800">
              <a:solidFill>
                <a:schemeClr val="accent6"/>
              </a:solidFill>
            </a:endParaRPr>
          </a:p>
        </p:txBody>
      </p:sp>
    </p:spTree>
    <p:extLst>
      <p:ext uri="{BB962C8B-B14F-4D97-AF65-F5344CB8AC3E}">
        <p14:creationId xmlns:p14="http://schemas.microsoft.com/office/powerpoint/2010/main" val="1363455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a:xfrm>
            <a:off x="8610600" y="6356350"/>
            <a:ext cx="2743200" cy="365125"/>
          </a:xfrm>
        </p:spPr>
        <p:txBody>
          <a:bodyPr/>
          <a:lstStyle/>
          <a:p>
            <a:fld id="{AF0B9AF7-C26F-7E4A-AD62-0B96862D84B8}" type="slidenum">
              <a:rPr kumimoji="1" lang="zh-CN" altLang="en-US" smtClean="0"/>
              <a:t>12</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2"/>
                </a:solidFill>
                <a:latin typeface="Avenir Medium" panose="02000503020000020003" pitchFamily="2" charset="0"/>
                <a:cs typeface="Calibri" panose="020F0502020204030204" pitchFamily="34" charset="0"/>
              </a:rPr>
              <a:t>Inference</a:t>
            </a:r>
          </a:p>
        </p:txBody>
      </p:sp>
      <p:pic>
        <p:nvPicPr>
          <p:cNvPr id="4" name="Picture 3">
            <a:extLst>
              <a:ext uri="{FF2B5EF4-FFF2-40B4-BE49-F238E27FC236}">
                <a16:creationId xmlns:a16="http://schemas.microsoft.com/office/drawing/2014/main" id="{18B4DD46-381B-0045-A8F4-7D0EA8C8E944}"/>
              </a:ext>
            </a:extLst>
          </p:cNvPr>
          <p:cNvPicPr>
            <a:picLocks noChangeAspect="1"/>
          </p:cNvPicPr>
          <p:nvPr/>
        </p:nvPicPr>
        <p:blipFill>
          <a:blip r:embed="rId3"/>
          <a:stretch>
            <a:fillRect/>
          </a:stretch>
        </p:blipFill>
        <p:spPr>
          <a:xfrm>
            <a:off x="7719569" y="1695450"/>
            <a:ext cx="3543300" cy="3467100"/>
          </a:xfrm>
          <a:prstGeom prst="rect">
            <a:avLst/>
          </a:prstGeom>
        </p:spPr>
      </p:pic>
      <p:sp>
        <p:nvSpPr>
          <p:cNvPr id="6" name="TextBox 5">
            <a:extLst>
              <a:ext uri="{FF2B5EF4-FFF2-40B4-BE49-F238E27FC236}">
                <a16:creationId xmlns:a16="http://schemas.microsoft.com/office/drawing/2014/main" id="{D172D47B-B663-9942-8C38-C8E3F15B43DD}"/>
              </a:ext>
            </a:extLst>
          </p:cNvPr>
          <p:cNvSpPr txBox="1"/>
          <p:nvPr/>
        </p:nvSpPr>
        <p:spPr>
          <a:xfrm>
            <a:off x="880894" y="1548986"/>
            <a:ext cx="1819922" cy="400110"/>
          </a:xfrm>
          <a:prstGeom prst="rect">
            <a:avLst/>
          </a:prstGeom>
          <a:noFill/>
        </p:spPr>
        <p:txBody>
          <a:bodyPr wrap="none" rtlCol="0">
            <a:spAutoFit/>
          </a:bodyPr>
          <a:lstStyle/>
          <a:p>
            <a:r>
              <a:rPr lang="en-US" sz="2000" b="1" dirty="0">
                <a:latin typeface="Avenir Book" panose="02000503020000020003" pitchFamily="2" charset="0"/>
              </a:rPr>
              <a:t>Rule structure:</a:t>
            </a:r>
          </a:p>
        </p:txBody>
      </p:sp>
      <p:sp>
        <p:nvSpPr>
          <p:cNvPr id="10" name="TextBox 9">
            <a:extLst>
              <a:ext uri="{FF2B5EF4-FFF2-40B4-BE49-F238E27FC236}">
                <a16:creationId xmlns:a16="http://schemas.microsoft.com/office/drawing/2014/main" id="{76B635F7-CC2B-C34B-A782-A1E912195A8B}"/>
              </a:ext>
            </a:extLst>
          </p:cNvPr>
          <p:cNvSpPr txBox="1"/>
          <p:nvPr/>
        </p:nvSpPr>
        <p:spPr>
          <a:xfrm>
            <a:off x="1292479" y="3232213"/>
            <a:ext cx="5433090" cy="400110"/>
          </a:xfrm>
          <a:prstGeom prst="rect">
            <a:avLst/>
          </a:prstGeom>
          <a:noFill/>
        </p:spPr>
        <p:txBody>
          <a:bodyPr wrap="none" rtlCol="0">
            <a:spAutoFit/>
          </a:bodyPr>
          <a:lstStyle/>
          <a:p>
            <a:r>
              <a:rPr lang="en-US" sz="2000" dirty="0">
                <a:latin typeface="Avenir Book" panose="02000503020000020003" pitchFamily="2" charset="0"/>
              </a:rPr>
              <a:t>1. Compute rule score (possibility of the rule):</a:t>
            </a:r>
          </a:p>
        </p:txBody>
      </p:sp>
      <p:pic>
        <p:nvPicPr>
          <p:cNvPr id="13" name="Picture 12">
            <a:extLst>
              <a:ext uri="{FF2B5EF4-FFF2-40B4-BE49-F238E27FC236}">
                <a16:creationId xmlns:a16="http://schemas.microsoft.com/office/drawing/2014/main" id="{CCAEDF14-F6EB-D241-AD92-F89336C31893}"/>
              </a:ext>
            </a:extLst>
          </p:cNvPr>
          <p:cNvPicPr>
            <a:picLocks noChangeAspect="1"/>
          </p:cNvPicPr>
          <p:nvPr/>
        </p:nvPicPr>
        <p:blipFill>
          <a:blip r:embed="rId4"/>
          <a:stretch>
            <a:fillRect/>
          </a:stretch>
        </p:blipFill>
        <p:spPr>
          <a:xfrm>
            <a:off x="1693580" y="3818546"/>
            <a:ext cx="4172009" cy="355509"/>
          </a:xfrm>
          <a:prstGeom prst="rect">
            <a:avLst/>
          </a:prstGeom>
        </p:spPr>
      </p:pic>
      <p:sp>
        <p:nvSpPr>
          <p:cNvPr id="16" name="TextBox 15">
            <a:extLst>
              <a:ext uri="{FF2B5EF4-FFF2-40B4-BE49-F238E27FC236}">
                <a16:creationId xmlns:a16="http://schemas.microsoft.com/office/drawing/2014/main" id="{5D5F3543-ED73-3144-A201-1D49691442BC}"/>
              </a:ext>
            </a:extLst>
          </p:cNvPr>
          <p:cNvSpPr txBox="1"/>
          <p:nvPr/>
        </p:nvSpPr>
        <p:spPr>
          <a:xfrm>
            <a:off x="5839558" y="2100298"/>
            <a:ext cx="467994" cy="400110"/>
          </a:xfrm>
          <a:prstGeom prst="rect">
            <a:avLst/>
          </a:prstGeom>
          <a:noFill/>
        </p:spPr>
        <p:txBody>
          <a:bodyPr wrap="square" rtlCol="0">
            <a:spAutoFit/>
          </a:bodyPr>
          <a:lstStyle/>
          <a:p>
            <a:r>
              <a:rPr lang="en-US" sz="2000" dirty="0"/>
              <a:t>or</a:t>
            </a:r>
          </a:p>
        </p:txBody>
      </p:sp>
      <p:pic>
        <p:nvPicPr>
          <p:cNvPr id="14" name="Picture 13">
            <a:extLst>
              <a:ext uri="{FF2B5EF4-FFF2-40B4-BE49-F238E27FC236}">
                <a16:creationId xmlns:a16="http://schemas.microsoft.com/office/drawing/2014/main" id="{5200F3EC-D16C-A04F-B8EA-5CBA9C6337D7}"/>
              </a:ext>
            </a:extLst>
          </p:cNvPr>
          <p:cNvPicPr>
            <a:picLocks noChangeAspect="1"/>
          </p:cNvPicPr>
          <p:nvPr/>
        </p:nvPicPr>
        <p:blipFill>
          <a:blip r:embed="rId5"/>
          <a:stretch>
            <a:fillRect/>
          </a:stretch>
        </p:blipFill>
        <p:spPr>
          <a:xfrm>
            <a:off x="6207899" y="2156090"/>
            <a:ext cx="891940" cy="300545"/>
          </a:xfrm>
          <a:prstGeom prst="rect">
            <a:avLst/>
          </a:prstGeom>
        </p:spPr>
      </p:pic>
      <p:pic>
        <p:nvPicPr>
          <p:cNvPr id="17" name="Picture 16">
            <a:extLst>
              <a:ext uri="{FF2B5EF4-FFF2-40B4-BE49-F238E27FC236}">
                <a16:creationId xmlns:a16="http://schemas.microsoft.com/office/drawing/2014/main" id="{4BEC6420-7EAA-6641-9422-70B8B8497E22}"/>
              </a:ext>
            </a:extLst>
          </p:cNvPr>
          <p:cNvPicPr>
            <a:picLocks noChangeAspect="1"/>
          </p:cNvPicPr>
          <p:nvPr/>
        </p:nvPicPr>
        <p:blipFill>
          <a:blip r:embed="rId6"/>
          <a:stretch>
            <a:fillRect/>
          </a:stretch>
        </p:blipFill>
        <p:spPr>
          <a:xfrm>
            <a:off x="1303885" y="2156090"/>
            <a:ext cx="4531062" cy="301698"/>
          </a:xfrm>
          <a:prstGeom prst="rect">
            <a:avLst/>
          </a:prstGeom>
        </p:spPr>
      </p:pic>
      <p:sp>
        <p:nvSpPr>
          <p:cNvPr id="18" name="Rectangle 17">
            <a:extLst>
              <a:ext uri="{FF2B5EF4-FFF2-40B4-BE49-F238E27FC236}">
                <a16:creationId xmlns:a16="http://schemas.microsoft.com/office/drawing/2014/main" id="{22257F97-649B-9249-BE8B-1717E33DE332}"/>
              </a:ext>
            </a:extLst>
          </p:cNvPr>
          <p:cNvSpPr/>
          <p:nvPr/>
        </p:nvSpPr>
        <p:spPr>
          <a:xfrm>
            <a:off x="1187980" y="2088456"/>
            <a:ext cx="212471" cy="165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FC4D82-FCA3-1248-8ED8-D3131FE3E698}"/>
              </a:ext>
            </a:extLst>
          </p:cNvPr>
          <p:cNvSpPr/>
          <p:nvPr/>
        </p:nvSpPr>
        <p:spPr>
          <a:xfrm rot="952024">
            <a:off x="9600023" y="1491606"/>
            <a:ext cx="764353" cy="3805881"/>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9EE346-7802-E24D-9BBF-25409D5E2A49}"/>
              </a:ext>
            </a:extLst>
          </p:cNvPr>
          <p:cNvSpPr txBox="1"/>
          <p:nvPr/>
        </p:nvSpPr>
        <p:spPr>
          <a:xfrm>
            <a:off x="1303885" y="4357593"/>
            <a:ext cx="6605408" cy="400110"/>
          </a:xfrm>
          <a:prstGeom prst="rect">
            <a:avLst/>
          </a:prstGeom>
          <a:noFill/>
        </p:spPr>
        <p:txBody>
          <a:bodyPr wrap="square" rtlCol="0">
            <a:spAutoFit/>
          </a:bodyPr>
          <a:lstStyle/>
          <a:p>
            <a:r>
              <a:rPr lang="en-US" sz="2000" dirty="0">
                <a:latin typeface="Avenir Book" panose="02000503020000020003" pitchFamily="2" charset="0"/>
              </a:rPr>
              <a:t>2. Aggregate all suitable rules' scores of a data column:</a:t>
            </a:r>
          </a:p>
        </p:txBody>
      </p:sp>
      <p:pic>
        <p:nvPicPr>
          <p:cNvPr id="22" name="Picture 21">
            <a:extLst>
              <a:ext uri="{FF2B5EF4-FFF2-40B4-BE49-F238E27FC236}">
                <a16:creationId xmlns:a16="http://schemas.microsoft.com/office/drawing/2014/main" id="{42A498D8-CC6A-B44B-80E0-8089314DC349}"/>
              </a:ext>
            </a:extLst>
          </p:cNvPr>
          <p:cNvPicPr>
            <a:picLocks noChangeAspect="1"/>
          </p:cNvPicPr>
          <p:nvPr/>
        </p:nvPicPr>
        <p:blipFill>
          <a:blip r:embed="rId7"/>
          <a:stretch>
            <a:fillRect/>
          </a:stretch>
        </p:blipFill>
        <p:spPr>
          <a:xfrm>
            <a:off x="1715470" y="4941241"/>
            <a:ext cx="4864100" cy="850900"/>
          </a:xfrm>
          <a:prstGeom prst="rect">
            <a:avLst/>
          </a:prstGeom>
        </p:spPr>
      </p:pic>
      <p:sp>
        <p:nvSpPr>
          <p:cNvPr id="23" name="Rectangle 22">
            <a:extLst>
              <a:ext uri="{FF2B5EF4-FFF2-40B4-BE49-F238E27FC236}">
                <a16:creationId xmlns:a16="http://schemas.microsoft.com/office/drawing/2014/main" id="{F6BA8EFE-EE01-FC46-A65F-511BF16AB33B}"/>
              </a:ext>
            </a:extLst>
          </p:cNvPr>
          <p:cNvSpPr/>
          <p:nvPr/>
        </p:nvSpPr>
        <p:spPr>
          <a:xfrm>
            <a:off x="1304787" y="5792141"/>
            <a:ext cx="5772927" cy="400110"/>
          </a:xfrm>
          <a:prstGeom prst="rect">
            <a:avLst/>
          </a:prstGeom>
        </p:spPr>
        <p:txBody>
          <a:bodyPr wrap="none">
            <a:spAutoFit/>
          </a:bodyPr>
          <a:lstStyle/>
          <a:p>
            <a:r>
              <a:rPr lang="en-US" sz="2000" dirty="0">
                <a:latin typeface="Avenir Book" panose="02000503020000020003" pitchFamily="2" charset="0"/>
              </a:rPr>
              <a:t>3. Recommend the design with the highest score</a:t>
            </a:r>
            <a:endParaRPr lang="en-US" sz="2000" dirty="0"/>
          </a:p>
        </p:txBody>
      </p:sp>
      <p:sp>
        <p:nvSpPr>
          <p:cNvPr id="24" name="TextBox 23">
            <a:extLst>
              <a:ext uri="{FF2B5EF4-FFF2-40B4-BE49-F238E27FC236}">
                <a16:creationId xmlns:a16="http://schemas.microsoft.com/office/drawing/2014/main" id="{4863E097-2D02-B14F-9CDB-17146055E13C}"/>
              </a:ext>
            </a:extLst>
          </p:cNvPr>
          <p:cNvSpPr txBox="1"/>
          <p:nvPr/>
        </p:nvSpPr>
        <p:spPr>
          <a:xfrm>
            <a:off x="880894" y="2750579"/>
            <a:ext cx="1988237" cy="400110"/>
          </a:xfrm>
          <a:prstGeom prst="rect">
            <a:avLst/>
          </a:prstGeom>
          <a:noFill/>
        </p:spPr>
        <p:txBody>
          <a:bodyPr wrap="none" rtlCol="0">
            <a:spAutoFit/>
          </a:bodyPr>
          <a:lstStyle/>
          <a:p>
            <a:r>
              <a:rPr lang="en-US" sz="2000" b="1" dirty="0">
                <a:latin typeface="Avenir Book" panose="02000503020000020003" pitchFamily="2" charset="0"/>
              </a:rPr>
              <a:t>Inference steps:</a:t>
            </a:r>
          </a:p>
        </p:txBody>
      </p:sp>
      <p:sp>
        <p:nvSpPr>
          <p:cNvPr id="26" name="矩形 6">
            <a:extLst>
              <a:ext uri="{FF2B5EF4-FFF2-40B4-BE49-F238E27FC236}">
                <a16:creationId xmlns:a16="http://schemas.microsoft.com/office/drawing/2014/main" id="{73C26832-1080-3442-8FFC-A54D1BB2B5AC}"/>
              </a:ext>
            </a:extLst>
          </p:cNvPr>
          <p:cNvSpPr/>
          <p:nvPr/>
        </p:nvSpPr>
        <p:spPr>
          <a:xfrm>
            <a:off x="779528" y="443996"/>
            <a:ext cx="96000" cy="360000"/>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800">
              <a:solidFill>
                <a:schemeClr val="accent6"/>
              </a:solidFill>
            </a:endParaRPr>
          </a:p>
        </p:txBody>
      </p:sp>
    </p:spTree>
    <p:extLst>
      <p:ext uri="{BB962C8B-B14F-4D97-AF65-F5344CB8AC3E}">
        <p14:creationId xmlns:p14="http://schemas.microsoft.com/office/powerpoint/2010/main" val="256689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53C2E27-4A06-5C43-99D2-D1E5FE60CBC1}"/>
              </a:ext>
            </a:extLst>
          </p:cNvPr>
          <p:cNvSpPr>
            <a:spLocks noGrp="1"/>
          </p:cNvSpPr>
          <p:nvPr>
            <p:ph idx="1"/>
          </p:nvPr>
        </p:nvSpPr>
        <p:spPr>
          <a:xfrm>
            <a:off x="849600" y="1260668"/>
            <a:ext cx="5551728" cy="4336664"/>
          </a:xfrm>
        </p:spPr>
        <p:txBody>
          <a:bodyPr>
            <a:normAutofit/>
          </a:bodyPr>
          <a:lstStyle/>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Introduction</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Method</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    </a:t>
            </a:r>
            <a:r>
              <a:rPr kumimoji="1" lang="en-US" altLang="zh-CN" b="1" dirty="0">
                <a:solidFill>
                  <a:schemeClr val="accent6"/>
                </a:solidFill>
                <a:latin typeface="Avenir Book" panose="02000503020000020003" pitchFamily="2" charset="0"/>
                <a:cs typeface="Futura Medium" panose="020B0602020204020303" pitchFamily="34" charset="-79"/>
              </a:rPr>
              <a:t>Evaluation</a:t>
            </a:r>
          </a:p>
          <a:p>
            <a:pPr marL="0" indent="0">
              <a:lnSpc>
                <a:spcPct val="100000"/>
              </a:lnSpc>
              <a:buNone/>
            </a:pPr>
            <a:r>
              <a:rPr kumimoji="1" lang="en-US" altLang="zh-CN" sz="2400" b="1" dirty="0">
                <a:solidFill>
                  <a:schemeClr val="accent6"/>
                </a:solidFill>
                <a:latin typeface="Avenir Book" panose="02000503020000020003" pitchFamily="2" charset="0"/>
                <a:cs typeface="Futura Medium" panose="020B0602020204020303" pitchFamily="34" charset="-79"/>
              </a:rPr>
              <a:t>    </a:t>
            </a: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Quantitative Evaluation</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User Study</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Case Study</a:t>
            </a:r>
            <a:endParaRPr kumimoji="1" lang="en-US" altLang="zh-CN" sz="2400" b="1" dirty="0">
              <a:solidFill>
                <a:schemeClr val="accent6"/>
              </a:solidFill>
              <a:latin typeface="Avenir Book" panose="02000503020000020003" pitchFamily="2" charset="0"/>
              <a:cs typeface="Futura Medium" panose="020B0602020204020303" pitchFamily="34" charset="-79"/>
            </a:endParaRP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Discussion</a:t>
            </a:r>
          </a:p>
        </p:txBody>
      </p:sp>
      <p:sp>
        <p:nvSpPr>
          <p:cNvPr id="4" name="灯片编号占位符 3">
            <a:extLst>
              <a:ext uri="{FF2B5EF4-FFF2-40B4-BE49-F238E27FC236}">
                <a16:creationId xmlns:a16="http://schemas.microsoft.com/office/drawing/2014/main" id="{D3AA3316-65E0-5145-81E7-0BD5574D55DF}"/>
              </a:ext>
            </a:extLst>
          </p:cNvPr>
          <p:cNvSpPr>
            <a:spLocks noGrp="1"/>
          </p:cNvSpPr>
          <p:nvPr>
            <p:ph type="sldNum" sz="quarter" idx="12"/>
          </p:nvPr>
        </p:nvSpPr>
        <p:spPr/>
        <p:txBody>
          <a:bodyPr/>
          <a:lstStyle/>
          <a:p>
            <a:fld id="{AF0B9AF7-C26F-7E4A-AD62-0B96862D84B8}" type="slidenum">
              <a:rPr kumimoji="1" lang="zh-CN" altLang="en-US" smtClean="0">
                <a:latin typeface="Futura Bk Book" panose="020B0502020204020303" pitchFamily="34" charset="0"/>
              </a:rPr>
              <a:t>13</a:t>
            </a:fld>
            <a:endParaRPr kumimoji="1" lang="zh-CN" altLang="en-US" dirty="0">
              <a:latin typeface="Futura Bk Book" panose="020B0502020204020303" pitchFamily="34" charset="0"/>
            </a:endParaRPr>
          </a:p>
        </p:txBody>
      </p:sp>
      <p:sp>
        <p:nvSpPr>
          <p:cNvPr id="5" name="矩形 6">
            <a:extLst>
              <a:ext uri="{FF2B5EF4-FFF2-40B4-BE49-F238E27FC236}">
                <a16:creationId xmlns:a16="http://schemas.microsoft.com/office/drawing/2014/main" id="{889345BC-AED3-E54C-9146-020553408646}"/>
              </a:ext>
            </a:extLst>
          </p:cNvPr>
          <p:cNvSpPr/>
          <p:nvPr/>
        </p:nvSpPr>
        <p:spPr>
          <a:xfrm>
            <a:off x="979200" y="2556000"/>
            <a:ext cx="54000" cy="180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spTree>
    <p:extLst>
      <p:ext uri="{BB962C8B-B14F-4D97-AF65-F5344CB8AC3E}">
        <p14:creationId xmlns:p14="http://schemas.microsoft.com/office/powerpoint/2010/main" val="3516660336"/>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14</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latin typeface="Avenir Medium" panose="02000503020000020003" pitchFamily="2" charset="0"/>
                <a:cs typeface="Calibri" panose="020F0502020204030204" pitchFamily="34" charset="0"/>
              </a:rPr>
              <a:t>Quantitative Evaluation</a:t>
            </a:r>
          </a:p>
        </p:txBody>
      </p:sp>
      <p:sp>
        <p:nvSpPr>
          <p:cNvPr id="7" name="矩形 6">
            <a:extLst>
              <a:ext uri="{FF2B5EF4-FFF2-40B4-BE49-F238E27FC236}">
                <a16:creationId xmlns:a16="http://schemas.microsoft.com/office/drawing/2014/main" id="{6ECD0D27-CE3A-4D4D-B3A9-45D5A7D3E0F6}"/>
              </a:ext>
            </a:extLst>
          </p:cNvPr>
          <p:cNvSpPr/>
          <p:nvPr/>
        </p:nvSpPr>
        <p:spPr>
          <a:xfrm>
            <a:off x="779528" y="443996"/>
            <a:ext cx="96000" cy="360000"/>
          </a:xfrm>
          <a:prstGeom prst="rect">
            <a:avLst/>
          </a:prstGeom>
          <a:solidFill>
            <a:schemeClr val="accent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chemeClr val="accent2"/>
              </a:solidFill>
            </a:endParaRPr>
          </a:p>
        </p:txBody>
      </p:sp>
      <p:pic>
        <p:nvPicPr>
          <p:cNvPr id="3" name="Picture 2">
            <a:extLst>
              <a:ext uri="{FF2B5EF4-FFF2-40B4-BE49-F238E27FC236}">
                <a16:creationId xmlns:a16="http://schemas.microsoft.com/office/drawing/2014/main" id="{C66401FD-F057-7A49-852D-5940AE111B21}"/>
              </a:ext>
            </a:extLst>
          </p:cNvPr>
          <p:cNvPicPr>
            <a:picLocks noChangeAspect="1"/>
          </p:cNvPicPr>
          <p:nvPr/>
        </p:nvPicPr>
        <p:blipFill>
          <a:blip r:embed="rId3"/>
          <a:stretch>
            <a:fillRect/>
          </a:stretch>
        </p:blipFill>
        <p:spPr>
          <a:xfrm>
            <a:off x="6731000" y="2358661"/>
            <a:ext cx="5406282" cy="2101227"/>
          </a:xfrm>
          <a:prstGeom prst="rect">
            <a:avLst/>
          </a:prstGeom>
        </p:spPr>
      </p:pic>
      <p:grpSp>
        <p:nvGrpSpPr>
          <p:cNvPr id="14" name="Group 13">
            <a:extLst>
              <a:ext uri="{FF2B5EF4-FFF2-40B4-BE49-F238E27FC236}">
                <a16:creationId xmlns:a16="http://schemas.microsoft.com/office/drawing/2014/main" id="{7B3B3A0F-413A-4B4F-8CDE-C520701DA609}"/>
              </a:ext>
            </a:extLst>
          </p:cNvPr>
          <p:cNvGrpSpPr>
            <a:grpSpLocks noChangeAspect="1"/>
          </p:cNvGrpSpPr>
          <p:nvPr/>
        </p:nvGrpSpPr>
        <p:grpSpPr>
          <a:xfrm>
            <a:off x="2697198" y="3013274"/>
            <a:ext cx="2685166" cy="396000"/>
            <a:chOff x="1485128" y="3345407"/>
            <a:chExt cx="2978093" cy="437955"/>
          </a:xfrm>
        </p:grpSpPr>
        <p:pic>
          <p:nvPicPr>
            <p:cNvPr id="9" name="Picture 8">
              <a:extLst>
                <a:ext uri="{FF2B5EF4-FFF2-40B4-BE49-F238E27FC236}">
                  <a16:creationId xmlns:a16="http://schemas.microsoft.com/office/drawing/2014/main" id="{D4C56F78-91A7-2B49-A734-298C65855012}"/>
                </a:ext>
              </a:extLst>
            </p:cNvPr>
            <p:cNvPicPr>
              <a:picLocks noChangeAspect="1"/>
            </p:cNvPicPr>
            <p:nvPr/>
          </p:nvPicPr>
          <p:blipFill>
            <a:blip r:embed="rId4"/>
            <a:stretch>
              <a:fillRect/>
            </a:stretch>
          </p:blipFill>
          <p:spPr>
            <a:xfrm>
              <a:off x="1485128" y="3345407"/>
              <a:ext cx="2978093" cy="437955"/>
            </a:xfrm>
            <a:prstGeom prst="rect">
              <a:avLst/>
            </a:prstGeom>
          </p:spPr>
        </p:pic>
        <p:pic>
          <p:nvPicPr>
            <p:cNvPr id="4" name="Picture 3">
              <a:extLst>
                <a:ext uri="{FF2B5EF4-FFF2-40B4-BE49-F238E27FC236}">
                  <a16:creationId xmlns:a16="http://schemas.microsoft.com/office/drawing/2014/main" id="{0D2CC3FB-38FD-B84B-9670-AFAC6BC62E01}"/>
                </a:ext>
              </a:extLst>
            </p:cNvPr>
            <p:cNvPicPr>
              <a:picLocks noChangeAspect="1"/>
            </p:cNvPicPr>
            <p:nvPr/>
          </p:nvPicPr>
          <p:blipFill>
            <a:blip r:embed="rId5"/>
            <a:stretch>
              <a:fillRect/>
            </a:stretch>
          </p:blipFill>
          <p:spPr>
            <a:xfrm>
              <a:off x="2916818" y="3396582"/>
              <a:ext cx="1227053" cy="335604"/>
            </a:xfrm>
            <a:prstGeom prst="rect">
              <a:avLst/>
            </a:prstGeom>
          </p:spPr>
        </p:pic>
      </p:grpSp>
      <p:sp>
        <p:nvSpPr>
          <p:cNvPr id="18" name="TextBox 17">
            <a:extLst>
              <a:ext uri="{FF2B5EF4-FFF2-40B4-BE49-F238E27FC236}">
                <a16:creationId xmlns:a16="http://schemas.microsoft.com/office/drawing/2014/main" id="{B7DC7B8E-1060-5B48-AD41-DBF746DF8DEB}"/>
              </a:ext>
            </a:extLst>
          </p:cNvPr>
          <p:cNvSpPr txBox="1"/>
          <p:nvPr/>
        </p:nvSpPr>
        <p:spPr>
          <a:xfrm>
            <a:off x="875528" y="3555584"/>
            <a:ext cx="4737872" cy="1938992"/>
          </a:xfrm>
          <a:prstGeom prst="rect">
            <a:avLst/>
          </a:prstGeom>
          <a:noFill/>
        </p:spPr>
        <p:txBody>
          <a:bodyPr wrap="square" rtlCol="0">
            <a:spAutoFit/>
          </a:bodyPr>
          <a:lstStyle/>
          <a:p>
            <a:r>
              <a:rPr lang="en-US" sz="2000" b="1" dirty="0">
                <a:latin typeface="Avenir Book" panose="02000503020000020003" pitchFamily="2" charset="0"/>
              </a:rPr>
              <a:t>Metrics</a:t>
            </a:r>
            <a:r>
              <a:rPr lang="en-US" sz="2000" dirty="0">
                <a:latin typeface="Avenir Book" panose="02000503020000020003" pitchFamily="2" charset="0"/>
              </a:rPr>
              <a:t>:</a:t>
            </a:r>
          </a:p>
          <a:p>
            <a:pPr marL="800100" lvl="1" indent="-342900">
              <a:buFont typeface="Arial" panose="020B0604020202020204" pitchFamily="34" charset="0"/>
              <a:buChar char="•"/>
            </a:pPr>
            <a:r>
              <a:rPr lang="en-US" sz="2000" i="1" dirty="0">
                <a:latin typeface="Avenir Book" panose="02000503020000020003" pitchFamily="2" charset="0"/>
              </a:rPr>
              <a:t>MR</a:t>
            </a:r>
            <a:r>
              <a:rPr lang="en-US" sz="2000" dirty="0">
                <a:latin typeface="Avenir Book" panose="02000503020000020003" pitchFamily="2" charset="0"/>
              </a:rPr>
              <a:t>: mean rank of the correct design choices </a:t>
            </a:r>
          </a:p>
          <a:p>
            <a:pPr marL="800100" lvl="1" indent="-342900">
              <a:buFont typeface="Arial" panose="020B0604020202020204" pitchFamily="34" charset="0"/>
              <a:buChar char="•"/>
            </a:pPr>
            <a:r>
              <a:rPr lang="en-US" sz="2000" i="1" dirty="0">
                <a:latin typeface="Avenir Book" panose="02000503020000020003" pitchFamily="2" charset="0"/>
              </a:rPr>
              <a:t>Hits@2</a:t>
            </a:r>
            <a:r>
              <a:rPr lang="en-US" sz="2000" dirty="0">
                <a:latin typeface="Avenir Book" panose="02000503020000020003" pitchFamily="2" charset="0"/>
              </a:rPr>
              <a:t>: proportion of correct design choices ranked in the top two recommendations</a:t>
            </a:r>
          </a:p>
        </p:txBody>
      </p:sp>
      <p:sp>
        <p:nvSpPr>
          <p:cNvPr id="22" name="TextBox 21">
            <a:extLst>
              <a:ext uri="{FF2B5EF4-FFF2-40B4-BE49-F238E27FC236}">
                <a16:creationId xmlns:a16="http://schemas.microsoft.com/office/drawing/2014/main" id="{BAE5993A-F27C-0F40-9E8A-C7CD42AB4F13}"/>
              </a:ext>
            </a:extLst>
          </p:cNvPr>
          <p:cNvSpPr txBox="1"/>
          <p:nvPr/>
        </p:nvSpPr>
        <p:spPr>
          <a:xfrm>
            <a:off x="949290" y="1793459"/>
            <a:ext cx="5406281" cy="1631216"/>
          </a:xfrm>
          <a:prstGeom prst="rect">
            <a:avLst/>
          </a:prstGeom>
          <a:noFill/>
        </p:spPr>
        <p:txBody>
          <a:bodyPr wrap="square" rtlCol="0">
            <a:spAutoFit/>
          </a:bodyPr>
          <a:lstStyle/>
          <a:p>
            <a:r>
              <a:rPr lang="en-US" sz="2000" b="1" dirty="0">
                <a:latin typeface="Avenir Book" panose="02000503020000020003" pitchFamily="2" charset="0"/>
              </a:rPr>
              <a:t>Methods in comparison</a:t>
            </a:r>
            <a:r>
              <a:rPr lang="en-US" sz="2000" dirty="0">
                <a:latin typeface="Avenir Book" panose="02000503020000020003" pitchFamily="2" charset="0"/>
              </a:rPr>
              <a:t>:</a:t>
            </a:r>
          </a:p>
          <a:p>
            <a:pPr marL="800100" lvl="1" indent="-342900">
              <a:buFont typeface="Arial" panose="020B0604020202020204" pitchFamily="34" charset="0"/>
              <a:buChar char="•"/>
            </a:pPr>
            <a:r>
              <a:rPr lang="en-US" sz="2000" u="sng" dirty="0" err="1">
                <a:latin typeface="Avenir Book" panose="02000503020000020003" pitchFamily="2" charset="0"/>
              </a:rPr>
              <a:t>TransE</a:t>
            </a:r>
            <a:r>
              <a:rPr lang="en-US" sz="2000" u="sng" dirty="0">
                <a:latin typeface="Avenir Book" panose="02000503020000020003" pitchFamily="2" charset="0"/>
              </a:rPr>
              <a:t>-adv (used in KG4Vis)</a:t>
            </a:r>
            <a:r>
              <a:rPr lang="en-US" sz="2000" dirty="0">
                <a:latin typeface="Avenir Book" panose="02000503020000020003" pitchFamily="2" charset="0"/>
              </a:rPr>
              <a:t>: </a:t>
            </a:r>
            <a:r>
              <a:rPr lang="en-US" sz="2000" dirty="0" err="1">
                <a:latin typeface="Avenir Book" panose="02000503020000020003" pitchFamily="2" charset="0"/>
              </a:rPr>
              <a:t>TransE</a:t>
            </a:r>
            <a:r>
              <a:rPr lang="en-US" sz="2000" dirty="0">
                <a:latin typeface="Avenir Book" panose="02000503020000020003" pitchFamily="2" charset="0"/>
              </a:rPr>
              <a:t> with self-adversarial negative sampling</a:t>
            </a:r>
          </a:p>
          <a:p>
            <a:pPr marL="800100" lvl="1" indent="-342900">
              <a:buFont typeface="Arial" panose="020B0604020202020204" pitchFamily="34" charset="0"/>
              <a:buChar char="•"/>
            </a:pPr>
            <a:r>
              <a:rPr lang="en-US" sz="2000" dirty="0" err="1">
                <a:latin typeface="Avenir Book" panose="02000503020000020003" pitchFamily="2" charset="0"/>
              </a:rPr>
              <a:t>TransE</a:t>
            </a:r>
            <a:r>
              <a:rPr lang="en-US" sz="2000" dirty="0">
                <a:latin typeface="Avenir Book" panose="02000503020000020003" pitchFamily="2" charset="0"/>
              </a:rPr>
              <a:t>: original </a:t>
            </a:r>
            <a:r>
              <a:rPr lang="en-US" sz="2000" dirty="0" err="1">
                <a:latin typeface="Avenir Book" panose="02000503020000020003" pitchFamily="2" charset="0"/>
              </a:rPr>
              <a:t>TransE</a:t>
            </a:r>
            <a:endParaRPr lang="en-US" sz="2000" dirty="0">
              <a:latin typeface="Avenir Book" panose="02000503020000020003" pitchFamily="2" charset="0"/>
            </a:endParaRPr>
          </a:p>
          <a:p>
            <a:pPr marL="800100" lvl="1" indent="-342900">
              <a:buFont typeface="Arial" panose="020B0604020202020204" pitchFamily="34" charset="0"/>
              <a:buChar char="•"/>
            </a:pPr>
            <a:r>
              <a:rPr lang="en-US" sz="2000" dirty="0" err="1">
                <a:latin typeface="Avenir Book" panose="02000503020000020003" pitchFamily="2" charset="0"/>
              </a:rPr>
              <a:t>RotatE</a:t>
            </a:r>
            <a:r>
              <a:rPr lang="en-US" sz="2000" dirty="0">
                <a:latin typeface="Avenir Book" panose="02000503020000020003" pitchFamily="2" charset="0"/>
              </a:rPr>
              <a:t>: </a:t>
            </a:r>
          </a:p>
        </p:txBody>
      </p:sp>
      <p:sp>
        <p:nvSpPr>
          <p:cNvPr id="25" name="TextBox 24">
            <a:extLst>
              <a:ext uri="{FF2B5EF4-FFF2-40B4-BE49-F238E27FC236}">
                <a16:creationId xmlns:a16="http://schemas.microsoft.com/office/drawing/2014/main" id="{AF8E7865-1896-ED4A-99EA-3F6317F848C5}"/>
              </a:ext>
            </a:extLst>
          </p:cNvPr>
          <p:cNvSpPr txBox="1"/>
          <p:nvPr/>
        </p:nvSpPr>
        <p:spPr>
          <a:xfrm>
            <a:off x="1613843" y="6305977"/>
            <a:ext cx="8964313" cy="415498"/>
          </a:xfrm>
          <a:prstGeom prst="rect">
            <a:avLst/>
          </a:prstGeom>
          <a:noFill/>
        </p:spPr>
        <p:txBody>
          <a:bodyPr wrap="none" rtlCol="0">
            <a:spAutoFit/>
          </a:bodyPr>
          <a:lstStyle/>
          <a:p>
            <a:r>
              <a:rPr lang="en-US" sz="1050" dirty="0">
                <a:latin typeface="Avenir Book" panose="02000503020000020003" pitchFamily="2" charset="0"/>
              </a:rPr>
              <a:t>A. </a:t>
            </a:r>
            <a:r>
              <a:rPr lang="en-US" sz="1050" dirty="0" err="1">
                <a:latin typeface="Avenir Book" panose="02000503020000020003" pitchFamily="2" charset="0"/>
              </a:rPr>
              <a:t>Bordes</a:t>
            </a:r>
            <a:r>
              <a:rPr lang="en-US" sz="1050" dirty="0">
                <a:latin typeface="Avenir Book" panose="02000503020000020003" pitchFamily="2" charset="0"/>
              </a:rPr>
              <a:t>, N. </a:t>
            </a:r>
            <a:r>
              <a:rPr lang="en-US" sz="1050" dirty="0" err="1">
                <a:latin typeface="Avenir Book" panose="02000503020000020003" pitchFamily="2" charset="0"/>
              </a:rPr>
              <a:t>Usunier</a:t>
            </a:r>
            <a:r>
              <a:rPr lang="en-US" sz="1050" dirty="0">
                <a:latin typeface="Avenir Book" panose="02000503020000020003" pitchFamily="2" charset="0"/>
              </a:rPr>
              <a:t>, A. Garcia-Duran, J. Weston, and O. </a:t>
            </a:r>
            <a:r>
              <a:rPr lang="en-US" sz="1050" dirty="0" err="1">
                <a:latin typeface="Avenir Book" panose="02000503020000020003" pitchFamily="2" charset="0"/>
              </a:rPr>
              <a:t>Yakhnenko</a:t>
            </a:r>
            <a:r>
              <a:rPr lang="en-US" sz="1050" dirty="0">
                <a:latin typeface="Avenir Book" panose="02000503020000020003" pitchFamily="2" charset="0"/>
              </a:rPr>
              <a:t>. Translating embeddings for modeling multi-relational data. </a:t>
            </a:r>
            <a:r>
              <a:rPr lang="en-US" sz="1050" dirty="0" err="1">
                <a:latin typeface="Avenir Book" panose="02000503020000020003" pitchFamily="2" charset="0"/>
              </a:rPr>
              <a:t>NeurIPS</a:t>
            </a:r>
            <a:r>
              <a:rPr lang="en-US" sz="1050" dirty="0">
                <a:latin typeface="Avenir Book" panose="02000503020000020003" pitchFamily="2" charset="0"/>
              </a:rPr>
              <a:t>, 2013.</a:t>
            </a:r>
          </a:p>
          <a:p>
            <a:r>
              <a:rPr lang="en-US" sz="1050" dirty="0">
                <a:latin typeface="Avenir Book" panose="02000503020000020003" pitchFamily="2" charset="0"/>
              </a:rPr>
              <a:t>Z. Sun, Z. Deng, J. </a:t>
            </a:r>
            <a:r>
              <a:rPr lang="en-US" sz="1050" dirty="0" err="1">
                <a:latin typeface="Avenir Book" panose="02000503020000020003" pitchFamily="2" charset="0"/>
              </a:rPr>
              <a:t>Nie</a:t>
            </a:r>
            <a:r>
              <a:rPr lang="en-US" sz="1050" dirty="0">
                <a:latin typeface="Avenir Book" panose="02000503020000020003" pitchFamily="2" charset="0"/>
              </a:rPr>
              <a:t>, and J. Tang. Rotate: Knowledge graph embedding by relational rotation in complex space. ICLR, 2019.</a:t>
            </a:r>
          </a:p>
        </p:txBody>
      </p:sp>
      <p:sp>
        <p:nvSpPr>
          <p:cNvPr id="26" name="TextBox 25">
            <a:extLst>
              <a:ext uri="{FF2B5EF4-FFF2-40B4-BE49-F238E27FC236}">
                <a16:creationId xmlns:a16="http://schemas.microsoft.com/office/drawing/2014/main" id="{96F43B65-608E-4F4F-8879-7AA8F0A58A6A}"/>
              </a:ext>
            </a:extLst>
          </p:cNvPr>
          <p:cNvSpPr txBox="1"/>
          <p:nvPr/>
        </p:nvSpPr>
        <p:spPr>
          <a:xfrm>
            <a:off x="7339827" y="4489589"/>
            <a:ext cx="3766031" cy="400110"/>
          </a:xfrm>
          <a:prstGeom prst="rect">
            <a:avLst/>
          </a:prstGeom>
          <a:noFill/>
        </p:spPr>
        <p:txBody>
          <a:bodyPr wrap="none" rtlCol="0">
            <a:spAutoFit/>
          </a:bodyPr>
          <a:lstStyle/>
          <a:p>
            <a:r>
              <a:rPr lang="en-US" sz="2000" dirty="0" err="1">
                <a:latin typeface="Avenir Book" panose="02000503020000020003" pitchFamily="2" charset="0"/>
              </a:rPr>
              <a:t>TransE</a:t>
            </a:r>
            <a:r>
              <a:rPr lang="en-US" sz="2000" dirty="0">
                <a:latin typeface="Avenir Book" panose="02000503020000020003" pitchFamily="2" charset="0"/>
              </a:rPr>
              <a:t>-adv outperforms others.</a:t>
            </a:r>
          </a:p>
        </p:txBody>
      </p:sp>
    </p:spTree>
    <p:extLst>
      <p:ext uri="{BB962C8B-B14F-4D97-AF65-F5344CB8AC3E}">
        <p14:creationId xmlns:p14="http://schemas.microsoft.com/office/powerpoint/2010/main" val="423646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15</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latin typeface="Avenir Medium" panose="02000503020000020003" pitchFamily="2" charset="0"/>
                <a:cs typeface="Calibri" panose="020F0502020204030204" pitchFamily="34" charset="0"/>
              </a:rPr>
              <a:t>Expert Interview</a:t>
            </a:r>
          </a:p>
        </p:txBody>
      </p:sp>
      <p:sp>
        <p:nvSpPr>
          <p:cNvPr id="7" name="矩形 6">
            <a:extLst>
              <a:ext uri="{FF2B5EF4-FFF2-40B4-BE49-F238E27FC236}">
                <a16:creationId xmlns:a16="http://schemas.microsoft.com/office/drawing/2014/main" id="{6ECD0D27-CE3A-4D4D-B3A9-45D5A7D3E0F6}"/>
              </a:ext>
            </a:extLst>
          </p:cNvPr>
          <p:cNvSpPr/>
          <p:nvPr/>
        </p:nvSpPr>
        <p:spPr>
          <a:xfrm>
            <a:off x="779528" y="443996"/>
            <a:ext cx="96000" cy="360000"/>
          </a:xfrm>
          <a:prstGeom prst="rect">
            <a:avLst/>
          </a:prstGeom>
          <a:solidFill>
            <a:schemeClr val="accent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chemeClr val="accent2"/>
              </a:solidFill>
            </a:endParaRPr>
          </a:p>
        </p:txBody>
      </p:sp>
      <p:pic>
        <p:nvPicPr>
          <p:cNvPr id="3" name="Picture 2">
            <a:extLst>
              <a:ext uri="{FF2B5EF4-FFF2-40B4-BE49-F238E27FC236}">
                <a16:creationId xmlns:a16="http://schemas.microsoft.com/office/drawing/2014/main" id="{81A6C188-4072-9742-81BA-1B787CC594B2}"/>
              </a:ext>
            </a:extLst>
          </p:cNvPr>
          <p:cNvPicPr>
            <a:picLocks noChangeAspect="1"/>
          </p:cNvPicPr>
          <p:nvPr/>
        </p:nvPicPr>
        <p:blipFill>
          <a:blip r:embed="rId3"/>
          <a:stretch>
            <a:fillRect/>
          </a:stretch>
        </p:blipFill>
        <p:spPr>
          <a:xfrm>
            <a:off x="7508240" y="1789864"/>
            <a:ext cx="3606800" cy="3429000"/>
          </a:xfrm>
          <a:prstGeom prst="rect">
            <a:avLst/>
          </a:prstGeom>
        </p:spPr>
      </p:pic>
      <p:sp>
        <p:nvSpPr>
          <p:cNvPr id="9" name="TextBox 8">
            <a:extLst>
              <a:ext uri="{FF2B5EF4-FFF2-40B4-BE49-F238E27FC236}">
                <a16:creationId xmlns:a16="http://schemas.microsoft.com/office/drawing/2014/main" id="{9AF2FCC4-21D9-C748-A3E1-3ED824296D92}"/>
              </a:ext>
            </a:extLst>
          </p:cNvPr>
          <p:cNvSpPr txBox="1"/>
          <p:nvPr/>
        </p:nvSpPr>
        <p:spPr>
          <a:xfrm>
            <a:off x="7330375" y="5218864"/>
            <a:ext cx="4491999" cy="338554"/>
          </a:xfrm>
          <a:prstGeom prst="rect">
            <a:avLst/>
          </a:prstGeom>
          <a:noFill/>
        </p:spPr>
        <p:txBody>
          <a:bodyPr wrap="none" rtlCol="0">
            <a:spAutoFit/>
          </a:bodyPr>
          <a:lstStyle/>
          <a:p>
            <a:r>
              <a:rPr lang="en-US" sz="1600" dirty="0">
                <a:latin typeface="Avenir Book" panose="02000503020000020003" pitchFamily="2" charset="0"/>
              </a:rPr>
              <a:t>Average scores of recommended visualizations</a:t>
            </a:r>
          </a:p>
        </p:txBody>
      </p:sp>
      <p:sp>
        <p:nvSpPr>
          <p:cNvPr id="11" name="TextBox 10">
            <a:extLst>
              <a:ext uri="{FF2B5EF4-FFF2-40B4-BE49-F238E27FC236}">
                <a16:creationId xmlns:a16="http://schemas.microsoft.com/office/drawing/2014/main" id="{41483CB1-0EED-5F4B-A825-7CA095E3FBB8}"/>
              </a:ext>
            </a:extLst>
          </p:cNvPr>
          <p:cNvSpPr txBox="1"/>
          <p:nvPr/>
        </p:nvSpPr>
        <p:spPr>
          <a:xfrm>
            <a:off x="920808" y="2169033"/>
            <a:ext cx="5708527" cy="2554545"/>
          </a:xfrm>
          <a:prstGeom prst="rect">
            <a:avLst/>
          </a:prstGeom>
          <a:noFill/>
        </p:spPr>
        <p:txBody>
          <a:bodyPr wrap="square" rtlCol="0">
            <a:spAutoFit/>
          </a:bodyPr>
          <a:lstStyle/>
          <a:p>
            <a:r>
              <a:rPr lang="en-US" sz="2000" b="1" dirty="0">
                <a:latin typeface="Avenir Book" panose="02000503020000020003" pitchFamily="2" charset="0"/>
              </a:rPr>
              <a:t>Results:</a:t>
            </a:r>
          </a:p>
          <a:p>
            <a:pPr marL="800100" lvl="1" indent="-342900">
              <a:buFont typeface="Arial" panose="020B0604020202020204" pitchFamily="34" charset="0"/>
              <a:buChar char="•"/>
            </a:pPr>
            <a:r>
              <a:rPr lang="en-US" sz="2000" dirty="0">
                <a:latin typeface="Avenir Book" panose="02000503020000020003" pitchFamily="2" charset="0"/>
              </a:rPr>
              <a:t>Most of the rules are of high quality, but some features need to be further improved.</a:t>
            </a:r>
          </a:p>
          <a:p>
            <a:pPr marL="800100" lvl="1" indent="-342900">
              <a:buFont typeface="Arial" panose="020B0604020202020204" pitchFamily="34" charset="0"/>
              <a:buChar char="•"/>
            </a:pPr>
            <a:endParaRPr lang="en-US" sz="2000" u="sng" dirty="0">
              <a:latin typeface="Avenir Book" panose="02000503020000020003" pitchFamily="2" charset="0"/>
            </a:endParaRPr>
          </a:p>
          <a:p>
            <a:pPr marL="800100" lvl="1" indent="-342900">
              <a:buFont typeface="Arial" panose="020B0604020202020204" pitchFamily="34" charset="0"/>
              <a:buChar char="•"/>
            </a:pPr>
            <a:r>
              <a:rPr lang="en-US" sz="2000" dirty="0">
                <a:latin typeface="Avenir Book" panose="02000503020000020003" pitchFamily="2" charset="0"/>
              </a:rPr>
              <a:t>The recommended visualizations are correct. Users' analytical tasks should be further taken into consideration.</a:t>
            </a:r>
          </a:p>
        </p:txBody>
      </p:sp>
    </p:spTree>
    <p:extLst>
      <p:ext uri="{BB962C8B-B14F-4D97-AF65-F5344CB8AC3E}">
        <p14:creationId xmlns:p14="http://schemas.microsoft.com/office/powerpoint/2010/main" val="169051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16</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latin typeface="Avenir Medium" panose="02000503020000020003" pitchFamily="2" charset="0"/>
                <a:cs typeface="Calibri" panose="020F0502020204030204" pitchFamily="34" charset="0"/>
              </a:rPr>
              <a:t>Case Study</a:t>
            </a:r>
          </a:p>
        </p:txBody>
      </p:sp>
      <p:sp>
        <p:nvSpPr>
          <p:cNvPr id="6" name="TextBox 5">
            <a:extLst>
              <a:ext uri="{FF2B5EF4-FFF2-40B4-BE49-F238E27FC236}">
                <a16:creationId xmlns:a16="http://schemas.microsoft.com/office/drawing/2014/main" id="{0692E170-F702-3B43-A968-4C2BB3706EA7}"/>
              </a:ext>
            </a:extLst>
          </p:cNvPr>
          <p:cNvSpPr txBox="1"/>
          <p:nvPr/>
        </p:nvSpPr>
        <p:spPr>
          <a:xfrm>
            <a:off x="1283109" y="5494576"/>
            <a:ext cx="9625781" cy="861774"/>
          </a:xfrm>
          <a:prstGeom prst="rect">
            <a:avLst/>
          </a:prstGeom>
          <a:noFill/>
        </p:spPr>
        <p:txBody>
          <a:bodyPr wrap="square" rtlCol="0">
            <a:spAutoFit/>
          </a:bodyPr>
          <a:lstStyle/>
          <a:p>
            <a:endParaRPr lang="en-US" sz="3200" dirty="0">
              <a:latin typeface="Avenir" panose="02000503020000020003" pitchFamily="2" charset="0"/>
            </a:endParaRPr>
          </a:p>
          <a:p>
            <a:endParaRPr lang="en-US" dirty="0"/>
          </a:p>
        </p:txBody>
      </p:sp>
      <p:pic>
        <p:nvPicPr>
          <p:cNvPr id="5" name="Graphic 4">
            <a:extLst>
              <a:ext uri="{FF2B5EF4-FFF2-40B4-BE49-F238E27FC236}">
                <a16:creationId xmlns:a16="http://schemas.microsoft.com/office/drawing/2014/main" id="{4F4DC25B-3C22-FB4A-BB1F-4D396CB59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953" y="1430225"/>
            <a:ext cx="7948092" cy="3967707"/>
          </a:xfrm>
          <a:prstGeom prst="rect">
            <a:avLst/>
          </a:prstGeom>
        </p:spPr>
      </p:pic>
      <p:sp>
        <p:nvSpPr>
          <p:cNvPr id="7" name="矩形 6">
            <a:extLst>
              <a:ext uri="{FF2B5EF4-FFF2-40B4-BE49-F238E27FC236}">
                <a16:creationId xmlns:a16="http://schemas.microsoft.com/office/drawing/2014/main" id="{6ECD0D27-CE3A-4D4D-B3A9-45D5A7D3E0F6}"/>
              </a:ext>
            </a:extLst>
          </p:cNvPr>
          <p:cNvSpPr/>
          <p:nvPr/>
        </p:nvSpPr>
        <p:spPr>
          <a:xfrm>
            <a:off x="779528" y="443996"/>
            <a:ext cx="96000" cy="360000"/>
          </a:xfrm>
          <a:prstGeom prst="rect">
            <a:avLst/>
          </a:prstGeom>
          <a:solidFill>
            <a:schemeClr val="accent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chemeClr val="accent2"/>
              </a:solidFill>
            </a:endParaRPr>
          </a:p>
        </p:txBody>
      </p:sp>
      <p:sp>
        <p:nvSpPr>
          <p:cNvPr id="9" name="TextBox 8">
            <a:extLst>
              <a:ext uri="{FF2B5EF4-FFF2-40B4-BE49-F238E27FC236}">
                <a16:creationId xmlns:a16="http://schemas.microsoft.com/office/drawing/2014/main" id="{5193945E-C9D4-F74B-BA9A-E5772C7108C5}"/>
              </a:ext>
            </a:extLst>
          </p:cNvPr>
          <p:cNvSpPr txBox="1"/>
          <p:nvPr/>
        </p:nvSpPr>
        <p:spPr>
          <a:xfrm>
            <a:off x="1705921" y="5687864"/>
            <a:ext cx="9202969" cy="400110"/>
          </a:xfrm>
          <a:prstGeom prst="rect">
            <a:avLst/>
          </a:prstGeom>
          <a:noFill/>
        </p:spPr>
        <p:txBody>
          <a:bodyPr wrap="none" rtlCol="0">
            <a:spAutoFit/>
          </a:bodyPr>
          <a:lstStyle/>
          <a:p>
            <a:r>
              <a:rPr lang="en-US" sz="2000" dirty="0">
                <a:latin typeface="Avenir Book" panose="02000503020000020003" pitchFamily="2" charset="0"/>
              </a:rPr>
              <a:t>Our methods can learn commonly used explicit and implicit visual design rules.</a:t>
            </a:r>
          </a:p>
        </p:txBody>
      </p:sp>
    </p:spTree>
    <p:extLst>
      <p:ext uri="{BB962C8B-B14F-4D97-AF65-F5344CB8AC3E}">
        <p14:creationId xmlns:p14="http://schemas.microsoft.com/office/powerpoint/2010/main" val="148844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17</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latin typeface="Avenir Medium" panose="02000503020000020003" pitchFamily="2" charset="0"/>
                <a:cs typeface="Calibri" panose="020F0502020204030204" pitchFamily="34" charset="0"/>
              </a:rPr>
              <a:t>Comparison with Empirical Studies</a:t>
            </a:r>
          </a:p>
        </p:txBody>
      </p:sp>
      <p:sp>
        <p:nvSpPr>
          <p:cNvPr id="7" name="矩形 6">
            <a:extLst>
              <a:ext uri="{FF2B5EF4-FFF2-40B4-BE49-F238E27FC236}">
                <a16:creationId xmlns:a16="http://schemas.microsoft.com/office/drawing/2014/main" id="{6ECD0D27-CE3A-4D4D-B3A9-45D5A7D3E0F6}"/>
              </a:ext>
            </a:extLst>
          </p:cNvPr>
          <p:cNvSpPr/>
          <p:nvPr/>
        </p:nvSpPr>
        <p:spPr>
          <a:xfrm>
            <a:off x="779528" y="443996"/>
            <a:ext cx="96000" cy="360000"/>
          </a:xfrm>
          <a:prstGeom prst="rect">
            <a:avLst/>
          </a:prstGeom>
          <a:solidFill>
            <a:schemeClr val="accent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chemeClr val="accent2"/>
              </a:solidFill>
            </a:endParaRPr>
          </a:p>
        </p:txBody>
      </p:sp>
      <p:pic>
        <p:nvPicPr>
          <p:cNvPr id="3" name="Picture 2">
            <a:extLst>
              <a:ext uri="{FF2B5EF4-FFF2-40B4-BE49-F238E27FC236}">
                <a16:creationId xmlns:a16="http://schemas.microsoft.com/office/drawing/2014/main" id="{23FBD983-4019-834B-AE34-C135FB6DA8BD}"/>
              </a:ext>
            </a:extLst>
          </p:cNvPr>
          <p:cNvPicPr>
            <a:picLocks noChangeAspect="1"/>
          </p:cNvPicPr>
          <p:nvPr/>
        </p:nvPicPr>
        <p:blipFill>
          <a:blip r:embed="rId3"/>
          <a:stretch>
            <a:fillRect/>
          </a:stretch>
        </p:blipFill>
        <p:spPr>
          <a:xfrm>
            <a:off x="5143500" y="2301290"/>
            <a:ext cx="7048500" cy="2641600"/>
          </a:xfrm>
          <a:prstGeom prst="rect">
            <a:avLst/>
          </a:prstGeom>
        </p:spPr>
      </p:pic>
      <p:sp>
        <p:nvSpPr>
          <p:cNvPr id="8" name="TextBox 7">
            <a:extLst>
              <a:ext uri="{FF2B5EF4-FFF2-40B4-BE49-F238E27FC236}">
                <a16:creationId xmlns:a16="http://schemas.microsoft.com/office/drawing/2014/main" id="{499DA5CD-7C27-AE49-9C46-23300E6E00B1}"/>
              </a:ext>
            </a:extLst>
          </p:cNvPr>
          <p:cNvSpPr txBox="1"/>
          <p:nvPr/>
        </p:nvSpPr>
        <p:spPr>
          <a:xfrm>
            <a:off x="875528" y="2427246"/>
            <a:ext cx="4452442" cy="1631216"/>
          </a:xfrm>
          <a:prstGeom prst="rect">
            <a:avLst/>
          </a:prstGeom>
          <a:noFill/>
        </p:spPr>
        <p:txBody>
          <a:bodyPr wrap="square" rtlCol="0">
            <a:spAutoFit/>
          </a:bodyPr>
          <a:lstStyle/>
          <a:p>
            <a:r>
              <a:rPr lang="en-US" sz="2000" b="1" dirty="0">
                <a:latin typeface="Avenir Book" panose="02000503020000020003" pitchFamily="2" charset="0"/>
              </a:rPr>
              <a:t>Ours align well with empirical rules</a:t>
            </a:r>
            <a:r>
              <a:rPr lang="en-US" sz="2000" dirty="0">
                <a:latin typeface="Avenir Book" panose="02000503020000020003" pitchFamily="2" charset="0"/>
              </a:rPr>
              <a:t>:</a:t>
            </a:r>
          </a:p>
          <a:p>
            <a:pPr marL="800100" lvl="1" indent="-342900">
              <a:buFont typeface="Arial" panose="020B0604020202020204" pitchFamily="34" charset="0"/>
              <a:buChar char="•"/>
            </a:pPr>
            <a:r>
              <a:rPr lang="en-US" sz="2000" dirty="0">
                <a:latin typeface="Avenir Book" panose="02000503020000020003" pitchFamily="2" charset="0"/>
              </a:rPr>
              <a:t>Bar charts are suitable for identifying clusters</a:t>
            </a:r>
          </a:p>
          <a:p>
            <a:pPr marL="800100" lvl="1" indent="-342900">
              <a:buFont typeface="Arial" panose="020B0604020202020204" pitchFamily="34" charset="0"/>
              <a:buChar char="•"/>
            </a:pPr>
            <a:r>
              <a:rPr lang="en-US" sz="2000" dirty="0">
                <a:latin typeface="Avenir Book" panose="02000503020000020003" pitchFamily="2" charset="0"/>
              </a:rPr>
              <a:t>Scatter plots should be used to find anomalies</a:t>
            </a:r>
          </a:p>
        </p:txBody>
      </p:sp>
      <p:sp>
        <p:nvSpPr>
          <p:cNvPr id="9" name="TextBox 8">
            <a:extLst>
              <a:ext uri="{FF2B5EF4-FFF2-40B4-BE49-F238E27FC236}">
                <a16:creationId xmlns:a16="http://schemas.microsoft.com/office/drawing/2014/main" id="{67C30DB4-B816-6B44-B34C-36F6A3CF118A}"/>
              </a:ext>
            </a:extLst>
          </p:cNvPr>
          <p:cNvSpPr txBox="1"/>
          <p:nvPr/>
        </p:nvSpPr>
        <p:spPr>
          <a:xfrm>
            <a:off x="3042920" y="6467559"/>
            <a:ext cx="6106159" cy="253916"/>
          </a:xfrm>
          <a:prstGeom prst="rect">
            <a:avLst/>
          </a:prstGeom>
          <a:noFill/>
        </p:spPr>
        <p:txBody>
          <a:bodyPr wrap="none" rtlCol="0">
            <a:spAutoFit/>
          </a:bodyPr>
          <a:lstStyle/>
          <a:p>
            <a:r>
              <a:rPr lang="en-US" sz="1050" dirty="0">
                <a:latin typeface="Avenir Book" panose="02000503020000020003" pitchFamily="2" charset="0"/>
              </a:rPr>
              <a:t>B. Saket, A. </a:t>
            </a:r>
            <a:r>
              <a:rPr lang="en-US" sz="1050" dirty="0" err="1">
                <a:latin typeface="Avenir Book" panose="02000503020000020003" pitchFamily="2" charset="0"/>
              </a:rPr>
              <a:t>Endert</a:t>
            </a:r>
            <a:r>
              <a:rPr lang="en-US" sz="1050" dirty="0">
                <a:latin typeface="Avenir Book" panose="02000503020000020003" pitchFamily="2" charset="0"/>
              </a:rPr>
              <a:t>, and C. </a:t>
            </a:r>
            <a:r>
              <a:rPr lang="en-US" sz="1050" dirty="0" err="1">
                <a:latin typeface="Avenir Book" panose="02000503020000020003" pitchFamily="2" charset="0"/>
              </a:rPr>
              <a:t>Demiralp</a:t>
            </a:r>
            <a:r>
              <a:rPr lang="en-US" sz="1050" dirty="0">
                <a:latin typeface="Avenir Book" panose="02000503020000020003" pitchFamily="2" charset="0"/>
              </a:rPr>
              <a:t>. Task-based effectiveness of basic visualizations. TVCG, 2019.</a:t>
            </a:r>
          </a:p>
        </p:txBody>
      </p:sp>
      <p:sp>
        <p:nvSpPr>
          <p:cNvPr id="10" name="Rectangle 9">
            <a:extLst>
              <a:ext uri="{FF2B5EF4-FFF2-40B4-BE49-F238E27FC236}">
                <a16:creationId xmlns:a16="http://schemas.microsoft.com/office/drawing/2014/main" id="{C007EDDC-35D0-0B4C-B3AF-DCAF97727206}"/>
              </a:ext>
            </a:extLst>
          </p:cNvPr>
          <p:cNvSpPr/>
          <p:nvPr/>
        </p:nvSpPr>
        <p:spPr>
          <a:xfrm>
            <a:off x="5943600" y="2394284"/>
            <a:ext cx="1134533" cy="58404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E4253D-7C8E-FD45-ABA2-0BCFE6113FC6}"/>
              </a:ext>
            </a:extLst>
          </p:cNvPr>
          <p:cNvSpPr/>
          <p:nvPr/>
        </p:nvSpPr>
        <p:spPr>
          <a:xfrm>
            <a:off x="9324236" y="2978331"/>
            <a:ext cx="2342831" cy="52904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2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53C2E27-4A06-5C43-99D2-D1E5FE60CBC1}"/>
              </a:ext>
            </a:extLst>
          </p:cNvPr>
          <p:cNvSpPr>
            <a:spLocks noGrp="1"/>
          </p:cNvSpPr>
          <p:nvPr>
            <p:ph idx="1"/>
          </p:nvPr>
        </p:nvSpPr>
        <p:spPr>
          <a:xfrm>
            <a:off x="849600" y="1260668"/>
            <a:ext cx="5551728" cy="4336664"/>
          </a:xfrm>
        </p:spPr>
        <p:txBody>
          <a:bodyPr>
            <a:normAutofit/>
          </a:bodyPr>
          <a:lstStyle/>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Introduction</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Method</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Evaluation</a:t>
            </a:r>
          </a:p>
          <a:p>
            <a:pPr marL="0" indent="0">
              <a:lnSpc>
                <a:spcPct val="120000"/>
              </a:lnSpc>
              <a:buNone/>
            </a:pPr>
            <a:r>
              <a:rPr kumimoji="1" lang="en-US" altLang="zh-CN" b="1" dirty="0">
                <a:solidFill>
                  <a:srgbClr val="CDC7BE"/>
                </a:solidFill>
                <a:latin typeface="Avenir Book" panose="02000503020000020003" pitchFamily="2" charset="0"/>
                <a:cs typeface="Futura Medium" panose="020B0602020204020303" pitchFamily="34" charset="-79"/>
              </a:rPr>
              <a:t>    Discussion</a:t>
            </a:r>
          </a:p>
          <a:p>
            <a:pPr marL="0" indent="0">
              <a:lnSpc>
                <a:spcPct val="120000"/>
              </a:lnSpc>
              <a:buNone/>
            </a:pPr>
            <a:r>
              <a:rPr kumimoji="1" lang="en-US" altLang="zh-CN" sz="2400" b="1" dirty="0">
                <a:solidFill>
                  <a:srgbClr val="CDC7BE"/>
                </a:solidFill>
                <a:latin typeface="Avenir Book" panose="02000503020000020003" pitchFamily="2" charset="0"/>
                <a:cs typeface="Futura Medium" panose="020B0602020204020303" pitchFamily="34" charset="-79"/>
              </a:rPr>
              <a:t>     </a:t>
            </a: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Lessons</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Pros and Cons</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Future Work</a:t>
            </a:r>
            <a:endParaRPr kumimoji="1" lang="en-US" altLang="zh-CN" sz="2400" b="1" dirty="0">
              <a:solidFill>
                <a:schemeClr val="accent6"/>
              </a:solidFill>
              <a:latin typeface="Avenir Book" panose="02000503020000020003" pitchFamily="2" charset="0"/>
              <a:cs typeface="Futura Medium" panose="020B0602020204020303" pitchFamily="34" charset="-79"/>
            </a:endParaRPr>
          </a:p>
          <a:p>
            <a:pPr marL="0" indent="0">
              <a:lnSpc>
                <a:spcPct val="100000"/>
              </a:lnSpc>
              <a:spcBef>
                <a:spcPts val="0"/>
              </a:spcBef>
              <a:buNone/>
            </a:pPr>
            <a:endPar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endParaRPr>
          </a:p>
        </p:txBody>
      </p:sp>
      <p:sp>
        <p:nvSpPr>
          <p:cNvPr id="4" name="灯片编号占位符 3">
            <a:extLst>
              <a:ext uri="{FF2B5EF4-FFF2-40B4-BE49-F238E27FC236}">
                <a16:creationId xmlns:a16="http://schemas.microsoft.com/office/drawing/2014/main" id="{D3AA3316-65E0-5145-81E7-0BD5574D55DF}"/>
              </a:ext>
            </a:extLst>
          </p:cNvPr>
          <p:cNvSpPr>
            <a:spLocks noGrp="1"/>
          </p:cNvSpPr>
          <p:nvPr>
            <p:ph type="sldNum" sz="quarter" idx="12"/>
          </p:nvPr>
        </p:nvSpPr>
        <p:spPr/>
        <p:txBody>
          <a:bodyPr/>
          <a:lstStyle/>
          <a:p>
            <a:fld id="{AF0B9AF7-C26F-7E4A-AD62-0B96862D84B8}" type="slidenum">
              <a:rPr kumimoji="1" lang="zh-CN" altLang="en-US" smtClean="0">
                <a:latin typeface="Futura Bk Book" panose="020B0502020204020303" pitchFamily="34" charset="0"/>
              </a:rPr>
              <a:t>18</a:t>
            </a:fld>
            <a:endParaRPr kumimoji="1" lang="zh-CN" altLang="en-US" dirty="0">
              <a:latin typeface="Futura Bk Book" panose="020B0502020204020303" pitchFamily="34" charset="0"/>
            </a:endParaRPr>
          </a:p>
        </p:txBody>
      </p:sp>
      <p:sp>
        <p:nvSpPr>
          <p:cNvPr id="5" name="矩形 6">
            <a:extLst>
              <a:ext uri="{FF2B5EF4-FFF2-40B4-BE49-F238E27FC236}">
                <a16:creationId xmlns:a16="http://schemas.microsoft.com/office/drawing/2014/main" id="{889345BC-AED3-E54C-9146-020553408646}"/>
              </a:ext>
            </a:extLst>
          </p:cNvPr>
          <p:cNvSpPr/>
          <p:nvPr/>
        </p:nvSpPr>
        <p:spPr>
          <a:xfrm>
            <a:off x="979200" y="3131733"/>
            <a:ext cx="54000" cy="1908000"/>
          </a:xfrm>
          <a:prstGeom prst="rect">
            <a:avLst/>
          </a:prstGeom>
          <a:solidFill>
            <a:srgbClr val="CD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spTree>
    <p:extLst>
      <p:ext uri="{BB962C8B-B14F-4D97-AF65-F5344CB8AC3E}">
        <p14:creationId xmlns:p14="http://schemas.microsoft.com/office/powerpoint/2010/main" val="4212774856"/>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19</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rgbClr val="CDC7BE"/>
                </a:solidFill>
                <a:latin typeface="Avenir Medium" panose="02000503020000020003" pitchFamily="2" charset="0"/>
                <a:cs typeface="Calibri" panose="020F0502020204030204" pitchFamily="34" charset="0"/>
              </a:rPr>
              <a:t>Lessons</a:t>
            </a:r>
          </a:p>
        </p:txBody>
      </p:sp>
      <p:sp>
        <p:nvSpPr>
          <p:cNvPr id="4" name="矩形 6">
            <a:extLst>
              <a:ext uri="{FF2B5EF4-FFF2-40B4-BE49-F238E27FC236}">
                <a16:creationId xmlns:a16="http://schemas.microsoft.com/office/drawing/2014/main" id="{4EFDF220-20E2-D849-9BA3-C42B0BDBA017}"/>
              </a:ext>
            </a:extLst>
          </p:cNvPr>
          <p:cNvSpPr/>
          <p:nvPr/>
        </p:nvSpPr>
        <p:spPr>
          <a:xfrm>
            <a:off x="779528" y="443996"/>
            <a:ext cx="96000" cy="360000"/>
          </a:xfrm>
          <a:prstGeom prst="rect">
            <a:avLst/>
          </a:prstGeom>
          <a:solidFill>
            <a:srgbClr val="CDC7BE"/>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rgbClr val="CDC7BE"/>
              </a:solidFill>
            </a:endParaRPr>
          </a:p>
        </p:txBody>
      </p:sp>
      <p:sp>
        <p:nvSpPr>
          <p:cNvPr id="7" name="TextBox 6">
            <a:extLst>
              <a:ext uri="{FF2B5EF4-FFF2-40B4-BE49-F238E27FC236}">
                <a16:creationId xmlns:a16="http://schemas.microsoft.com/office/drawing/2014/main" id="{B5CF3422-9F62-A447-8AD2-14F2824C858E}"/>
              </a:ext>
            </a:extLst>
          </p:cNvPr>
          <p:cNvSpPr txBox="1"/>
          <p:nvPr/>
        </p:nvSpPr>
        <p:spPr>
          <a:xfrm>
            <a:off x="875528" y="2040360"/>
            <a:ext cx="9879352" cy="3170099"/>
          </a:xfrm>
          <a:prstGeom prst="rect">
            <a:avLst/>
          </a:prstGeom>
          <a:noFill/>
        </p:spPr>
        <p:txBody>
          <a:bodyPr wrap="square" rtlCol="0">
            <a:spAutoFit/>
          </a:bodyPr>
          <a:lstStyle/>
          <a:p>
            <a:pPr marL="457200" indent="-457200">
              <a:buFont typeface="+mj-lt"/>
              <a:buAutoNum type="arabicPeriod"/>
            </a:pPr>
            <a:r>
              <a:rPr lang="en-US" sz="2000" b="1" dirty="0">
                <a:latin typeface="Avenir Book" panose="02000503020000020003" pitchFamily="2" charset="0"/>
              </a:rPr>
              <a:t>Knowledge graph for visualizations</a:t>
            </a:r>
          </a:p>
          <a:p>
            <a:pPr marL="914400" lvl="1" indent="-457200">
              <a:buFont typeface="Arial" panose="020B0604020202020204" pitchFamily="34" charset="0"/>
              <a:buChar char="•"/>
            </a:pPr>
            <a:r>
              <a:rPr lang="en-US" sz="2000" dirty="0">
                <a:latin typeface="Avenir Book" panose="02000503020000020003" pitchFamily="2" charset="0"/>
              </a:rPr>
              <a:t>Entity construction: discretize continuous features</a:t>
            </a:r>
          </a:p>
          <a:p>
            <a:pPr marL="914400" lvl="1" indent="-457200">
              <a:buFont typeface="Arial" panose="020B0604020202020204" pitchFamily="34" charset="0"/>
              <a:buChar char="•"/>
            </a:pPr>
            <a:r>
              <a:rPr lang="en-US" sz="2000" dirty="0">
                <a:latin typeface="Avenir Book" panose="02000503020000020003" pitchFamily="2" charset="0"/>
              </a:rPr>
              <a:t>Embedding learning: facilitate inference and rule generation</a:t>
            </a:r>
          </a:p>
          <a:p>
            <a:pPr marL="914400" lvl="1" indent="-457200">
              <a:buFont typeface="Arial" panose="020B0604020202020204" pitchFamily="34" charset="0"/>
              <a:buChar char="•"/>
            </a:pPr>
            <a:endParaRPr lang="en-US" sz="2000" dirty="0">
              <a:latin typeface="Avenir Book" panose="02000503020000020003" pitchFamily="2" charset="0"/>
            </a:endParaRPr>
          </a:p>
          <a:p>
            <a:pPr marL="457200" indent="-457200">
              <a:buFont typeface="+mj-lt"/>
              <a:buAutoNum type="arabicPeriod"/>
            </a:pPr>
            <a:r>
              <a:rPr lang="en-US" sz="2000" b="1" dirty="0" err="1">
                <a:latin typeface="Avenir Book" panose="02000503020000020003" pitchFamily="2" charset="0"/>
              </a:rPr>
              <a:t>Explainability</a:t>
            </a:r>
            <a:r>
              <a:rPr lang="en-US" sz="2000" b="1" dirty="0">
                <a:latin typeface="Avenir Book" panose="02000503020000020003" pitchFamily="2" charset="0"/>
              </a:rPr>
              <a:t> of rules</a:t>
            </a:r>
          </a:p>
          <a:p>
            <a:pPr marL="914400" lvl="1" indent="-457200">
              <a:buFont typeface="Arial" panose="020B0604020202020204" pitchFamily="34" charset="0"/>
              <a:buChar char="•"/>
            </a:pPr>
            <a:r>
              <a:rPr lang="en-US" sz="2000" dirty="0">
                <a:latin typeface="Avenir Book" panose="02000503020000020003" pitchFamily="2" charset="0"/>
              </a:rPr>
              <a:t>Straightforward features in conditions</a:t>
            </a:r>
          </a:p>
          <a:p>
            <a:pPr marL="914400" lvl="1" indent="-457200">
              <a:buFont typeface="Arial" panose="020B0604020202020204" pitchFamily="34" charset="0"/>
              <a:buChar char="•"/>
            </a:pPr>
            <a:r>
              <a:rPr lang="en-US" sz="2000" dirty="0">
                <a:latin typeface="Avenir Book" panose="02000503020000020003" pitchFamily="2" charset="0"/>
              </a:rPr>
              <a:t>Number of conditions</a:t>
            </a:r>
          </a:p>
          <a:p>
            <a:pPr marL="914400" lvl="1" indent="-457200">
              <a:buFont typeface="Arial" panose="020B0604020202020204" pitchFamily="34" charset="0"/>
              <a:buChar char="•"/>
            </a:pPr>
            <a:endParaRPr lang="en-US" sz="2000" dirty="0">
              <a:latin typeface="Avenir Book" panose="02000503020000020003" pitchFamily="2" charset="0"/>
            </a:endParaRPr>
          </a:p>
          <a:p>
            <a:pPr marL="457200" indent="-457200">
              <a:buFont typeface="Arial" panose="020B0604020202020204" pitchFamily="34" charset="0"/>
              <a:buChar char="•"/>
            </a:pPr>
            <a:endParaRPr lang="en-US" sz="2000" dirty="0">
              <a:latin typeface="Avenir Book" panose="02000503020000020003" pitchFamily="2" charset="0"/>
            </a:endParaRPr>
          </a:p>
          <a:p>
            <a:pPr marL="457200" indent="-457200">
              <a:buFont typeface="+mj-lt"/>
              <a:buAutoNum type="arabicPeriod"/>
            </a:pPr>
            <a:endParaRPr lang="en-US" sz="2000" dirty="0">
              <a:latin typeface="Avenir Book" panose="02000503020000020003" pitchFamily="2" charset="0"/>
            </a:endParaRPr>
          </a:p>
        </p:txBody>
      </p:sp>
    </p:spTree>
    <p:extLst>
      <p:ext uri="{BB962C8B-B14F-4D97-AF65-F5344CB8AC3E}">
        <p14:creationId xmlns:p14="http://schemas.microsoft.com/office/powerpoint/2010/main" val="248196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53C2E27-4A06-5C43-99D2-D1E5FE60CBC1}"/>
              </a:ext>
            </a:extLst>
          </p:cNvPr>
          <p:cNvSpPr>
            <a:spLocks noGrp="1"/>
          </p:cNvSpPr>
          <p:nvPr>
            <p:ph idx="1"/>
          </p:nvPr>
        </p:nvSpPr>
        <p:spPr>
          <a:xfrm>
            <a:off x="848991" y="1702628"/>
            <a:ext cx="5551728" cy="4336664"/>
          </a:xfrm>
        </p:spPr>
        <p:txBody>
          <a:bodyPr>
            <a:normAutofit/>
          </a:bodyPr>
          <a:lstStyle/>
          <a:p>
            <a:pPr marL="0" indent="0">
              <a:lnSpc>
                <a:spcPct val="100000"/>
              </a:lnSpc>
              <a:buNone/>
            </a:pPr>
            <a:r>
              <a:rPr kumimoji="1" lang="en-US" altLang="zh-CN" b="1" dirty="0">
                <a:solidFill>
                  <a:schemeClr val="accent5"/>
                </a:solidFill>
                <a:latin typeface="Avenir Book" panose="02000503020000020003" pitchFamily="2" charset="0"/>
                <a:cs typeface="Futura Medium" panose="020B0602020204020303" pitchFamily="34" charset="-79"/>
              </a:rPr>
              <a:t>    Introduction</a:t>
            </a:r>
          </a:p>
          <a:p>
            <a:pPr marL="0" indent="0">
              <a:lnSpc>
                <a:spcPct val="100000"/>
              </a:lnSpc>
              <a:buNone/>
            </a:pPr>
            <a:r>
              <a:rPr kumimoji="1" lang="zh-CN" altLang="en-US" sz="2400" dirty="0">
                <a:solidFill>
                  <a:schemeClr val="tx1">
                    <a:lumMod val="75000"/>
                    <a:lumOff val="25000"/>
                  </a:schemeClr>
                </a:solidFill>
                <a:latin typeface="Avenir Book" panose="02000503020000020003" pitchFamily="2" charset="0"/>
                <a:cs typeface="Futura Medium" panose="020B0602020204020303" pitchFamily="34" charset="-79"/>
              </a:rPr>
              <a:t>     </a:t>
            </a: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Motivation</a:t>
            </a:r>
          </a:p>
          <a:p>
            <a:pPr marL="0" indent="0">
              <a:lnSpc>
                <a:spcPct val="100000"/>
              </a:lnSpc>
              <a:buNone/>
            </a:pPr>
            <a:r>
              <a:rPr kumimoji="1" lang="zh-CN" altLang="en-US" sz="2400" dirty="0">
                <a:solidFill>
                  <a:schemeClr val="tx1">
                    <a:lumMod val="75000"/>
                    <a:lumOff val="25000"/>
                  </a:schemeClr>
                </a:solidFill>
                <a:latin typeface="Avenir Book" panose="02000503020000020003" pitchFamily="2" charset="0"/>
                <a:cs typeface="Futura Medium" panose="020B0602020204020303" pitchFamily="34" charset="-79"/>
              </a:rPr>
              <a:t>     </a:t>
            </a: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Overview</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Method</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Evaluation</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Discussion</a:t>
            </a:r>
          </a:p>
        </p:txBody>
      </p:sp>
      <p:sp>
        <p:nvSpPr>
          <p:cNvPr id="4" name="灯片编号占位符 3">
            <a:extLst>
              <a:ext uri="{FF2B5EF4-FFF2-40B4-BE49-F238E27FC236}">
                <a16:creationId xmlns:a16="http://schemas.microsoft.com/office/drawing/2014/main" id="{D3AA3316-65E0-5145-81E7-0BD5574D55DF}"/>
              </a:ext>
            </a:extLst>
          </p:cNvPr>
          <p:cNvSpPr>
            <a:spLocks noGrp="1"/>
          </p:cNvSpPr>
          <p:nvPr>
            <p:ph type="sldNum" sz="quarter" idx="12"/>
          </p:nvPr>
        </p:nvSpPr>
        <p:spPr/>
        <p:txBody>
          <a:bodyPr/>
          <a:lstStyle/>
          <a:p>
            <a:fld id="{AF0B9AF7-C26F-7E4A-AD62-0B96862D84B8}" type="slidenum">
              <a:rPr kumimoji="1" lang="zh-CN" altLang="en-US" smtClean="0">
                <a:latin typeface="Futura Bk Book" panose="020B0502020204020303" pitchFamily="34" charset="0"/>
              </a:rPr>
              <a:t>2</a:t>
            </a:fld>
            <a:endParaRPr kumimoji="1" lang="zh-CN" altLang="en-US" dirty="0">
              <a:latin typeface="Futura Bk Book" panose="020B0502020204020303" pitchFamily="34" charset="0"/>
            </a:endParaRPr>
          </a:p>
        </p:txBody>
      </p:sp>
      <p:sp>
        <p:nvSpPr>
          <p:cNvPr id="7" name="矩形 6">
            <a:extLst>
              <a:ext uri="{FF2B5EF4-FFF2-40B4-BE49-F238E27FC236}">
                <a16:creationId xmlns:a16="http://schemas.microsoft.com/office/drawing/2014/main" id="{225D10E0-EA77-134F-8FE9-83939EFD6CDC}"/>
              </a:ext>
            </a:extLst>
          </p:cNvPr>
          <p:cNvSpPr/>
          <p:nvPr/>
        </p:nvSpPr>
        <p:spPr>
          <a:xfrm>
            <a:off x="978895" y="1817160"/>
            <a:ext cx="54000" cy="129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spTree>
    <p:extLst>
      <p:ext uri="{BB962C8B-B14F-4D97-AF65-F5344CB8AC3E}">
        <p14:creationId xmlns:p14="http://schemas.microsoft.com/office/powerpoint/2010/main" val="163184907"/>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20</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rgbClr val="CDC7BE"/>
                </a:solidFill>
                <a:latin typeface="Avenir Medium" panose="02000503020000020003" pitchFamily="2" charset="0"/>
                <a:cs typeface="Calibri" panose="020F0502020204030204" pitchFamily="34" charset="0"/>
              </a:rPr>
              <a:t>Pros and Cons</a:t>
            </a:r>
          </a:p>
        </p:txBody>
      </p:sp>
      <p:sp>
        <p:nvSpPr>
          <p:cNvPr id="4" name="矩形 6">
            <a:extLst>
              <a:ext uri="{FF2B5EF4-FFF2-40B4-BE49-F238E27FC236}">
                <a16:creationId xmlns:a16="http://schemas.microsoft.com/office/drawing/2014/main" id="{4EFDF220-20E2-D849-9BA3-C42B0BDBA017}"/>
              </a:ext>
            </a:extLst>
          </p:cNvPr>
          <p:cNvSpPr/>
          <p:nvPr/>
        </p:nvSpPr>
        <p:spPr>
          <a:xfrm>
            <a:off x="779528" y="443996"/>
            <a:ext cx="96000" cy="360000"/>
          </a:xfrm>
          <a:prstGeom prst="rect">
            <a:avLst/>
          </a:prstGeom>
          <a:solidFill>
            <a:srgbClr val="CDC7BE"/>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rgbClr val="CDC7BE"/>
              </a:solidFill>
            </a:endParaRPr>
          </a:p>
        </p:txBody>
      </p:sp>
      <p:sp>
        <p:nvSpPr>
          <p:cNvPr id="5" name="TextBox 4">
            <a:extLst>
              <a:ext uri="{FF2B5EF4-FFF2-40B4-BE49-F238E27FC236}">
                <a16:creationId xmlns:a16="http://schemas.microsoft.com/office/drawing/2014/main" id="{90CA4B84-9049-614C-BF77-EADCC5C12DED}"/>
              </a:ext>
            </a:extLst>
          </p:cNvPr>
          <p:cNvSpPr txBox="1"/>
          <p:nvPr/>
        </p:nvSpPr>
        <p:spPr>
          <a:xfrm>
            <a:off x="875528" y="2040360"/>
            <a:ext cx="9879352" cy="3477875"/>
          </a:xfrm>
          <a:prstGeom prst="rect">
            <a:avLst/>
          </a:prstGeom>
          <a:noFill/>
        </p:spPr>
        <p:txBody>
          <a:bodyPr wrap="square" rtlCol="0">
            <a:spAutoFit/>
          </a:bodyPr>
          <a:lstStyle/>
          <a:p>
            <a:pPr marL="457200" indent="-457200">
              <a:buFont typeface="+mj-lt"/>
              <a:buAutoNum type="arabicPeriod"/>
            </a:pPr>
            <a:r>
              <a:rPr lang="en-US" sz="2000" b="1" dirty="0">
                <a:latin typeface="Avenir Book" panose="02000503020000020003" pitchFamily="2" charset="0"/>
              </a:rPr>
              <a:t>Compared with rule-based methods</a:t>
            </a:r>
          </a:p>
          <a:p>
            <a:pPr marL="914400" lvl="1" indent="-457200">
              <a:buFont typeface="Arial" panose="020B0604020202020204" pitchFamily="34" charset="0"/>
              <a:buChar char="•"/>
            </a:pPr>
            <a:r>
              <a:rPr lang="en-US" sz="2000" dirty="0">
                <a:solidFill>
                  <a:schemeClr val="accent6"/>
                </a:solidFill>
                <a:latin typeface="Avenir Book" panose="02000503020000020003" pitchFamily="2" charset="0"/>
              </a:rPr>
              <a:t>Have better </a:t>
            </a:r>
            <a:r>
              <a:rPr lang="en-US" sz="2000" dirty="0" err="1">
                <a:solidFill>
                  <a:schemeClr val="accent6"/>
                </a:solidFill>
                <a:latin typeface="Avenir Book" panose="02000503020000020003" pitchFamily="2" charset="0"/>
              </a:rPr>
              <a:t>extendability</a:t>
            </a:r>
            <a:r>
              <a:rPr lang="en-US" sz="2000" dirty="0">
                <a:solidFill>
                  <a:schemeClr val="accent6"/>
                </a:solidFill>
                <a:latin typeface="Avenir Book" panose="02000503020000020003" pitchFamily="2" charset="0"/>
              </a:rPr>
              <a:t> and require less human effort</a:t>
            </a:r>
          </a:p>
          <a:p>
            <a:pPr marL="914400" lvl="1" indent="-457200">
              <a:buFont typeface="Arial" panose="020B0604020202020204" pitchFamily="34" charset="0"/>
              <a:buChar char="•"/>
            </a:pPr>
            <a:r>
              <a:rPr lang="en-US" sz="2000" dirty="0">
                <a:solidFill>
                  <a:srgbClr val="FF0000"/>
                </a:solidFill>
                <a:latin typeface="Avenir Book" panose="02000503020000020003" pitchFamily="2" charset="0"/>
              </a:rPr>
              <a:t>Rely on the quality of corpus</a:t>
            </a:r>
          </a:p>
          <a:p>
            <a:pPr marL="914400" lvl="1" indent="-457200">
              <a:buFont typeface="Arial" panose="020B0604020202020204" pitchFamily="34" charset="0"/>
              <a:buChar char="•"/>
            </a:pPr>
            <a:endParaRPr lang="en-US" sz="2000" dirty="0">
              <a:latin typeface="Avenir Book" panose="02000503020000020003" pitchFamily="2" charset="0"/>
            </a:endParaRPr>
          </a:p>
          <a:p>
            <a:pPr marL="914400" lvl="1" indent="-457200">
              <a:buFont typeface="Arial" panose="020B0604020202020204" pitchFamily="34" charset="0"/>
              <a:buChar char="•"/>
            </a:pPr>
            <a:endParaRPr lang="en-US" sz="2000" dirty="0">
              <a:latin typeface="Avenir Book" panose="02000503020000020003" pitchFamily="2" charset="0"/>
            </a:endParaRPr>
          </a:p>
          <a:p>
            <a:pPr marL="457200" indent="-457200">
              <a:buFont typeface="+mj-lt"/>
              <a:buAutoNum type="arabicPeriod"/>
            </a:pPr>
            <a:r>
              <a:rPr lang="en-US" sz="2000" b="1" dirty="0">
                <a:latin typeface="Avenir Book" panose="02000503020000020003" pitchFamily="2" charset="0"/>
              </a:rPr>
              <a:t>Compared with ML-based methods</a:t>
            </a:r>
            <a:endParaRPr lang="en-US" sz="2000" dirty="0">
              <a:latin typeface="Avenir Book" panose="02000503020000020003" pitchFamily="2" charset="0"/>
            </a:endParaRPr>
          </a:p>
          <a:p>
            <a:pPr marL="914400" lvl="1" indent="-457200">
              <a:buFont typeface="Arial" panose="020B0604020202020204" pitchFamily="34" charset="0"/>
              <a:buChar char="•"/>
            </a:pPr>
            <a:r>
              <a:rPr lang="en-US" sz="2000" dirty="0">
                <a:solidFill>
                  <a:schemeClr val="accent6"/>
                </a:solidFill>
                <a:latin typeface="Avenir Book" panose="02000503020000020003" pitchFamily="2" charset="0"/>
              </a:rPr>
              <a:t>Improve the </a:t>
            </a:r>
            <a:r>
              <a:rPr lang="en-US" sz="2000" dirty="0" err="1">
                <a:solidFill>
                  <a:schemeClr val="accent6"/>
                </a:solidFill>
                <a:latin typeface="Avenir Book" panose="02000503020000020003" pitchFamily="2" charset="0"/>
              </a:rPr>
              <a:t>explainability</a:t>
            </a:r>
            <a:endParaRPr lang="en-US" sz="2000" dirty="0">
              <a:solidFill>
                <a:schemeClr val="accent6"/>
              </a:solidFill>
              <a:latin typeface="Avenir Book" panose="02000503020000020003" pitchFamily="2" charset="0"/>
            </a:endParaRPr>
          </a:p>
          <a:p>
            <a:pPr marL="914400" lvl="1" indent="-457200">
              <a:buFont typeface="Arial" panose="020B0604020202020204" pitchFamily="34" charset="0"/>
              <a:buChar char="•"/>
            </a:pPr>
            <a:r>
              <a:rPr lang="en-US" sz="2000" dirty="0">
                <a:solidFill>
                  <a:srgbClr val="FF0000"/>
                </a:solidFill>
                <a:latin typeface="Avenir Book" panose="02000503020000020003" pitchFamily="2" charset="0"/>
              </a:rPr>
              <a:t>Have potential performance drop</a:t>
            </a:r>
          </a:p>
          <a:p>
            <a:pPr marL="914400" lvl="1" indent="-457200">
              <a:buFont typeface="Arial" panose="020B0604020202020204" pitchFamily="34" charset="0"/>
              <a:buChar char="•"/>
            </a:pPr>
            <a:endParaRPr lang="en-US" sz="2000" dirty="0">
              <a:latin typeface="Avenir Book" panose="02000503020000020003" pitchFamily="2" charset="0"/>
            </a:endParaRPr>
          </a:p>
          <a:p>
            <a:pPr marL="457200" indent="-457200">
              <a:buFont typeface="Arial" panose="020B0604020202020204" pitchFamily="34" charset="0"/>
              <a:buChar char="•"/>
            </a:pPr>
            <a:endParaRPr lang="en-US" sz="2000" dirty="0">
              <a:latin typeface="Avenir Book" panose="02000503020000020003" pitchFamily="2" charset="0"/>
            </a:endParaRPr>
          </a:p>
          <a:p>
            <a:pPr marL="457200" indent="-457200">
              <a:buFont typeface="+mj-lt"/>
              <a:buAutoNum type="arabicPeriod"/>
            </a:pPr>
            <a:endParaRPr lang="en-US" sz="2000" dirty="0">
              <a:latin typeface="Avenir Book" panose="02000503020000020003" pitchFamily="2" charset="0"/>
            </a:endParaRPr>
          </a:p>
        </p:txBody>
      </p:sp>
    </p:spTree>
    <p:extLst>
      <p:ext uri="{BB962C8B-B14F-4D97-AF65-F5344CB8AC3E}">
        <p14:creationId xmlns:p14="http://schemas.microsoft.com/office/powerpoint/2010/main" val="2923857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21</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rgbClr val="CDC7BE"/>
                </a:solidFill>
                <a:latin typeface="Avenir Medium" panose="02000503020000020003" pitchFamily="2" charset="0"/>
                <a:cs typeface="Calibri" panose="020F0502020204030204" pitchFamily="34" charset="0"/>
              </a:rPr>
              <a:t>Future Work</a:t>
            </a:r>
          </a:p>
        </p:txBody>
      </p:sp>
      <p:sp>
        <p:nvSpPr>
          <p:cNvPr id="4" name="矩形 6">
            <a:extLst>
              <a:ext uri="{FF2B5EF4-FFF2-40B4-BE49-F238E27FC236}">
                <a16:creationId xmlns:a16="http://schemas.microsoft.com/office/drawing/2014/main" id="{4EFDF220-20E2-D849-9BA3-C42B0BDBA017}"/>
              </a:ext>
            </a:extLst>
          </p:cNvPr>
          <p:cNvSpPr/>
          <p:nvPr/>
        </p:nvSpPr>
        <p:spPr>
          <a:xfrm>
            <a:off x="779528" y="443996"/>
            <a:ext cx="96000" cy="360000"/>
          </a:xfrm>
          <a:prstGeom prst="rect">
            <a:avLst/>
          </a:prstGeom>
          <a:solidFill>
            <a:srgbClr val="CDC7BE"/>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sz="1800">
              <a:solidFill>
                <a:srgbClr val="CDC7BE"/>
              </a:solidFill>
            </a:endParaRPr>
          </a:p>
        </p:txBody>
      </p:sp>
      <p:sp>
        <p:nvSpPr>
          <p:cNvPr id="5" name="TextBox 4">
            <a:extLst>
              <a:ext uri="{FF2B5EF4-FFF2-40B4-BE49-F238E27FC236}">
                <a16:creationId xmlns:a16="http://schemas.microsoft.com/office/drawing/2014/main" id="{CED57C41-A64F-5844-A3AE-56424A6A09BA}"/>
              </a:ext>
            </a:extLst>
          </p:cNvPr>
          <p:cNvSpPr txBox="1"/>
          <p:nvPr/>
        </p:nvSpPr>
        <p:spPr>
          <a:xfrm>
            <a:off x="875528" y="2040360"/>
            <a:ext cx="9879352" cy="2554545"/>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Avenir Book" panose="02000503020000020003" pitchFamily="2" charset="0"/>
              </a:rPr>
              <a:t>Introduce more visual designs such as color usage</a:t>
            </a:r>
          </a:p>
          <a:p>
            <a:pPr marL="457200" indent="-457200">
              <a:buFont typeface="Arial" panose="020B0604020202020204" pitchFamily="34" charset="0"/>
              <a:buChar char="•"/>
            </a:pPr>
            <a:endParaRPr lang="en-US" sz="2000" dirty="0">
              <a:latin typeface="Avenir Book" panose="02000503020000020003" pitchFamily="2" charset="0"/>
            </a:endParaRPr>
          </a:p>
          <a:p>
            <a:pPr marL="457200" indent="-457200">
              <a:buFont typeface="Arial" panose="020B0604020202020204" pitchFamily="34" charset="0"/>
              <a:buChar char="•"/>
            </a:pPr>
            <a:r>
              <a:rPr lang="en-US" sz="2000" dirty="0">
                <a:latin typeface="Avenir Book" panose="02000503020000020003" pitchFamily="2" charset="0"/>
              </a:rPr>
              <a:t>Consider analytical tasks and cross-column data features</a:t>
            </a:r>
          </a:p>
          <a:p>
            <a:pPr marL="457200" indent="-457200">
              <a:buFont typeface="Arial" panose="020B0604020202020204" pitchFamily="34" charset="0"/>
              <a:buChar char="•"/>
            </a:pPr>
            <a:endParaRPr lang="en-US" sz="2000" dirty="0">
              <a:latin typeface="Avenir Book" panose="02000503020000020003" pitchFamily="2" charset="0"/>
            </a:endParaRPr>
          </a:p>
          <a:p>
            <a:pPr marL="457200" indent="-457200">
              <a:buFont typeface="Arial" panose="020B0604020202020204" pitchFamily="34" charset="0"/>
              <a:buChar char="•"/>
            </a:pPr>
            <a:r>
              <a:rPr lang="en-US" sz="2000" dirty="0">
                <a:latin typeface="Avenir Book" panose="02000503020000020003" pitchFamily="2" charset="0"/>
              </a:rPr>
              <a:t>Extend to more visualization types including infographics</a:t>
            </a:r>
          </a:p>
          <a:p>
            <a:pPr marL="457200" indent="-457200">
              <a:buFont typeface="Arial" panose="020B0604020202020204" pitchFamily="34" charset="0"/>
              <a:buChar char="•"/>
            </a:pPr>
            <a:endParaRPr lang="en-US" sz="2000" dirty="0">
              <a:latin typeface="Avenir Book" panose="02000503020000020003" pitchFamily="2" charset="0"/>
            </a:endParaRPr>
          </a:p>
          <a:p>
            <a:pPr marL="457200" indent="-457200">
              <a:buFont typeface="Arial" panose="020B0604020202020204" pitchFamily="34" charset="0"/>
              <a:buChar char="•"/>
            </a:pPr>
            <a:endParaRPr lang="en-US" sz="2000" dirty="0">
              <a:latin typeface="Avenir Book" panose="02000503020000020003" pitchFamily="2" charset="0"/>
            </a:endParaRPr>
          </a:p>
          <a:p>
            <a:pPr marL="457200" indent="-457200">
              <a:buFont typeface="+mj-lt"/>
              <a:buAutoNum type="arabicPeriod"/>
            </a:pPr>
            <a:endParaRPr lang="en-US" sz="2000" dirty="0">
              <a:latin typeface="Avenir Book" panose="02000503020000020003" pitchFamily="2" charset="0"/>
            </a:endParaRPr>
          </a:p>
        </p:txBody>
      </p:sp>
    </p:spTree>
    <p:extLst>
      <p:ext uri="{BB962C8B-B14F-4D97-AF65-F5344CB8AC3E}">
        <p14:creationId xmlns:p14="http://schemas.microsoft.com/office/powerpoint/2010/main" val="194042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22</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5"/>
                </a:solidFill>
                <a:latin typeface="Avenir Medium" panose="02000503020000020003" pitchFamily="2" charset="0"/>
                <a:cs typeface="Calibri" panose="020F0502020204030204" pitchFamily="34" charset="0"/>
              </a:rPr>
              <a:t>Take-home Message</a:t>
            </a:r>
          </a:p>
        </p:txBody>
      </p:sp>
      <p:pic>
        <p:nvPicPr>
          <p:cNvPr id="4" name="Graphic 3">
            <a:extLst>
              <a:ext uri="{FF2B5EF4-FFF2-40B4-BE49-F238E27FC236}">
                <a16:creationId xmlns:a16="http://schemas.microsoft.com/office/drawing/2014/main" id="{11E8EE68-F1FB-4448-ADF9-0B3FA00A66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555" y="1278920"/>
            <a:ext cx="10908890" cy="2864758"/>
          </a:xfrm>
          <a:prstGeom prst="rect">
            <a:avLst/>
          </a:prstGeom>
        </p:spPr>
      </p:pic>
      <p:sp>
        <p:nvSpPr>
          <p:cNvPr id="3" name="TextBox 2">
            <a:extLst>
              <a:ext uri="{FF2B5EF4-FFF2-40B4-BE49-F238E27FC236}">
                <a16:creationId xmlns:a16="http://schemas.microsoft.com/office/drawing/2014/main" id="{8E9EDA08-D66E-F448-8673-56C32C336920}"/>
              </a:ext>
            </a:extLst>
          </p:cNvPr>
          <p:cNvSpPr txBox="1"/>
          <p:nvPr/>
        </p:nvSpPr>
        <p:spPr>
          <a:xfrm>
            <a:off x="1812693" y="4301807"/>
            <a:ext cx="8566613"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venir Book" panose="02000503020000020003" pitchFamily="2" charset="0"/>
              </a:rPr>
              <a:t>Knowledge graph provides an intuitive way to model the relationship between data and visualizations.</a:t>
            </a:r>
          </a:p>
          <a:p>
            <a:pPr marL="342900" indent="-342900">
              <a:buFont typeface="Arial" panose="020B0604020202020204" pitchFamily="34" charset="0"/>
              <a:buChar char="•"/>
            </a:pPr>
            <a:endParaRPr lang="en-US" sz="2000" dirty="0">
              <a:latin typeface="Avenir Book" panose="02000503020000020003" pitchFamily="2" charset="0"/>
            </a:endParaRPr>
          </a:p>
          <a:p>
            <a:pPr marL="342900" indent="-342900">
              <a:buFont typeface="Arial" panose="020B0604020202020204" pitchFamily="34" charset="0"/>
              <a:buChar char="•"/>
            </a:pPr>
            <a:r>
              <a:rPr lang="en-US" sz="2000" dirty="0">
                <a:latin typeface="Avenir Book" panose="02000503020000020003" pitchFamily="2" charset="0"/>
              </a:rPr>
              <a:t>Representing entities and relations with embeddings facilitates the further inference </a:t>
            </a:r>
            <a:r>
              <a:rPr lang="en-US" sz="2000">
                <a:latin typeface="Avenir Book" panose="02000503020000020003" pitchFamily="2" charset="0"/>
              </a:rPr>
              <a:t>and the rule </a:t>
            </a:r>
            <a:r>
              <a:rPr lang="en-US" sz="2000" dirty="0">
                <a:latin typeface="Avenir Book" panose="02000503020000020003" pitchFamily="2" charset="0"/>
              </a:rPr>
              <a:t>generation.</a:t>
            </a:r>
          </a:p>
          <a:p>
            <a:pPr marL="342900" indent="-342900">
              <a:buFont typeface="Arial" panose="020B0604020202020204" pitchFamily="34" charset="0"/>
              <a:buChar char="•"/>
            </a:pPr>
            <a:endParaRPr lang="en-US" sz="2000" dirty="0">
              <a:latin typeface="Avenir Book" panose="02000503020000020003" pitchFamily="2" charset="0"/>
            </a:endParaRPr>
          </a:p>
          <a:p>
            <a:pPr marL="342900" indent="-342900">
              <a:buFont typeface="Arial" panose="020B0604020202020204" pitchFamily="34" charset="0"/>
              <a:buChar char="•"/>
            </a:pPr>
            <a:r>
              <a:rPr lang="en-US" sz="2000" dirty="0">
                <a:latin typeface="Avenir Book" panose="02000503020000020003" pitchFamily="2" charset="0"/>
              </a:rPr>
              <a:t>Many factors affects the </a:t>
            </a:r>
            <a:r>
              <a:rPr lang="en-US" sz="2000" dirty="0" err="1">
                <a:latin typeface="Avenir Book" panose="02000503020000020003" pitchFamily="2" charset="0"/>
              </a:rPr>
              <a:t>explainability</a:t>
            </a:r>
            <a:r>
              <a:rPr lang="en-US" sz="2000" dirty="0">
                <a:latin typeface="Avenir Book" panose="02000503020000020003" pitchFamily="2" charset="0"/>
              </a:rPr>
              <a:t> of visualization rules, such as the complexity of features and the number of conditions.</a:t>
            </a:r>
          </a:p>
        </p:txBody>
      </p:sp>
    </p:spTree>
    <p:extLst>
      <p:ext uri="{BB962C8B-B14F-4D97-AF65-F5344CB8AC3E}">
        <p14:creationId xmlns:p14="http://schemas.microsoft.com/office/powerpoint/2010/main" val="1919310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354719-EFF2-3F44-977A-783D5D808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933" y="271498"/>
            <a:ext cx="1905000" cy="454372"/>
          </a:xfrm>
          <a:prstGeom prst="rect">
            <a:avLst/>
          </a:prstGeom>
        </p:spPr>
      </p:pic>
      <p:sp>
        <p:nvSpPr>
          <p:cNvPr id="3" name="Rectangle 2">
            <a:extLst>
              <a:ext uri="{FF2B5EF4-FFF2-40B4-BE49-F238E27FC236}">
                <a16:creationId xmlns:a16="http://schemas.microsoft.com/office/drawing/2014/main" id="{4B886B8E-C728-244D-9358-A554DB7DB613}"/>
              </a:ext>
            </a:extLst>
          </p:cNvPr>
          <p:cNvSpPr/>
          <p:nvPr/>
        </p:nvSpPr>
        <p:spPr>
          <a:xfrm>
            <a:off x="1390461" y="1061462"/>
            <a:ext cx="9834814" cy="1200329"/>
          </a:xfrm>
          <a:prstGeom prst="rect">
            <a:avLst/>
          </a:prstGeom>
        </p:spPr>
        <p:txBody>
          <a:bodyPr wrap="square">
            <a:spAutoFit/>
          </a:bodyPr>
          <a:lstStyle/>
          <a:p>
            <a:pPr algn="ctr"/>
            <a:r>
              <a:rPr lang="en-US" sz="3600" i="1" dirty="0">
                <a:latin typeface="Avenir Medium" panose="02000503020000020003" pitchFamily="2" charset="0"/>
              </a:rPr>
              <a:t>KG4Vis</a:t>
            </a:r>
            <a:r>
              <a:rPr lang="en-US" sz="3600" dirty="0">
                <a:latin typeface="Avenir Medium" panose="02000503020000020003" pitchFamily="2" charset="0"/>
              </a:rPr>
              <a:t>: A Knowledge Graph-Based Approach for Visualization Recommendation</a:t>
            </a:r>
          </a:p>
        </p:txBody>
      </p:sp>
      <p:sp>
        <p:nvSpPr>
          <p:cNvPr id="17" name="TextBox 16">
            <a:extLst>
              <a:ext uri="{FF2B5EF4-FFF2-40B4-BE49-F238E27FC236}">
                <a16:creationId xmlns:a16="http://schemas.microsoft.com/office/drawing/2014/main" id="{0E1A9095-5382-9444-B0C9-573A3B55E604}"/>
              </a:ext>
            </a:extLst>
          </p:cNvPr>
          <p:cNvSpPr txBox="1"/>
          <p:nvPr/>
        </p:nvSpPr>
        <p:spPr>
          <a:xfrm>
            <a:off x="2241473" y="5169482"/>
            <a:ext cx="7709049" cy="461665"/>
          </a:xfrm>
          <a:prstGeom prst="rect">
            <a:avLst/>
          </a:prstGeom>
          <a:noFill/>
        </p:spPr>
        <p:txBody>
          <a:bodyPr wrap="square" rtlCol="0">
            <a:spAutoFit/>
          </a:bodyPr>
          <a:lstStyle/>
          <a:p>
            <a:pPr algn="ctr"/>
            <a:r>
              <a:rPr lang="en-US" sz="2400" dirty="0">
                <a:hlinkClick r:id="rId5"/>
              </a:rPr>
              <a:t>https://kg4vis.github.io/</a:t>
            </a:r>
            <a:endParaRPr lang="en-US" dirty="0"/>
          </a:p>
        </p:txBody>
      </p:sp>
      <p:pic>
        <p:nvPicPr>
          <p:cNvPr id="14" name="Picture 13">
            <a:extLst>
              <a:ext uri="{FF2B5EF4-FFF2-40B4-BE49-F238E27FC236}">
                <a16:creationId xmlns:a16="http://schemas.microsoft.com/office/drawing/2014/main" id="{57A3DE23-C195-5F4B-B2D5-16CB059553E5}"/>
              </a:ext>
            </a:extLst>
          </p:cNvPr>
          <p:cNvPicPr>
            <a:picLocks noChangeAspect="1"/>
          </p:cNvPicPr>
          <p:nvPr/>
        </p:nvPicPr>
        <p:blipFill rotWithShape="1">
          <a:blip r:embed="rId6"/>
          <a:srcRect l="-1" t="1" r="52508" b="4831"/>
          <a:stretch/>
        </p:blipFill>
        <p:spPr>
          <a:xfrm>
            <a:off x="3448870" y="5622849"/>
            <a:ext cx="2346148" cy="1200329"/>
          </a:xfrm>
          <a:prstGeom prst="rect">
            <a:avLst/>
          </a:prstGeom>
        </p:spPr>
      </p:pic>
      <p:pic>
        <p:nvPicPr>
          <p:cNvPr id="15" name="Picture 14">
            <a:extLst>
              <a:ext uri="{FF2B5EF4-FFF2-40B4-BE49-F238E27FC236}">
                <a16:creationId xmlns:a16="http://schemas.microsoft.com/office/drawing/2014/main" id="{382B2CDF-1C99-EE40-9D33-F6EFEE0A27A0}"/>
              </a:ext>
            </a:extLst>
          </p:cNvPr>
          <p:cNvPicPr>
            <a:picLocks noChangeAspect="1"/>
          </p:cNvPicPr>
          <p:nvPr/>
        </p:nvPicPr>
        <p:blipFill>
          <a:blip r:embed="rId7"/>
          <a:stretch>
            <a:fillRect/>
          </a:stretch>
        </p:blipFill>
        <p:spPr>
          <a:xfrm>
            <a:off x="6510725" y="5802264"/>
            <a:ext cx="1871437" cy="841495"/>
          </a:xfrm>
          <a:prstGeom prst="rect">
            <a:avLst/>
          </a:prstGeom>
        </p:spPr>
      </p:pic>
      <p:pic>
        <p:nvPicPr>
          <p:cNvPr id="16" name="Picture 15">
            <a:extLst>
              <a:ext uri="{FF2B5EF4-FFF2-40B4-BE49-F238E27FC236}">
                <a16:creationId xmlns:a16="http://schemas.microsoft.com/office/drawing/2014/main" id="{F841BA94-C52D-924C-A175-918A690A75DA}"/>
              </a:ext>
            </a:extLst>
          </p:cNvPr>
          <p:cNvPicPr>
            <a:picLocks noChangeAspect="1"/>
          </p:cNvPicPr>
          <p:nvPr/>
        </p:nvPicPr>
        <p:blipFill rotWithShape="1">
          <a:blip r:embed="rId6"/>
          <a:srcRect l="46891" t="1" r="45528" b="4831"/>
          <a:stretch/>
        </p:blipFill>
        <p:spPr>
          <a:xfrm>
            <a:off x="5908760" y="5622849"/>
            <a:ext cx="374480" cy="1200329"/>
          </a:xfrm>
          <a:prstGeom prst="rect">
            <a:avLst/>
          </a:prstGeom>
        </p:spPr>
      </p:pic>
      <p:pic>
        <p:nvPicPr>
          <p:cNvPr id="18" name="Graphic 17">
            <a:extLst>
              <a:ext uri="{FF2B5EF4-FFF2-40B4-BE49-F238E27FC236}">
                <a16:creationId xmlns:a16="http://schemas.microsoft.com/office/drawing/2014/main" id="{DF896E1D-68E2-4242-9426-4914063FB6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3634" y="2349283"/>
            <a:ext cx="5604725" cy="2797892"/>
          </a:xfrm>
          <a:prstGeom prst="rect">
            <a:avLst/>
          </a:prstGeom>
        </p:spPr>
      </p:pic>
    </p:spTree>
    <p:extLst>
      <p:ext uri="{BB962C8B-B14F-4D97-AF65-F5344CB8AC3E}">
        <p14:creationId xmlns:p14="http://schemas.microsoft.com/office/powerpoint/2010/main" val="21610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3</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5"/>
                </a:solidFill>
                <a:latin typeface="Avenir Medium" panose="02000503020000020003" pitchFamily="2" charset="0"/>
                <a:cs typeface="Calibri" panose="020F0502020204030204" pitchFamily="34" charset="0"/>
              </a:rPr>
              <a:t>Motivation</a:t>
            </a:r>
          </a:p>
        </p:txBody>
      </p:sp>
      <p:pic>
        <p:nvPicPr>
          <p:cNvPr id="17" name="Graphic 16">
            <a:extLst>
              <a:ext uri="{FF2B5EF4-FFF2-40B4-BE49-F238E27FC236}">
                <a16:creationId xmlns:a16="http://schemas.microsoft.com/office/drawing/2014/main" id="{187D037C-9EE0-0C4D-BD81-36140B198C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904" y="2246400"/>
            <a:ext cx="9168192" cy="3012868"/>
          </a:xfrm>
          <a:prstGeom prst="rect">
            <a:avLst/>
          </a:prstGeom>
        </p:spPr>
      </p:pic>
      <p:sp>
        <p:nvSpPr>
          <p:cNvPr id="3" name="TextBox 2">
            <a:extLst>
              <a:ext uri="{FF2B5EF4-FFF2-40B4-BE49-F238E27FC236}">
                <a16:creationId xmlns:a16="http://schemas.microsoft.com/office/drawing/2014/main" id="{1DA7AED7-28BD-3045-B057-DD9BCC03B485}"/>
              </a:ext>
            </a:extLst>
          </p:cNvPr>
          <p:cNvSpPr txBox="1"/>
          <p:nvPr/>
        </p:nvSpPr>
        <p:spPr>
          <a:xfrm>
            <a:off x="2369563" y="5559057"/>
            <a:ext cx="7452874" cy="461665"/>
          </a:xfrm>
          <a:prstGeom prst="rect">
            <a:avLst/>
          </a:prstGeom>
          <a:noFill/>
        </p:spPr>
        <p:txBody>
          <a:bodyPr wrap="none" rtlCol="0">
            <a:spAutoFit/>
          </a:bodyPr>
          <a:lstStyle/>
          <a:p>
            <a:r>
              <a:rPr lang="en-US" sz="2400" dirty="0">
                <a:latin typeface="Avenir Book" panose="02000503020000020003" pitchFamily="2" charset="0"/>
              </a:rPr>
              <a:t>The barrier of creating effective visualizations is high.</a:t>
            </a:r>
          </a:p>
        </p:txBody>
      </p:sp>
    </p:spTree>
    <p:extLst>
      <p:ext uri="{BB962C8B-B14F-4D97-AF65-F5344CB8AC3E}">
        <p14:creationId xmlns:p14="http://schemas.microsoft.com/office/powerpoint/2010/main" val="209871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4</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5"/>
                </a:solidFill>
                <a:latin typeface="Avenir Medium" panose="02000503020000020003" pitchFamily="2" charset="0"/>
                <a:cs typeface="Calibri" panose="020F0502020204030204" pitchFamily="34" charset="0"/>
              </a:rPr>
              <a:t>Visualization Recommendation</a:t>
            </a:r>
          </a:p>
        </p:txBody>
      </p:sp>
      <p:pic>
        <p:nvPicPr>
          <p:cNvPr id="17" name="Graphic 16">
            <a:extLst>
              <a:ext uri="{FF2B5EF4-FFF2-40B4-BE49-F238E27FC236}">
                <a16:creationId xmlns:a16="http://schemas.microsoft.com/office/drawing/2014/main" id="{187D037C-9EE0-0C4D-BD81-36140B198C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903" y="2247899"/>
            <a:ext cx="9168192" cy="3012869"/>
          </a:xfrm>
          <a:prstGeom prst="rect">
            <a:avLst/>
          </a:prstGeom>
        </p:spPr>
      </p:pic>
      <p:sp>
        <p:nvSpPr>
          <p:cNvPr id="11" name="TextBox 10">
            <a:extLst>
              <a:ext uri="{FF2B5EF4-FFF2-40B4-BE49-F238E27FC236}">
                <a16:creationId xmlns:a16="http://schemas.microsoft.com/office/drawing/2014/main" id="{2A1DA78A-FB9D-7541-85F4-EE831AD2045B}"/>
              </a:ext>
            </a:extLst>
          </p:cNvPr>
          <p:cNvSpPr txBox="1"/>
          <p:nvPr/>
        </p:nvSpPr>
        <p:spPr>
          <a:xfrm>
            <a:off x="1616165" y="6467559"/>
            <a:ext cx="8592417" cy="253916"/>
          </a:xfrm>
          <a:prstGeom prst="rect">
            <a:avLst/>
          </a:prstGeom>
          <a:noFill/>
        </p:spPr>
        <p:txBody>
          <a:bodyPr wrap="none" rtlCol="0">
            <a:spAutoFit/>
          </a:bodyPr>
          <a:lstStyle/>
          <a:p>
            <a:r>
              <a:rPr lang="en-US" sz="1050" dirty="0">
                <a:latin typeface="Avenir Book" panose="02000503020000020003" pitchFamily="2" charset="0"/>
              </a:rPr>
              <a:t>K. Z. Hu, M. A. Bakker, S. Li, T. </a:t>
            </a:r>
            <a:r>
              <a:rPr lang="en-US" sz="1050" dirty="0" err="1">
                <a:latin typeface="Avenir Book" panose="02000503020000020003" pitchFamily="2" charset="0"/>
              </a:rPr>
              <a:t>Kraska</a:t>
            </a:r>
            <a:r>
              <a:rPr lang="en-US" sz="1050" dirty="0">
                <a:latin typeface="Avenir Book" panose="02000503020000020003" pitchFamily="2" charset="0"/>
              </a:rPr>
              <a:t>, and C. A. Hidalgo. </a:t>
            </a:r>
            <a:r>
              <a:rPr lang="en-US" sz="1050" dirty="0" err="1">
                <a:latin typeface="Avenir Book" panose="02000503020000020003" pitchFamily="2" charset="0"/>
              </a:rPr>
              <a:t>Vizml</a:t>
            </a:r>
            <a:r>
              <a:rPr lang="en-US" sz="1050" dirty="0">
                <a:latin typeface="Avenir Book" panose="02000503020000020003" pitchFamily="2" charset="0"/>
              </a:rPr>
              <a:t>: A machine learning approach to visualization recommendation. CHI, 2019.</a:t>
            </a:r>
          </a:p>
        </p:txBody>
      </p:sp>
    </p:spTree>
    <p:extLst>
      <p:ext uri="{BB962C8B-B14F-4D97-AF65-F5344CB8AC3E}">
        <p14:creationId xmlns:p14="http://schemas.microsoft.com/office/powerpoint/2010/main" val="258072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5</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5"/>
                </a:solidFill>
                <a:latin typeface="Avenir Medium" panose="02000503020000020003" pitchFamily="2" charset="0"/>
                <a:cs typeface="Calibri" panose="020F0502020204030204" pitchFamily="34" charset="0"/>
              </a:rPr>
              <a:t>Research Question</a:t>
            </a:r>
          </a:p>
        </p:txBody>
      </p:sp>
      <p:sp>
        <p:nvSpPr>
          <p:cNvPr id="3" name="TextBox 2">
            <a:extLst>
              <a:ext uri="{FF2B5EF4-FFF2-40B4-BE49-F238E27FC236}">
                <a16:creationId xmlns:a16="http://schemas.microsoft.com/office/drawing/2014/main" id="{FE6E3F05-9141-D040-B62C-7231EE690E79}"/>
              </a:ext>
            </a:extLst>
          </p:cNvPr>
          <p:cNvSpPr txBox="1"/>
          <p:nvPr/>
        </p:nvSpPr>
        <p:spPr>
          <a:xfrm>
            <a:off x="1343891" y="2736549"/>
            <a:ext cx="10009909" cy="830997"/>
          </a:xfrm>
          <a:prstGeom prst="rect">
            <a:avLst/>
          </a:prstGeom>
          <a:noFill/>
        </p:spPr>
        <p:txBody>
          <a:bodyPr wrap="square" rtlCol="0">
            <a:spAutoFit/>
          </a:bodyPr>
          <a:lstStyle/>
          <a:p>
            <a:r>
              <a:rPr lang="en-US" sz="2400" dirty="0">
                <a:latin typeface="Avenir Book" panose="02000503020000020003" pitchFamily="2" charset="0"/>
              </a:rPr>
              <a:t>Can we achieve visualization recommendation that </a:t>
            </a:r>
            <a:r>
              <a:rPr lang="en-US" sz="2400" b="1" u="sng" dirty="0">
                <a:latin typeface="Avenir Book" panose="02000503020000020003" pitchFamily="2" charset="0"/>
              </a:rPr>
              <a:t>requires no manual specifications of rules</a:t>
            </a:r>
            <a:r>
              <a:rPr lang="en-US" sz="2400" b="1" dirty="0">
                <a:latin typeface="Avenir Book" panose="02000503020000020003" pitchFamily="2" charset="0"/>
              </a:rPr>
              <a:t> </a:t>
            </a:r>
            <a:r>
              <a:rPr lang="en-US" sz="2400" dirty="0">
                <a:latin typeface="Avenir Book" panose="02000503020000020003" pitchFamily="2" charset="0"/>
              </a:rPr>
              <a:t>and </a:t>
            </a:r>
            <a:r>
              <a:rPr lang="en-US" sz="2400" b="1" u="sng" dirty="0">
                <a:latin typeface="Avenir Book" panose="02000503020000020003" pitchFamily="2" charset="0"/>
              </a:rPr>
              <a:t>guarantees good </a:t>
            </a:r>
            <a:r>
              <a:rPr lang="en-US" sz="2400" b="1" u="sng" dirty="0" err="1">
                <a:latin typeface="Avenir Book" panose="02000503020000020003" pitchFamily="2" charset="0"/>
              </a:rPr>
              <a:t>explainability</a:t>
            </a:r>
            <a:r>
              <a:rPr lang="en-US" sz="2400" dirty="0">
                <a:latin typeface="Avenir Book" panose="02000503020000020003" pitchFamily="2" charset="0"/>
              </a:rPr>
              <a:t>?</a:t>
            </a:r>
          </a:p>
        </p:txBody>
      </p:sp>
    </p:spTree>
    <p:extLst>
      <p:ext uri="{BB962C8B-B14F-4D97-AF65-F5344CB8AC3E}">
        <p14:creationId xmlns:p14="http://schemas.microsoft.com/office/powerpoint/2010/main" val="30459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6</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5"/>
                </a:solidFill>
                <a:latin typeface="Avenir Medium" panose="02000503020000020003" pitchFamily="2" charset="0"/>
                <a:cs typeface="Calibri" panose="020F0502020204030204" pitchFamily="34" charset="0"/>
              </a:rPr>
              <a:t>KG4Vis</a:t>
            </a:r>
          </a:p>
        </p:txBody>
      </p:sp>
      <p:sp>
        <p:nvSpPr>
          <p:cNvPr id="6" name="TextBox 5">
            <a:extLst>
              <a:ext uri="{FF2B5EF4-FFF2-40B4-BE49-F238E27FC236}">
                <a16:creationId xmlns:a16="http://schemas.microsoft.com/office/drawing/2014/main" id="{0692E170-F702-3B43-A968-4C2BB3706EA7}"/>
              </a:ext>
            </a:extLst>
          </p:cNvPr>
          <p:cNvSpPr txBox="1"/>
          <p:nvPr/>
        </p:nvSpPr>
        <p:spPr>
          <a:xfrm>
            <a:off x="1620984" y="5226784"/>
            <a:ext cx="9090558" cy="1261884"/>
          </a:xfrm>
          <a:prstGeom prst="rect">
            <a:avLst/>
          </a:prstGeom>
          <a:noFill/>
        </p:spPr>
        <p:txBody>
          <a:bodyPr wrap="square" rtlCol="0">
            <a:spAutoFit/>
          </a:bodyPr>
          <a:lstStyle/>
          <a:p>
            <a:r>
              <a:rPr lang="en-US" sz="2400" dirty="0">
                <a:latin typeface="Avenir" panose="02000503020000020003" pitchFamily="2" charset="0"/>
              </a:rPr>
              <a:t>Our knowledge graph (</a:t>
            </a:r>
            <a:r>
              <a:rPr lang="en-US" sz="2400" u="sng" dirty="0">
                <a:latin typeface="Avenir" panose="02000503020000020003" pitchFamily="2" charset="0"/>
              </a:rPr>
              <a:t>KG</a:t>
            </a:r>
            <a:r>
              <a:rPr lang="en-US" sz="2400" dirty="0">
                <a:latin typeface="Avenir" panose="02000503020000020003" pitchFamily="2" charset="0"/>
              </a:rPr>
              <a:t>)-based </a:t>
            </a:r>
            <a:r>
              <a:rPr lang="en-US" sz="2400" u="sng" dirty="0">
                <a:latin typeface="Avenir" panose="02000503020000020003" pitchFamily="2" charset="0"/>
              </a:rPr>
              <a:t>vis</a:t>
            </a:r>
            <a:r>
              <a:rPr lang="en-US" sz="2400" dirty="0">
                <a:latin typeface="Avenir" panose="02000503020000020003" pitchFamily="2" charset="0"/>
              </a:rPr>
              <a:t>ualization recommendation approach is </a:t>
            </a:r>
            <a:r>
              <a:rPr lang="en-US" sz="2400" b="1" dirty="0">
                <a:latin typeface="Avenir" panose="02000503020000020003" pitchFamily="2" charset="0"/>
              </a:rPr>
              <a:t>data-driven</a:t>
            </a:r>
            <a:r>
              <a:rPr lang="en-US" sz="2400" dirty="0">
                <a:latin typeface="Avenir" panose="02000503020000020003" pitchFamily="2" charset="0"/>
              </a:rPr>
              <a:t> and </a:t>
            </a:r>
            <a:r>
              <a:rPr lang="en-US" sz="2400" b="1" dirty="0">
                <a:latin typeface="Avenir" panose="02000503020000020003" pitchFamily="2" charset="0"/>
              </a:rPr>
              <a:t>explainable</a:t>
            </a:r>
            <a:r>
              <a:rPr lang="en-US" sz="2400" dirty="0">
                <a:latin typeface="Avenir" panose="02000503020000020003" pitchFamily="2" charset="0"/>
              </a:rPr>
              <a:t>.</a:t>
            </a:r>
          </a:p>
          <a:p>
            <a:endParaRPr lang="en-US" sz="2800" dirty="0"/>
          </a:p>
        </p:txBody>
      </p:sp>
      <p:pic>
        <p:nvPicPr>
          <p:cNvPr id="4" name="Graphic 3">
            <a:extLst>
              <a:ext uri="{FF2B5EF4-FFF2-40B4-BE49-F238E27FC236}">
                <a16:creationId xmlns:a16="http://schemas.microsoft.com/office/drawing/2014/main" id="{A5FA95FB-B4EB-7F45-AC1A-2D09630C08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554" y="1808310"/>
            <a:ext cx="10908890" cy="2864758"/>
          </a:xfrm>
          <a:prstGeom prst="rect">
            <a:avLst/>
          </a:prstGeom>
        </p:spPr>
      </p:pic>
    </p:spTree>
    <p:extLst>
      <p:ext uri="{BB962C8B-B14F-4D97-AF65-F5344CB8AC3E}">
        <p14:creationId xmlns:p14="http://schemas.microsoft.com/office/powerpoint/2010/main" val="3952289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53C2E27-4A06-5C43-99D2-D1E5FE60CBC1}"/>
              </a:ext>
            </a:extLst>
          </p:cNvPr>
          <p:cNvSpPr>
            <a:spLocks noGrp="1"/>
          </p:cNvSpPr>
          <p:nvPr>
            <p:ph idx="1"/>
          </p:nvPr>
        </p:nvSpPr>
        <p:spPr>
          <a:xfrm>
            <a:off x="849600" y="1260668"/>
            <a:ext cx="5551728" cy="4336664"/>
          </a:xfrm>
        </p:spPr>
        <p:txBody>
          <a:bodyPr>
            <a:normAutofit/>
          </a:bodyPr>
          <a:lstStyle/>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Introduction</a:t>
            </a:r>
          </a:p>
          <a:p>
            <a:pPr marL="0" indent="0">
              <a:lnSpc>
                <a:spcPct val="120000"/>
              </a:lnSpc>
              <a:buNone/>
            </a:pPr>
            <a:r>
              <a:rPr kumimoji="1" lang="en-US" altLang="zh-CN" b="1" dirty="0">
                <a:solidFill>
                  <a:schemeClr val="accent2"/>
                </a:solidFill>
                <a:latin typeface="Avenir Book" panose="02000503020000020003" pitchFamily="2" charset="0"/>
                <a:cs typeface="Futura Medium" panose="020B0602020204020303" pitchFamily="34" charset="-79"/>
              </a:rPr>
              <a:t>   Method</a:t>
            </a:r>
          </a:p>
          <a:p>
            <a:pPr marL="0" indent="0">
              <a:lnSpc>
                <a:spcPct val="100000"/>
              </a:lnSpc>
              <a:buNone/>
            </a:pPr>
            <a:r>
              <a:rPr kumimoji="1" lang="en-US" altLang="zh-CN" sz="2400" dirty="0">
                <a:solidFill>
                  <a:schemeClr val="accent2"/>
                </a:solidFill>
                <a:latin typeface="Avenir Book" panose="02000503020000020003" pitchFamily="2" charset="0"/>
                <a:cs typeface="Futura Medium" panose="020B0602020204020303" pitchFamily="34" charset="-79"/>
              </a:rPr>
              <a:t>    </a:t>
            </a: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Feature Extraction</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KG Construction</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Embedding Learning</a:t>
            </a:r>
          </a:p>
          <a:p>
            <a:pPr marL="0" indent="0">
              <a:lnSpc>
                <a:spcPct val="100000"/>
              </a:lnSpc>
              <a:buNone/>
            </a:pPr>
            <a:r>
              <a:rPr kumimoji="1" lang="en-US" altLang="zh-CN" sz="2400" dirty="0">
                <a:solidFill>
                  <a:schemeClr val="tx1">
                    <a:lumMod val="75000"/>
                    <a:lumOff val="25000"/>
                  </a:schemeClr>
                </a:solidFill>
                <a:latin typeface="Avenir Book" panose="02000503020000020003" pitchFamily="2" charset="0"/>
                <a:cs typeface="Futura Medium" panose="020B0602020204020303" pitchFamily="34" charset="-79"/>
              </a:rPr>
              <a:t>    Inference</a:t>
            </a:r>
            <a:endParaRPr kumimoji="1" lang="en-US" altLang="zh-CN" b="1" dirty="0">
              <a:solidFill>
                <a:schemeClr val="accent2"/>
              </a:solidFill>
              <a:latin typeface="Avenir Book" panose="02000503020000020003" pitchFamily="2" charset="0"/>
              <a:cs typeface="Futura Medium" panose="020B0602020204020303" pitchFamily="34" charset="-79"/>
            </a:endParaRP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Evaluation</a:t>
            </a:r>
          </a:p>
          <a:p>
            <a:pPr marL="0" indent="0">
              <a:lnSpc>
                <a:spcPct val="120000"/>
              </a:lnSpc>
              <a:buNone/>
            </a:pPr>
            <a:r>
              <a:rPr kumimoji="1" lang="en-US" altLang="zh-CN" sz="2400" dirty="0">
                <a:solidFill>
                  <a:srgbClr val="C1C1C1"/>
                </a:solidFill>
                <a:latin typeface="Avenir Book" panose="02000503020000020003" pitchFamily="2" charset="0"/>
                <a:cs typeface="Futura Medium" panose="020B0602020204020303" pitchFamily="34" charset="-79"/>
              </a:rPr>
              <a:t>Discussion</a:t>
            </a:r>
          </a:p>
        </p:txBody>
      </p:sp>
      <p:sp>
        <p:nvSpPr>
          <p:cNvPr id="4" name="灯片编号占位符 3">
            <a:extLst>
              <a:ext uri="{FF2B5EF4-FFF2-40B4-BE49-F238E27FC236}">
                <a16:creationId xmlns:a16="http://schemas.microsoft.com/office/drawing/2014/main" id="{D3AA3316-65E0-5145-81E7-0BD5574D55DF}"/>
              </a:ext>
            </a:extLst>
          </p:cNvPr>
          <p:cNvSpPr>
            <a:spLocks noGrp="1"/>
          </p:cNvSpPr>
          <p:nvPr>
            <p:ph type="sldNum" sz="quarter" idx="12"/>
          </p:nvPr>
        </p:nvSpPr>
        <p:spPr/>
        <p:txBody>
          <a:bodyPr/>
          <a:lstStyle/>
          <a:p>
            <a:fld id="{AF0B9AF7-C26F-7E4A-AD62-0B96862D84B8}" type="slidenum">
              <a:rPr kumimoji="1" lang="zh-CN" altLang="en-US" smtClean="0">
                <a:latin typeface="Futura Bk Book" panose="020B0502020204020303" pitchFamily="34" charset="0"/>
              </a:rPr>
              <a:t>7</a:t>
            </a:fld>
            <a:endParaRPr kumimoji="1" lang="zh-CN" altLang="en-US" dirty="0">
              <a:latin typeface="Futura Bk Book" panose="020B0502020204020303" pitchFamily="34" charset="0"/>
            </a:endParaRPr>
          </a:p>
        </p:txBody>
      </p:sp>
      <p:sp>
        <p:nvSpPr>
          <p:cNvPr id="5" name="矩形 6">
            <a:extLst>
              <a:ext uri="{FF2B5EF4-FFF2-40B4-BE49-F238E27FC236}">
                <a16:creationId xmlns:a16="http://schemas.microsoft.com/office/drawing/2014/main" id="{889345BC-AED3-E54C-9146-020553408646}"/>
              </a:ext>
            </a:extLst>
          </p:cNvPr>
          <p:cNvSpPr/>
          <p:nvPr/>
        </p:nvSpPr>
        <p:spPr>
          <a:xfrm>
            <a:off x="979200" y="1984800"/>
            <a:ext cx="54000" cy="23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spTree>
    <p:extLst>
      <p:ext uri="{BB962C8B-B14F-4D97-AF65-F5344CB8AC3E}">
        <p14:creationId xmlns:p14="http://schemas.microsoft.com/office/powerpoint/2010/main" val="1943854613"/>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8</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2"/>
                </a:solidFill>
                <a:latin typeface="Avenir Medium" panose="02000503020000020003" pitchFamily="2" charset="0"/>
                <a:cs typeface="Calibri" panose="020F0502020204030204" pitchFamily="34" charset="0"/>
              </a:rPr>
              <a:t>Feature Extraction</a:t>
            </a:r>
          </a:p>
        </p:txBody>
      </p:sp>
      <p:pic>
        <p:nvPicPr>
          <p:cNvPr id="7" name="Picture 6">
            <a:extLst>
              <a:ext uri="{FF2B5EF4-FFF2-40B4-BE49-F238E27FC236}">
                <a16:creationId xmlns:a16="http://schemas.microsoft.com/office/drawing/2014/main" id="{DD1DCAAF-131C-FB48-A5C3-3372BAC1E2FA}"/>
              </a:ext>
            </a:extLst>
          </p:cNvPr>
          <p:cNvPicPr>
            <a:picLocks noChangeAspect="1"/>
          </p:cNvPicPr>
          <p:nvPr/>
        </p:nvPicPr>
        <p:blipFill>
          <a:blip r:embed="rId3"/>
          <a:stretch>
            <a:fillRect/>
          </a:stretch>
        </p:blipFill>
        <p:spPr>
          <a:xfrm>
            <a:off x="2369127" y="1324469"/>
            <a:ext cx="6452177" cy="4450856"/>
          </a:xfrm>
          <a:prstGeom prst="rect">
            <a:avLst/>
          </a:prstGeom>
        </p:spPr>
      </p:pic>
      <p:sp>
        <p:nvSpPr>
          <p:cNvPr id="8" name="TextBox 7">
            <a:extLst>
              <a:ext uri="{FF2B5EF4-FFF2-40B4-BE49-F238E27FC236}">
                <a16:creationId xmlns:a16="http://schemas.microsoft.com/office/drawing/2014/main" id="{8DEE6AD3-1367-3048-8BA7-8331C5376DF1}"/>
              </a:ext>
            </a:extLst>
          </p:cNvPr>
          <p:cNvSpPr txBox="1"/>
          <p:nvPr/>
        </p:nvSpPr>
        <p:spPr>
          <a:xfrm>
            <a:off x="1616165" y="6467559"/>
            <a:ext cx="8531503" cy="253916"/>
          </a:xfrm>
          <a:prstGeom prst="rect">
            <a:avLst/>
          </a:prstGeom>
          <a:noFill/>
        </p:spPr>
        <p:txBody>
          <a:bodyPr wrap="none" rtlCol="0">
            <a:spAutoFit/>
          </a:bodyPr>
          <a:lstStyle/>
          <a:p>
            <a:r>
              <a:rPr lang="en-US" sz="1050" dirty="0">
                <a:latin typeface="Avenir Book" panose="02000503020000020003" pitchFamily="2" charset="0"/>
              </a:rPr>
              <a:t>K. Z. Hu, M. A. Bakker, S. Li, T. </a:t>
            </a:r>
            <a:r>
              <a:rPr lang="en-US" sz="1050" dirty="0" err="1">
                <a:latin typeface="Avenir Book" panose="02000503020000020003" pitchFamily="2" charset="0"/>
              </a:rPr>
              <a:t>Kraska</a:t>
            </a:r>
            <a:r>
              <a:rPr lang="en-US" sz="1050" dirty="0">
                <a:latin typeface="Avenir Book" panose="02000503020000020003" pitchFamily="2" charset="0"/>
              </a:rPr>
              <a:t>, and C. A. Hidalgo. </a:t>
            </a:r>
            <a:r>
              <a:rPr lang="en-US" sz="1050" dirty="0" err="1">
                <a:latin typeface="Avenir Book" panose="02000503020000020003" pitchFamily="2" charset="0"/>
              </a:rPr>
              <a:t>Vizml</a:t>
            </a:r>
            <a:r>
              <a:rPr lang="en-US" sz="1050" dirty="0">
                <a:latin typeface="Avenir Book" panose="02000503020000020003" pitchFamily="2" charset="0"/>
              </a:rPr>
              <a:t>: A machine learning approach to visualization recommendation. CHI, 2019.</a:t>
            </a:r>
          </a:p>
        </p:txBody>
      </p:sp>
      <p:sp>
        <p:nvSpPr>
          <p:cNvPr id="11" name="矩形 6">
            <a:extLst>
              <a:ext uri="{FF2B5EF4-FFF2-40B4-BE49-F238E27FC236}">
                <a16:creationId xmlns:a16="http://schemas.microsoft.com/office/drawing/2014/main" id="{0A0F43F6-1F55-9945-85A4-B34E6CB4A92B}"/>
              </a:ext>
            </a:extLst>
          </p:cNvPr>
          <p:cNvSpPr/>
          <p:nvPr/>
        </p:nvSpPr>
        <p:spPr>
          <a:xfrm>
            <a:off x="779528" y="443996"/>
            <a:ext cx="96000" cy="360000"/>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800">
              <a:solidFill>
                <a:schemeClr val="accent6"/>
              </a:solidFill>
            </a:endParaRPr>
          </a:p>
        </p:txBody>
      </p:sp>
    </p:spTree>
    <p:extLst>
      <p:ext uri="{BB962C8B-B14F-4D97-AF65-F5344CB8AC3E}">
        <p14:creationId xmlns:p14="http://schemas.microsoft.com/office/powerpoint/2010/main" val="224175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BB2F9D-3599-6443-8E0B-820A4A1C4E23}"/>
              </a:ext>
            </a:extLst>
          </p:cNvPr>
          <p:cNvSpPr>
            <a:spLocks noGrp="1"/>
          </p:cNvSpPr>
          <p:nvPr>
            <p:ph type="sldNum" sz="quarter" idx="12"/>
          </p:nvPr>
        </p:nvSpPr>
        <p:spPr/>
        <p:txBody>
          <a:bodyPr/>
          <a:lstStyle/>
          <a:p>
            <a:fld id="{AF0B9AF7-C26F-7E4A-AD62-0B96862D84B8}" type="slidenum">
              <a:rPr kumimoji="1" lang="zh-CN" altLang="en-US" smtClean="0"/>
              <a:t>9</a:t>
            </a:fld>
            <a:endParaRPr kumimoji="1" lang="zh-CN" altLang="en-US"/>
          </a:p>
        </p:txBody>
      </p:sp>
      <p:sp>
        <p:nvSpPr>
          <p:cNvPr id="15" name="内容占位符 2">
            <a:extLst>
              <a:ext uri="{FF2B5EF4-FFF2-40B4-BE49-F238E27FC236}">
                <a16:creationId xmlns:a16="http://schemas.microsoft.com/office/drawing/2014/main" id="{E932B403-E052-DE43-A7AD-3FC960487AB4}"/>
              </a:ext>
            </a:extLst>
          </p:cNvPr>
          <p:cNvSpPr txBox="1">
            <a:spLocks/>
          </p:cNvSpPr>
          <p:nvPr/>
        </p:nvSpPr>
        <p:spPr>
          <a:xfrm>
            <a:off x="1015423" y="286151"/>
            <a:ext cx="9696119" cy="7006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3200" dirty="0">
                <a:solidFill>
                  <a:schemeClr val="accent2"/>
                </a:solidFill>
                <a:latin typeface="Avenir Medium" panose="02000503020000020003" pitchFamily="2" charset="0"/>
                <a:cs typeface="Calibri" panose="020F0502020204030204" pitchFamily="34" charset="0"/>
              </a:rPr>
              <a:t>KG Construction</a:t>
            </a:r>
          </a:p>
        </p:txBody>
      </p:sp>
      <p:sp>
        <p:nvSpPr>
          <p:cNvPr id="8" name="TextBox 7">
            <a:extLst>
              <a:ext uri="{FF2B5EF4-FFF2-40B4-BE49-F238E27FC236}">
                <a16:creationId xmlns:a16="http://schemas.microsoft.com/office/drawing/2014/main" id="{1603D134-89BC-D94C-A321-38173F229014}"/>
              </a:ext>
            </a:extLst>
          </p:cNvPr>
          <p:cNvSpPr txBox="1"/>
          <p:nvPr/>
        </p:nvSpPr>
        <p:spPr>
          <a:xfrm>
            <a:off x="920808" y="1869056"/>
            <a:ext cx="7329559" cy="3785652"/>
          </a:xfrm>
          <a:prstGeom prst="rect">
            <a:avLst/>
          </a:prstGeom>
          <a:noFill/>
        </p:spPr>
        <p:txBody>
          <a:bodyPr wrap="square" rtlCol="0">
            <a:spAutoFit/>
          </a:bodyPr>
          <a:lstStyle/>
          <a:p>
            <a:r>
              <a:rPr lang="en-US" sz="2000" b="1" dirty="0">
                <a:latin typeface="Avenir Book" panose="02000503020000020003" pitchFamily="2" charset="0"/>
              </a:rPr>
              <a:t>Entities:</a:t>
            </a:r>
          </a:p>
          <a:p>
            <a:pPr marL="800100" lvl="1" indent="-342900">
              <a:buFont typeface="Arial" panose="020B0604020202020204" pitchFamily="34" charset="0"/>
              <a:buChar char="•"/>
            </a:pPr>
            <a:r>
              <a:rPr lang="en-US" sz="2000" u="sng" dirty="0">
                <a:latin typeface="Avenir Book" panose="02000503020000020003" pitchFamily="2" charset="0"/>
              </a:rPr>
              <a:t>D</a:t>
            </a:r>
            <a:r>
              <a:rPr lang="en-US" sz="2000" dirty="0">
                <a:latin typeface="Avenir Book" panose="02000503020000020003" pitchFamily="2" charset="0"/>
              </a:rPr>
              <a:t>iscretized continuous </a:t>
            </a:r>
            <a:r>
              <a:rPr lang="en-US" sz="2000" u="sng" dirty="0">
                <a:latin typeface="Avenir Book" panose="02000503020000020003" pitchFamily="2" charset="0"/>
              </a:rPr>
              <a:t>f</a:t>
            </a:r>
            <a:r>
              <a:rPr lang="en-US" sz="2000" dirty="0">
                <a:latin typeface="Avenir Book" panose="02000503020000020003" pitchFamily="2" charset="0"/>
              </a:rPr>
              <a:t>eatures</a:t>
            </a:r>
          </a:p>
          <a:p>
            <a:pPr marL="1257300" lvl="2" indent="-342900">
              <a:buFont typeface="Arial" panose="020B0604020202020204" pitchFamily="34" charset="0"/>
              <a:buChar char="•"/>
            </a:pPr>
            <a:r>
              <a:rPr lang="en-US" sz="2000" dirty="0">
                <a:latin typeface="Avenir Book" panose="02000503020000020003" pitchFamily="2" charset="0"/>
              </a:rPr>
              <a:t>Use each interval after discretization as an entity</a:t>
            </a:r>
          </a:p>
          <a:p>
            <a:pPr marL="1257300" lvl="2" indent="-342900">
              <a:buFont typeface="Arial" panose="020B0604020202020204" pitchFamily="34" charset="0"/>
              <a:buChar char="•"/>
            </a:pPr>
            <a:r>
              <a:rPr lang="en-US" sz="2000" dirty="0">
                <a:latin typeface="Avenir Book" panose="02000503020000020003" pitchFamily="2" charset="0"/>
              </a:rPr>
              <a:t>We employ a discretization algorithm based on minimum description length principle (MDLP)</a:t>
            </a:r>
          </a:p>
          <a:p>
            <a:pPr marL="800100" lvl="1" indent="-342900">
              <a:buFont typeface="Arial" panose="020B0604020202020204" pitchFamily="34" charset="0"/>
              <a:buChar char="•"/>
            </a:pPr>
            <a:r>
              <a:rPr lang="en-US" sz="2000" u="sng" dirty="0">
                <a:latin typeface="Avenir Book" panose="02000503020000020003" pitchFamily="2" charset="0"/>
              </a:rPr>
              <a:t>C</a:t>
            </a:r>
            <a:r>
              <a:rPr lang="en-US" sz="2000" dirty="0">
                <a:latin typeface="Avenir Book" panose="02000503020000020003" pitchFamily="2" charset="0"/>
              </a:rPr>
              <a:t>ategorical </a:t>
            </a:r>
            <a:r>
              <a:rPr lang="en-US" sz="2000" u="sng" dirty="0">
                <a:latin typeface="Avenir Book" panose="02000503020000020003" pitchFamily="2" charset="0"/>
              </a:rPr>
              <a:t>f</a:t>
            </a:r>
            <a:r>
              <a:rPr lang="en-US" sz="2000" dirty="0">
                <a:latin typeface="Avenir Book" panose="02000503020000020003" pitchFamily="2" charset="0"/>
              </a:rPr>
              <a:t>eatures</a:t>
            </a:r>
          </a:p>
          <a:p>
            <a:pPr marL="800100" lvl="1" indent="-342900">
              <a:buFont typeface="Arial" panose="020B0604020202020204" pitchFamily="34" charset="0"/>
              <a:buChar char="•"/>
            </a:pPr>
            <a:r>
              <a:rPr lang="en-US" sz="2000" u="sng" dirty="0">
                <a:latin typeface="Avenir Book" panose="02000503020000020003" pitchFamily="2" charset="0"/>
              </a:rPr>
              <a:t>D</a:t>
            </a:r>
            <a:r>
              <a:rPr lang="en-US" sz="2000" dirty="0">
                <a:latin typeface="Avenir Book" panose="02000503020000020003" pitchFamily="2" charset="0"/>
              </a:rPr>
              <a:t>ata columns</a:t>
            </a:r>
          </a:p>
          <a:p>
            <a:pPr marL="800100" lvl="1" indent="-342900">
              <a:buFont typeface="Arial" panose="020B0604020202020204" pitchFamily="34" charset="0"/>
              <a:buChar char="•"/>
            </a:pPr>
            <a:r>
              <a:rPr lang="en-US" sz="2000" u="sng" dirty="0">
                <a:latin typeface="Avenir Book" panose="02000503020000020003" pitchFamily="2" charset="0"/>
              </a:rPr>
              <a:t>V</a:t>
            </a:r>
            <a:r>
              <a:rPr lang="en-US" sz="2000" dirty="0">
                <a:latin typeface="Avenir Book" panose="02000503020000020003" pitchFamily="2" charset="0"/>
              </a:rPr>
              <a:t>isual designs</a:t>
            </a:r>
          </a:p>
          <a:p>
            <a:endParaRPr lang="en-US" sz="2000" dirty="0">
              <a:latin typeface="Avenir Book" panose="02000503020000020003" pitchFamily="2" charset="0"/>
            </a:endParaRPr>
          </a:p>
          <a:p>
            <a:r>
              <a:rPr lang="en-US" sz="2000" b="1" dirty="0">
                <a:latin typeface="Avenir Book" panose="02000503020000020003" pitchFamily="2" charset="0"/>
              </a:rPr>
              <a:t>Relations:</a:t>
            </a:r>
          </a:p>
          <a:p>
            <a:pPr marL="800100" lvl="1" indent="-342900">
              <a:buFont typeface="Arial" panose="020B0604020202020204" pitchFamily="34" charset="0"/>
              <a:buChar char="•"/>
            </a:pPr>
            <a:r>
              <a:rPr lang="en-US" sz="2000" dirty="0">
                <a:latin typeface="Avenir Book" panose="02000503020000020003" pitchFamily="2" charset="0"/>
              </a:rPr>
              <a:t>Defined based on entity types</a:t>
            </a:r>
          </a:p>
          <a:p>
            <a:endParaRPr lang="en-US" sz="2000" b="1" dirty="0">
              <a:latin typeface="Avenir Book" panose="02000503020000020003" pitchFamily="2" charset="0"/>
            </a:endParaRPr>
          </a:p>
        </p:txBody>
      </p:sp>
      <p:pic>
        <p:nvPicPr>
          <p:cNvPr id="9" name="Picture 8">
            <a:extLst>
              <a:ext uri="{FF2B5EF4-FFF2-40B4-BE49-F238E27FC236}">
                <a16:creationId xmlns:a16="http://schemas.microsoft.com/office/drawing/2014/main" id="{80B089EC-F02F-E345-9E3A-D9F42864AB01}"/>
              </a:ext>
            </a:extLst>
          </p:cNvPr>
          <p:cNvPicPr>
            <a:picLocks noChangeAspect="1"/>
          </p:cNvPicPr>
          <p:nvPr/>
        </p:nvPicPr>
        <p:blipFill>
          <a:blip r:embed="rId3"/>
          <a:stretch>
            <a:fillRect/>
          </a:stretch>
        </p:blipFill>
        <p:spPr>
          <a:xfrm>
            <a:off x="8250367" y="1803400"/>
            <a:ext cx="3797300" cy="3251200"/>
          </a:xfrm>
          <a:prstGeom prst="rect">
            <a:avLst/>
          </a:prstGeom>
        </p:spPr>
      </p:pic>
      <p:sp>
        <p:nvSpPr>
          <p:cNvPr id="13" name="矩形 6">
            <a:extLst>
              <a:ext uri="{FF2B5EF4-FFF2-40B4-BE49-F238E27FC236}">
                <a16:creationId xmlns:a16="http://schemas.microsoft.com/office/drawing/2014/main" id="{D0DBFDB0-9CB9-354E-AB19-135DA27B2ABD}"/>
              </a:ext>
            </a:extLst>
          </p:cNvPr>
          <p:cNvSpPr/>
          <p:nvPr/>
        </p:nvSpPr>
        <p:spPr>
          <a:xfrm>
            <a:off x="779528" y="443996"/>
            <a:ext cx="96000" cy="360000"/>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800">
              <a:solidFill>
                <a:schemeClr val="accent6"/>
              </a:solidFill>
            </a:endParaRPr>
          </a:p>
        </p:txBody>
      </p:sp>
      <p:sp>
        <p:nvSpPr>
          <p:cNvPr id="14" name="TextBox 13">
            <a:extLst>
              <a:ext uri="{FF2B5EF4-FFF2-40B4-BE49-F238E27FC236}">
                <a16:creationId xmlns:a16="http://schemas.microsoft.com/office/drawing/2014/main" id="{86AEE4F8-CFF4-1C47-8447-F963C2EEDFB8}"/>
              </a:ext>
            </a:extLst>
          </p:cNvPr>
          <p:cNvSpPr txBox="1"/>
          <p:nvPr/>
        </p:nvSpPr>
        <p:spPr>
          <a:xfrm>
            <a:off x="1616165" y="6467559"/>
            <a:ext cx="7728398" cy="253916"/>
          </a:xfrm>
          <a:prstGeom prst="rect">
            <a:avLst/>
          </a:prstGeom>
          <a:noFill/>
        </p:spPr>
        <p:txBody>
          <a:bodyPr wrap="none" rtlCol="0">
            <a:spAutoFit/>
          </a:bodyPr>
          <a:lstStyle/>
          <a:p>
            <a:r>
              <a:rPr lang="en-US" sz="1050" dirty="0">
                <a:latin typeface="Avenir Book" panose="02000503020000020003" pitchFamily="2" charset="0"/>
              </a:rPr>
              <a:t>U. M. Fayyad and K. B. </a:t>
            </a:r>
            <a:r>
              <a:rPr lang="en-US" sz="1050" dirty="0" err="1">
                <a:latin typeface="Avenir Book" panose="02000503020000020003" pitchFamily="2" charset="0"/>
              </a:rPr>
              <a:t>Irani</a:t>
            </a:r>
            <a:r>
              <a:rPr lang="en-US" sz="1050" dirty="0">
                <a:latin typeface="Avenir Book" panose="02000503020000020003" pitchFamily="2" charset="0"/>
              </a:rPr>
              <a:t>. Multi-interval discretization of continuous valued attributes for classification learning. IJCAI, 1993.</a:t>
            </a:r>
          </a:p>
        </p:txBody>
      </p:sp>
    </p:spTree>
    <p:extLst>
      <p:ext uri="{BB962C8B-B14F-4D97-AF65-F5344CB8AC3E}">
        <p14:creationId xmlns:p14="http://schemas.microsoft.com/office/powerpoint/2010/main" val="699128058"/>
      </p:ext>
    </p:extLst>
  </p:cSld>
  <p:clrMapOvr>
    <a:masterClrMapping/>
  </p:clrMapOvr>
</p:sld>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18460</TotalTime>
  <Words>2922</Words>
  <Application>Microsoft Macintosh PowerPoint</Application>
  <PresentationFormat>Widescreen</PresentationFormat>
  <Paragraphs>272</Paragraphs>
  <Slides>23</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等线</vt:lpstr>
      <vt:lpstr>Arial</vt:lpstr>
      <vt:lpstr>Avenir</vt:lpstr>
      <vt:lpstr>Avenir Book</vt:lpstr>
      <vt:lpstr>Avenir Heavy</vt:lpstr>
      <vt:lpstr>Avenir Light</vt:lpstr>
      <vt:lpstr>Avenir Medium</vt:lpstr>
      <vt:lpstr>Calibri</vt:lpstr>
      <vt:lpstr>Calibri Light</vt:lpstr>
      <vt:lpstr>Futura Bk Book</vt:lpstr>
      <vt:lpstr>Futura Md BT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Yifang WANG</dc:creator>
  <cp:lastModifiedBy>WANG Yong</cp:lastModifiedBy>
  <cp:revision>2405</cp:revision>
  <cp:lastPrinted>2021-09-12T13:25:38Z</cp:lastPrinted>
  <dcterms:created xsi:type="dcterms:W3CDTF">2019-09-23T05:50:16Z</dcterms:created>
  <dcterms:modified xsi:type="dcterms:W3CDTF">2023-10-24T14:37:23Z</dcterms:modified>
</cp:coreProperties>
</file>