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59" r:id="rId3"/>
    <p:sldId id="261" r:id="rId4"/>
    <p:sldId id="279" r:id="rId5"/>
    <p:sldId id="281" r:id="rId6"/>
    <p:sldId id="283" r:id="rId7"/>
    <p:sldId id="284" r:id="rId8"/>
    <p:sldId id="288" r:id="rId9"/>
    <p:sldId id="285" r:id="rId10"/>
    <p:sldId id="287" r:id="rId11"/>
    <p:sldId id="289" r:id="rId12"/>
    <p:sldId id="290" r:id="rId13"/>
    <p:sldId id="291" r:id="rId14"/>
    <p:sldId id="292" r:id="rId15"/>
    <p:sldId id="293" r:id="rId16"/>
    <p:sldId id="295" r:id="rId17"/>
    <p:sldId id="274"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A0C35"/>
    <a:srgbClr val="A757AD"/>
    <a:srgbClr val="FFFFFF"/>
    <a:srgbClr val="50AA77"/>
    <a:srgbClr val="EA9C4E"/>
    <a:srgbClr val="BCDDF5"/>
    <a:srgbClr val="5979C1"/>
    <a:srgbClr val="D6D5D6"/>
    <a:srgbClr val="F595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830" autoAdjust="0"/>
  </p:normalViewPr>
  <p:slideViewPr>
    <p:cSldViewPr snapToGrid="0">
      <p:cViewPr varScale="1">
        <p:scale>
          <a:sx n="102" d="100"/>
          <a:sy n="102" d="100"/>
        </p:scale>
        <p:origin x="200" y="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A868E-4AB8-4E49-8E2E-7FDEEB408D85}" type="datetimeFigureOut">
              <a:rPr lang="zh-CN" altLang="en-US" smtClean="0"/>
              <a:t>2023/2/22</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EE2A7-781D-4D62-9221-BF1A44C8E87C}" type="slidenum">
              <a:rPr lang="zh-CN" altLang="en-US" smtClean="0"/>
              <a:t>‹#›</a:t>
            </a:fld>
            <a:endParaRPr lang="zh-CN" altLang="en-US"/>
          </a:p>
        </p:txBody>
      </p:sp>
    </p:spTree>
    <p:extLst>
      <p:ext uri="{BB962C8B-B14F-4D97-AF65-F5344CB8AC3E}">
        <p14:creationId xmlns:p14="http://schemas.microsoft.com/office/powerpoint/2010/main" val="2442771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Hello everyone, thank you for attending this presentation.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My name is Shaolun RUAN, and I’m a PhD student from Singapore Management University.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In this video, I will present our work “VACSEN: A Visualization Approach for Noise Awareness in Quantum Computing”.</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This work is in collaboration with my</a:t>
            </a:r>
            <a:r>
              <a:rPr lang="zh-CN" altLang="en-US" sz="1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advisor</a:t>
            </a:r>
            <a:r>
              <a:rPr lang="zh-CN" altLang="en-US" sz="1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Prof.</a:t>
            </a:r>
            <a:r>
              <a:rPr lang="zh-CN" altLang="en-US" sz="1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Yong Wang, and</a:t>
            </a:r>
            <a:r>
              <a:rPr lang="zh-CN" altLang="en-US" sz="1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Prof.</a:t>
            </a:r>
            <a:r>
              <a:rPr lang="zh-CN" altLang="en-US" sz="1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Weiwen</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Jiang, Ying Mao, and Qiang Guan.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1</a:t>
            </a:fld>
            <a:endParaRPr lang="zh-CN" altLang="en-US"/>
          </a:p>
        </p:txBody>
      </p:sp>
    </p:spTree>
    <p:extLst>
      <p:ext uri="{BB962C8B-B14F-4D97-AF65-F5344CB8AC3E}">
        <p14:creationId xmlns:p14="http://schemas.microsoft.com/office/powerpoint/2010/main" val="388802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Circuit Comparison View supports the in-depth comparison of multiple compiled circuits based on a novel design coupled bar chart. The upper group of bars indicates the quantum gates, and the lower group of bars indicates the qubits in a quantum computer. The color and height of each bar represent the performance and usage times of qubits and gates, while the back rectangle denotes the average usage times among all qubits and gates in a certain quantum computer.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10</a:t>
            </a:fld>
            <a:endParaRPr lang="zh-CN" altLang="en-US"/>
          </a:p>
        </p:txBody>
      </p:sp>
    </p:spTree>
    <p:extLst>
      <p:ext uri="{BB962C8B-B14F-4D97-AF65-F5344CB8AC3E}">
        <p14:creationId xmlns:p14="http://schemas.microsoft.com/office/powerpoint/2010/main" val="94992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first evaluate VACSEN via two case studies on both small-scale and large-scale quantum circuits, i.e., a two-qubit circuit and Shor’s algorithm, respectively. We invite two domain experts from Case Western Reserve University and Fordham University, both working on quantum machine learning, to perform the quantum circuit execution based on our online visualization system. The result shows that our visualization approach can effectively make them aware of the various noise in each step and further improve the fidelity compared to the random selection process. I will show an example case to illustrate the usage scenario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11</a:t>
            </a:fld>
            <a:endParaRPr lang="zh-CN" altLang="en-US"/>
          </a:p>
        </p:txBody>
      </p:sp>
    </p:spTree>
    <p:extLst>
      <p:ext uri="{BB962C8B-B14F-4D97-AF65-F5344CB8AC3E}">
        <p14:creationId xmlns:p14="http://schemas.microsoft.com/office/powerpoint/2010/main" val="306597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further evaluate our approach via a well-designed user interview. We invited 12 participants from six different educational institutions and a national research laboratory, i.e., Pacific Northwest National Laboratory, to join our in-depth user interviews. Specifically, the participants were asked to accomplish the pre-defined tasks of selecting an appropriate quantum computer and an optimal compiled circuit for execution. Finally, we also invited every participant to rate the VACSEN system based on a 7-point Likert scale.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12</a:t>
            </a:fld>
            <a:endParaRPr lang="zh-CN" altLang="en-US"/>
          </a:p>
        </p:txBody>
      </p:sp>
    </p:spTree>
    <p:extLst>
      <p:ext uri="{BB962C8B-B14F-4D97-AF65-F5344CB8AC3E}">
        <p14:creationId xmlns:p14="http://schemas.microsoft.com/office/powerpoint/2010/main" val="2023584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 summarization of the results is shown here.</a:t>
            </a:r>
            <a:endParaRPr lang="zh-CN" altLang="en-US" dirty="0"/>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13</a:t>
            </a:fld>
            <a:endParaRPr lang="zh-CN" altLang="en-US"/>
          </a:p>
        </p:txBody>
      </p:sp>
    </p:spTree>
    <p:extLst>
      <p:ext uri="{BB962C8B-B14F-4D97-AF65-F5344CB8AC3E}">
        <p14:creationId xmlns:p14="http://schemas.microsoft.com/office/powerpoint/2010/main" val="1660352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In conclusion, we present VACSEN,  -&gt;</a:t>
            </a:r>
            <a:endParaRPr lang="zh-CN" altLang="en-US" dirty="0"/>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14</a:t>
            </a:fld>
            <a:endParaRPr lang="zh-CN" altLang="en-US"/>
          </a:p>
        </p:txBody>
      </p:sp>
    </p:spTree>
    <p:extLst>
      <p:ext uri="{BB962C8B-B14F-4D97-AF65-F5344CB8AC3E}">
        <p14:creationId xmlns:p14="http://schemas.microsoft.com/office/powerpoint/2010/main" val="3556208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-&gt; an interactive visual analytics approach to support real-time noise awareness in quantum computing. To inform the visual design, we identified six design requirements for visually analyzing a quantum computing-specific problem. We proposed two novel quantum computing-specific designs, i.e., the circuit-like design and coupled bar chart, to facilitate the temporal analysis of noise in quantum computers and in-depth comparison of compiled circuits. We conducted case studies and in-depth user interviews with 12 target users to demonstrate the effectiveness of VACSEN. The results show that VACSEN can effectively make the users aware of various noises and further improve the reliability of the execution result of a given quantum circuit.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15</a:t>
            </a:fld>
            <a:endParaRPr lang="zh-CN" altLang="en-US"/>
          </a:p>
        </p:txBody>
      </p:sp>
    </p:spTree>
    <p:extLst>
      <p:ext uri="{BB962C8B-B14F-4D97-AF65-F5344CB8AC3E}">
        <p14:creationId xmlns:p14="http://schemas.microsoft.com/office/powerpoint/2010/main" val="1349436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-&gt; an interactive visual analytics approach to support real-time noise awareness in quantum computing. To inform the visual design, we identified six design requirements for visually analyzing a quantum computing-specific problem. We proposed two novel quantum computing-specific designs, i.e., the circuit-like design and coupled bar chart, to facilitate the temporal analysis of noise in quantum computers and in-depth comparison of compiled circuits. We conducted case studies and in-depth user interviews with 12 target users to demonstrate the effectiveness of VACSEN. The results show that VACSEN can effectively make the users aware of various noises and further improve the reliability of the execution result of a given quantum circuit.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16</a:t>
            </a:fld>
            <a:endParaRPr lang="zh-CN" altLang="en-US"/>
          </a:p>
        </p:txBody>
      </p:sp>
    </p:spTree>
    <p:extLst>
      <p:ext uri="{BB962C8B-B14F-4D97-AF65-F5344CB8AC3E}">
        <p14:creationId xmlns:p14="http://schemas.microsoft.com/office/powerpoint/2010/main" val="2624181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That’s all for the presentation of our paper.</a:t>
            </a:r>
          </a:p>
          <a:p>
            <a:r>
              <a:rPr lang="en-US" altLang="zh-CN" dirty="0"/>
              <a:t>If you have any questions and suggestions, please feel free to contact me via the email.</a:t>
            </a:r>
          </a:p>
          <a:p>
            <a:r>
              <a:rPr lang="en-US" altLang="zh-CN" dirty="0"/>
              <a:t>My personal homepage  and QR code are shown below. </a:t>
            </a:r>
          </a:p>
          <a:p>
            <a:r>
              <a:rPr lang="en-US" altLang="zh-CN" dirty="0"/>
              <a:t>Thank you for your attention!</a:t>
            </a:r>
          </a:p>
          <a:p>
            <a:r>
              <a:rPr lang="en-US" altLang="zh-CN" dirty="0"/>
              <a:t>I’m open to any questions!</a:t>
            </a:r>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17</a:t>
            </a:fld>
            <a:endParaRPr lang="zh-CN" altLang="en-US"/>
          </a:p>
        </p:txBody>
      </p:sp>
    </p:spTree>
    <p:extLst>
      <p:ext uri="{BB962C8B-B14F-4D97-AF65-F5344CB8AC3E}">
        <p14:creationId xmlns:p14="http://schemas.microsoft.com/office/powerpoint/2010/main" val="291556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 agenda of this presentation is as follows.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2</a:t>
            </a:fld>
            <a:endParaRPr lang="zh-CN" altLang="en-US"/>
          </a:p>
        </p:txBody>
      </p:sp>
    </p:spTree>
    <p:extLst>
      <p:ext uri="{BB962C8B-B14F-4D97-AF65-F5344CB8AC3E}">
        <p14:creationId xmlns:p14="http://schemas.microsoft.com/office/powerpoint/2010/main" val="21335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In recent years, quantum computers have shown a considerable speedup over classical computers. For example, Google demonstrated Quantum Supremacy using a 53-qubit quantum computer, where it spent 200 seconds to complete a random sampling task that would cost 10,000 years on the current classical computer. Thus, quantum computing research has attracted considerable public attention and has been rapidly growing in the past few years.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3</a:t>
            </a:fld>
            <a:endParaRPr lang="zh-CN" altLang="en-US"/>
          </a:p>
        </p:txBody>
      </p:sp>
    </p:spTree>
    <p:extLst>
      <p:ext uri="{BB962C8B-B14F-4D97-AF65-F5344CB8AC3E}">
        <p14:creationId xmlns:p14="http://schemas.microsoft.com/office/powerpoint/2010/main" val="424637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Despite the promising speedup over the classical counterparts, the high noise level in quantum devices is one of the key challenges to achieving the real quantum advantages in today’s quantum computers, which are well-known as Noisy Intermediate-Scale Quantum (NISQ) computers.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4</a:t>
            </a:fld>
            <a:endParaRPr lang="zh-CN" altLang="en-US"/>
          </a:p>
        </p:txBody>
      </p:sp>
    </p:spTree>
    <p:extLst>
      <p:ext uri="{BB962C8B-B14F-4D97-AF65-F5344CB8AC3E}">
        <p14:creationId xmlns:p14="http://schemas.microsoft.com/office/powerpoint/2010/main" val="452495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 reasons may be categorized as follows: first, the noise originates from quantum computer’s fundamental components, i.e., qubits and quantum gates, whose noise implicitly affects the accuracy of the results. Second, a quantum algorithm can be compiled to various compiled circuits with significantly different noise on the same quantum computer. For a large-scale quantum algorithm, the compiled circuits can be several hundred.</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5</a:t>
            </a:fld>
            <a:endParaRPr lang="zh-CN" altLang="en-US"/>
          </a:p>
        </p:txBody>
      </p:sp>
    </p:spTree>
    <p:extLst>
      <p:ext uri="{BB962C8B-B14F-4D97-AF65-F5344CB8AC3E}">
        <p14:creationId xmlns:p14="http://schemas.microsoft.com/office/powerpoint/2010/main" val="386695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Although quantum computing users significantly suffer from the noisy execution for given quantum circuits. However, no uniform tool revealing the noise exists to assist the domain users. Meanwhile, due to the rapid increase of quantum computing users, we face the increasing queuing time for accessing cloud quantum computers without noise awareness. Thus, the evaluation and mitigation of noise before execution is important to avoid the waste of queuing time for unsatisfied results. Currently, the common practice to obtain less-noisy execution results is still a trial-and-error process.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6</a:t>
            </a:fld>
            <a:endParaRPr lang="zh-CN" altLang="en-US"/>
          </a:p>
        </p:txBody>
      </p:sp>
    </p:spTree>
    <p:extLst>
      <p:ext uri="{BB962C8B-B14F-4D97-AF65-F5344CB8AC3E}">
        <p14:creationId xmlns:p14="http://schemas.microsoft.com/office/powerpoint/2010/main" val="756693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800" dirty="0">
                <a:effectLst/>
                <a:latin typeface="Times New Roman" panose="02020603050405020304" pitchFamily="18" charset="0"/>
                <a:ea typeface="等线" panose="02010600030101010101" pitchFamily="2" charset="-122"/>
              </a:rPr>
              <a:t>To bridge the research gap, we work closely with five quantum computing experts. Through a well-designed pilot study and iterative meetings for over four months, we summarize five design requirements, which are grouped into three categories: quantum computer selection, compiled circuit selection, and user interaction. Quantum computer selection supports the users to pick the appropriate quantum computer to execute the quantum circuits from a set of devices on the cloud quantum computing platform, which includes facilitating the temporal analysis of qubit and gate noise and making users aware of the latest quantum computing noise. For compiled circuit selection, VACSEN allows users to select optimal compiled circuits regarding the various noises and usage times of qubits and quantum gates, which includes providing an overview of all compiled circuits, enabling a detailed comparison of the usages of implemented qubits and gates, and supporting a real-time compilation and fidelity validation of quantum algorithms. Besides, experts also request flexible user interactions and intuitive visual designs.</a:t>
            </a:r>
            <a:endParaRPr lang="zh-CN" altLang="en-US" dirty="0"/>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7</a:t>
            </a:fld>
            <a:endParaRPr lang="zh-CN" altLang="en-US"/>
          </a:p>
        </p:txBody>
      </p:sp>
    </p:spTree>
    <p:extLst>
      <p:ext uri="{BB962C8B-B14F-4D97-AF65-F5344CB8AC3E}">
        <p14:creationId xmlns:p14="http://schemas.microsoft.com/office/powerpoint/2010/main" val="330626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According to the design requirements, we propose a visualization system for noise awareness during quantum circuit execution. The architecture of online visualization system is shown on the right. VACSEN consists of three modules, i.e., storage module, data processing module, and visualization module. Through interacting with the system, users can access the online demo via the URL link. The quantum noise of the execution results can be mitigated for quantum users through the interaction with the visualization system, which is intuitive and easy-to-understand for both novice and experts in quantum computing.</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8</a:t>
            </a:fld>
            <a:endParaRPr lang="zh-CN" altLang="en-US"/>
          </a:p>
        </p:txBody>
      </p:sp>
    </p:spTree>
    <p:extLst>
      <p:ext uri="{BB962C8B-B14F-4D97-AF65-F5344CB8AC3E}">
        <p14:creationId xmlns:p14="http://schemas.microsoft.com/office/powerpoint/2010/main" val="95408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First, Computer Evolution View assists users in visualizing the time-varying performance of quantum computers. We propose a circuit-like design to portray the quantum computer noise in each time stamp. As shown in the Figure, the colored circles represent the performance of qubits regarding T1 time, T2 time, and readout error. Meanwhile, the quantum gate topology is encoded by the line segments in grey. The horizontal coordinate of each line segment indicates its gate error rate, while the vertical position of two endpoints denotes the two qubits that the quantum gate operates on. Furthermore, we utilize a colored dense distribution glyph called Kernel Density Estimation to indicate the overall noise level of quantum gates.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Slide Number Placeholder 3"/>
          <p:cNvSpPr>
            <a:spLocks noGrp="1"/>
          </p:cNvSpPr>
          <p:nvPr>
            <p:ph type="sldNum" sz="quarter" idx="5"/>
          </p:nvPr>
        </p:nvSpPr>
        <p:spPr/>
        <p:txBody>
          <a:bodyPr/>
          <a:lstStyle/>
          <a:p>
            <a:fld id="{BD6EE2A7-781D-4D62-9221-BF1A44C8E87C}" type="slidenum">
              <a:rPr lang="zh-CN" altLang="en-US" smtClean="0"/>
              <a:t>9</a:t>
            </a:fld>
            <a:endParaRPr lang="zh-CN" altLang="en-US"/>
          </a:p>
        </p:txBody>
      </p:sp>
    </p:spTree>
    <p:extLst>
      <p:ext uri="{BB962C8B-B14F-4D97-AF65-F5344CB8AC3E}">
        <p14:creationId xmlns:p14="http://schemas.microsoft.com/office/powerpoint/2010/main" val="172592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FA9BA1-6A39-4A16-BD4B-C2D1F7E616A5}"/>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副标题 2">
            <a:extLst>
              <a:ext uri="{FF2B5EF4-FFF2-40B4-BE49-F238E27FC236}">
                <a16:creationId xmlns:a16="http://schemas.microsoft.com/office/drawing/2014/main" id="{FB43EF76-2446-47CA-9817-CE449287DB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a:extLst>
              <a:ext uri="{FF2B5EF4-FFF2-40B4-BE49-F238E27FC236}">
                <a16:creationId xmlns:a16="http://schemas.microsoft.com/office/drawing/2014/main" id="{235C3AA4-FD48-49FA-BBFC-8804094D9A70}"/>
              </a:ext>
            </a:extLst>
          </p:cNvPr>
          <p:cNvSpPr>
            <a:spLocks noGrp="1"/>
          </p:cNvSpPr>
          <p:nvPr>
            <p:ph type="dt" sz="half" idx="10"/>
          </p:nvPr>
        </p:nvSpPr>
        <p:spPr/>
        <p:txBody>
          <a:bodyPr/>
          <a:lstStyle/>
          <a:p>
            <a:fld id="{8129132C-1CDC-40B5-9A6C-C646ED463338}" type="datetime1">
              <a:rPr lang="zh-CN" altLang="en-US" smtClean="0"/>
              <a:t>2023/2/22</a:t>
            </a:fld>
            <a:endParaRPr lang="zh-CN" altLang="en-US"/>
          </a:p>
        </p:txBody>
      </p:sp>
      <p:sp>
        <p:nvSpPr>
          <p:cNvPr id="5" name="页脚占位符 4">
            <a:extLst>
              <a:ext uri="{FF2B5EF4-FFF2-40B4-BE49-F238E27FC236}">
                <a16:creationId xmlns:a16="http://schemas.microsoft.com/office/drawing/2014/main" id="{C4ED40FF-820A-4093-8312-410B3A929FFD}"/>
              </a:ext>
            </a:extLst>
          </p:cNvPr>
          <p:cNvSpPr>
            <a:spLocks noGrp="1"/>
          </p:cNvSpPr>
          <p:nvPr>
            <p:ph type="ftr" sz="quarter" idx="11"/>
          </p:nvPr>
        </p:nvSpPr>
        <p:spPr/>
        <p:txBody>
          <a:bodyPr/>
          <a:lstStyle/>
          <a:p>
            <a:r>
              <a:rPr lang="en-US" altLang="zh-CN"/>
              <a:t>VIDA Meeting</a:t>
            </a:r>
            <a:endParaRPr lang="zh-CN" altLang="en-US"/>
          </a:p>
        </p:txBody>
      </p:sp>
      <p:sp>
        <p:nvSpPr>
          <p:cNvPr id="6" name="灯片编号占位符 5">
            <a:extLst>
              <a:ext uri="{FF2B5EF4-FFF2-40B4-BE49-F238E27FC236}">
                <a16:creationId xmlns:a16="http://schemas.microsoft.com/office/drawing/2014/main" id="{0233CE9E-5137-420C-9642-98DF3AB071CA}"/>
              </a:ext>
            </a:extLst>
          </p:cNvPr>
          <p:cNvSpPr>
            <a:spLocks noGrp="1"/>
          </p:cNvSpPr>
          <p:nvPr>
            <p:ph type="sldNum" sz="quarter" idx="12"/>
          </p:nvPr>
        </p:nvSpPr>
        <p:spPr/>
        <p:txBody>
          <a:bodyPr/>
          <a:lstStyle/>
          <a:p>
            <a:fld id="{C15FAC00-2F8E-49B9-A540-4447109212A9}" type="slidenum">
              <a:rPr lang="zh-CN" altLang="en-US" smtClean="0"/>
              <a:t>‹#›</a:t>
            </a:fld>
            <a:endParaRPr lang="zh-CN" altLang="en-US"/>
          </a:p>
        </p:txBody>
      </p:sp>
    </p:spTree>
    <p:extLst>
      <p:ext uri="{BB962C8B-B14F-4D97-AF65-F5344CB8AC3E}">
        <p14:creationId xmlns:p14="http://schemas.microsoft.com/office/powerpoint/2010/main" val="15050370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A11C80-EB74-4DED-AECA-EE36485A4A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2F800A6-0574-4883-B3DB-E004FDEE1F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D4F14B2-7368-4EEB-A50A-BAB12CD547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88B95-3019-4FF0-BDC7-050940C8762A}" type="datetime1">
              <a:rPr lang="zh-CN" altLang="en-US" smtClean="0"/>
              <a:t>2023/2/22</a:t>
            </a:fld>
            <a:endParaRPr lang="zh-CN" altLang="en-US"/>
          </a:p>
        </p:txBody>
      </p:sp>
      <p:sp>
        <p:nvSpPr>
          <p:cNvPr id="5" name="页脚占位符 4">
            <a:extLst>
              <a:ext uri="{FF2B5EF4-FFF2-40B4-BE49-F238E27FC236}">
                <a16:creationId xmlns:a16="http://schemas.microsoft.com/office/drawing/2014/main" id="{27F72B7B-D8FC-4C84-ABC1-B8B348F4F1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VIDA Meeting</a:t>
            </a:r>
            <a:endParaRPr lang="zh-CN" altLang="en-US"/>
          </a:p>
        </p:txBody>
      </p:sp>
      <p:sp>
        <p:nvSpPr>
          <p:cNvPr id="6" name="灯片编号占位符 5">
            <a:extLst>
              <a:ext uri="{FF2B5EF4-FFF2-40B4-BE49-F238E27FC236}">
                <a16:creationId xmlns:a16="http://schemas.microsoft.com/office/drawing/2014/main" id="{A3BF0E03-088B-4A8E-9B84-C4E68078EB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FAC00-2F8E-49B9-A540-4447109212A9}" type="slidenum">
              <a:rPr lang="zh-CN" altLang="en-US" smtClean="0"/>
              <a:t>‹#›</a:t>
            </a:fld>
            <a:endParaRPr lang="zh-CN" altLang="en-US"/>
          </a:p>
        </p:txBody>
      </p:sp>
    </p:spTree>
    <p:extLst>
      <p:ext uri="{BB962C8B-B14F-4D97-AF65-F5344CB8AC3E}">
        <p14:creationId xmlns:p14="http://schemas.microsoft.com/office/powerpoint/2010/main" val="2101146401"/>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27.gi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svg"/><Relationship Id="rId11" Type="http://schemas.openxmlformats.org/officeDocument/2006/relationships/image" Target="../media/image23.png"/><Relationship Id="rId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image" Target="../media/image13.svg"/><Relationship Id="rId9" Type="http://schemas.openxmlformats.org/officeDocument/2006/relationships/image" Target="../media/image29.sv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mailto:slruan.2021@phdcs.smu.edu.sg"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vacsen.github.io/" TargetMode="External"/><Relationship Id="rId2" Type="http://schemas.openxmlformats.org/officeDocument/2006/relationships/notesSlide" Target="../notesSlides/notesSlide17.xml"/><Relationship Id="rId16" Type="http://schemas.openxmlformats.org/officeDocument/2006/relationships/image" Target="../media/image31.sv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30.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hyperlink" Target="https://shaolun-rua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1C2AF78-2A68-4A97-A011-50AA663C3C9E}"/>
              </a:ext>
            </a:extLst>
          </p:cNvPr>
          <p:cNvSpPr txBox="1"/>
          <p:nvPr/>
        </p:nvSpPr>
        <p:spPr>
          <a:xfrm>
            <a:off x="1144996" y="1410317"/>
            <a:ext cx="9708683" cy="1486497"/>
          </a:xfrm>
          <a:prstGeom prst="rect">
            <a:avLst/>
          </a:prstGeom>
          <a:noFill/>
        </p:spPr>
        <p:txBody>
          <a:bodyPr wrap="square" rtlCol="0">
            <a:spAutoFit/>
          </a:bodyPr>
          <a:lstStyle/>
          <a:p>
            <a:pPr algn="ctr">
              <a:lnSpc>
                <a:spcPct val="150000"/>
              </a:lnSpc>
            </a:pPr>
            <a:r>
              <a:rPr lang="en-US" altLang="zh-CN" sz="3200" b="1" dirty="0">
                <a:solidFill>
                  <a:srgbClr val="000000"/>
                </a:solidFill>
                <a:latin typeface="Avenir Next LT Pro Demi" panose="020B0704020202020204" pitchFamily="34" charset="0"/>
                <a:ea typeface="Roboto" panose="02000000000000000000" pitchFamily="2" charset="0"/>
                <a:cs typeface="Roboto" panose="02000000000000000000" pitchFamily="2" charset="0"/>
              </a:rPr>
              <a:t>VACSEN: A Visualization Approach for Noise Awareness in Quantum Computing</a:t>
            </a:r>
          </a:p>
        </p:txBody>
      </p:sp>
      <p:sp>
        <p:nvSpPr>
          <p:cNvPr id="6" name="Slide Number Placeholder 5">
            <a:extLst>
              <a:ext uri="{FF2B5EF4-FFF2-40B4-BE49-F238E27FC236}">
                <a16:creationId xmlns:a16="http://schemas.microsoft.com/office/drawing/2014/main" id="{3B23D4F2-38D2-4F33-99E2-DE0E82219113}"/>
              </a:ext>
            </a:extLst>
          </p:cNvPr>
          <p:cNvSpPr>
            <a:spLocks noGrp="1"/>
          </p:cNvSpPr>
          <p:nvPr>
            <p:ph type="sldNum" sz="quarter" idx="12"/>
          </p:nvPr>
        </p:nvSpPr>
        <p:spPr/>
        <p:txBody>
          <a:bodyPr/>
          <a:lstStyle/>
          <a:p>
            <a:fld id="{C15FAC00-2F8E-49B9-A540-4447109212A9}" type="slidenum">
              <a:rPr lang="zh-CN" altLang="en-US" smtClean="0">
                <a:solidFill>
                  <a:schemeClr val="bg1"/>
                </a:solidFill>
              </a:rPr>
              <a:t>1</a:t>
            </a:fld>
            <a:endParaRPr lang="zh-CN" altLang="en-US" dirty="0">
              <a:solidFill>
                <a:schemeClr val="bg1"/>
              </a:solidFill>
            </a:endParaRPr>
          </a:p>
        </p:txBody>
      </p:sp>
      <p:pic>
        <p:nvPicPr>
          <p:cNvPr id="14" name="Picture 13" descr="Text&#10;&#10;Description automatically generated">
            <a:extLst>
              <a:ext uri="{FF2B5EF4-FFF2-40B4-BE49-F238E27FC236}">
                <a16:creationId xmlns:a16="http://schemas.microsoft.com/office/drawing/2014/main" id="{3215C909-F1D3-2C97-9ECA-483211EBE6AE}"/>
              </a:ext>
            </a:extLst>
          </p:cNvPr>
          <p:cNvPicPr>
            <a:picLocks noChangeAspect="1"/>
          </p:cNvPicPr>
          <p:nvPr/>
        </p:nvPicPr>
        <p:blipFill rotWithShape="1">
          <a:blip r:embed="rId3">
            <a:extLst>
              <a:ext uri="{28A0092B-C50C-407E-A947-70E740481C1C}">
                <a14:useLocalDpi xmlns:a14="http://schemas.microsoft.com/office/drawing/2010/main" val="0"/>
              </a:ext>
            </a:extLst>
          </a:blip>
          <a:srcRect l="4055" t="12605" r="10980" b="37605"/>
          <a:stretch/>
        </p:blipFill>
        <p:spPr>
          <a:xfrm>
            <a:off x="2849508" y="4907659"/>
            <a:ext cx="1064479" cy="393965"/>
          </a:xfrm>
          <a:prstGeom prst="rect">
            <a:avLst/>
          </a:prstGeom>
          <a:solidFill>
            <a:schemeClr val="bg1">
              <a:alpha val="35000"/>
            </a:schemeClr>
          </a:solidFill>
        </p:spPr>
      </p:pic>
      <p:pic>
        <p:nvPicPr>
          <p:cNvPr id="5" name="Picture 4">
            <a:extLst>
              <a:ext uri="{FF2B5EF4-FFF2-40B4-BE49-F238E27FC236}">
                <a16:creationId xmlns:a16="http://schemas.microsoft.com/office/drawing/2014/main" id="{E54B7660-A2D2-12B5-9A2E-2960BEC1325D}"/>
              </a:ext>
            </a:extLst>
          </p:cNvPr>
          <p:cNvPicPr>
            <a:picLocks noChangeAspect="1"/>
          </p:cNvPicPr>
          <p:nvPr/>
        </p:nvPicPr>
        <p:blipFill rotWithShape="1">
          <a:blip r:embed="rId4"/>
          <a:srcRect l="121" t="6817" r="121" b="20171"/>
          <a:stretch/>
        </p:blipFill>
        <p:spPr>
          <a:xfrm>
            <a:off x="2893266" y="3392689"/>
            <a:ext cx="961367" cy="1008587"/>
          </a:xfrm>
          <a:prstGeom prst="flowChartConnector">
            <a:avLst/>
          </a:prstGeom>
        </p:spPr>
      </p:pic>
      <p:pic>
        <p:nvPicPr>
          <p:cNvPr id="8" name="Picture 7">
            <a:extLst>
              <a:ext uri="{FF2B5EF4-FFF2-40B4-BE49-F238E27FC236}">
                <a16:creationId xmlns:a16="http://schemas.microsoft.com/office/drawing/2014/main" id="{604295C8-31A4-11FB-7364-B060569173EF}"/>
              </a:ext>
            </a:extLst>
          </p:cNvPr>
          <p:cNvPicPr>
            <a:picLocks noChangeAspect="1"/>
          </p:cNvPicPr>
          <p:nvPr/>
        </p:nvPicPr>
        <p:blipFill rotWithShape="1">
          <a:blip r:embed="rId5"/>
          <a:srcRect l="1" t="10295" r="1268" b="13894"/>
          <a:stretch/>
        </p:blipFill>
        <p:spPr>
          <a:xfrm>
            <a:off x="4201175" y="3392689"/>
            <a:ext cx="961367" cy="1008587"/>
          </a:xfrm>
          <a:prstGeom prst="flowChartConnector">
            <a:avLst/>
          </a:prstGeom>
        </p:spPr>
      </p:pic>
      <p:pic>
        <p:nvPicPr>
          <p:cNvPr id="11" name="Picture 10">
            <a:extLst>
              <a:ext uri="{FF2B5EF4-FFF2-40B4-BE49-F238E27FC236}">
                <a16:creationId xmlns:a16="http://schemas.microsoft.com/office/drawing/2014/main" id="{68540EA5-99D7-03F3-88C6-E444913BA7A0}"/>
              </a:ext>
            </a:extLst>
          </p:cNvPr>
          <p:cNvPicPr>
            <a:picLocks noChangeAspect="1"/>
          </p:cNvPicPr>
          <p:nvPr/>
        </p:nvPicPr>
        <p:blipFill rotWithShape="1">
          <a:blip r:embed="rId6"/>
          <a:srcRect l="5583" t="8462" r="9224" b="19046"/>
          <a:stretch/>
        </p:blipFill>
        <p:spPr>
          <a:xfrm>
            <a:off x="5509084" y="3392689"/>
            <a:ext cx="961367" cy="1008587"/>
          </a:xfrm>
          <a:prstGeom prst="flowChartConnector">
            <a:avLst/>
          </a:prstGeom>
        </p:spPr>
      </p:pic>
      <p:pic>
        <p:nvPicPr>
          <p:cNvPr id="13" name="Picture 12">
            <a:extLst>
              <a:ext uri="{FF2B5EF4-FFF2-40B4-BE49-F238E27FC236}">
                <a16:creationId xmlns:a16="http://schemas.microsoft.com/office/drawing/2014/main" id="{8A386EF8-55C5-B7D1-E882-75ABECBA7C61}"/>
              </a:ext>
            </a:extLst>
          </p:cNvPr>
          <p:cNvPicPr>
            <a:picLocks noChangeAspect="1"/>
          </p:cNvPicPr>
          <p:nvPr/>
        </p:nvPicPr>
        <p:blipFill rotWithShape="1">
          <a:blip r:embed="rId7"/>
          <a:srcRect l="15740" t="8714" r="18191" b="32893"/>
          <a:stretch/>
        </p:blipFill>
        <p:spPr>
          <a:xfrm>
            <a:off x="6816993" y="3392689"/>
            <a:ext cx="961367" cy="1008587"/>
          </a:xfrm>
          <a:prstGeom prst="flowChartConnector">
            <a:avLst/>
          </a:prstGeom>
        </p:spPr>
      </p:pic>
      <p:pic>
        <p:nvPicPr>
          <p:cNvPr id="16" name="Picture 15">
            <a:extLst>
              <a:ext uri="{FF2B5EF4-FFF2-40B4-BE49-F238E27FC236}">
                <a16:creationId xmlns:a16="http://schemas.microsoft.com/office/drawing/2014/main" id="{A854D4C2-798C-9A0A-040A-162726593F1F}"/>
              </a:ext>
            </a:extLst>
          </p:cNvPr>
          <p:cNvPicPr>
            <a:picLocks noChangeAspect="1"/>
          </p:cNvPicPr>
          <p:nvPr/>
        </p:nvPicPr>
        <p:blipFill rotWithShape="1">
          <a:blip r:embed="rId8"/>
          <a:srcRect l="9824" t="5985" r="4983" b="29202"/>
          <a:stretch/>
        </p:blipFill>
        <p:spPr>
          <a:xfrm>
            <a:off x="8124902" y="3386965"/>
            <a:ext cx="961367" cy="1020034"/>
          </a:xfrm>
          <a:prstGeom prst="flowChartConnector">
            <a:avLst/>
          </a:prstGeom>
        </p:spPr>
      </p:pic>
      <p:pic>
        <p:nvPicPr>
          <p:cNvPr id="17" name="Picture 16" descr="Text&#10;&#10;Description automatically generated">
            <a:extLst>
              <a:ext uri="{FF2B5EF4-FFF2-40B4-BE49-F238E27FC236}">
                <a16:creationId xmlns:a16="http://schemas.microsoft.com/office/drawing/2014/main" id="{34433AC5-4CF4-5748-B50A-DE139FE5C335}"/>
              </a:ext>
            </a:extLst>
          </p:cNvPr>
          <p:cNvPicPr>
            <a:picLocks noChangeAspect="1"/>
          </p:cNvPicPr>
          <p:nvPr/>
        </p:nvPicPr>
        <p:blipFill rotWithShape="1">
          <a:blip r:embed="rId3">
            <a:extLst>
              <a:ext uri="{28A0092B-C50C-407E-A947-70E740481C1C}">
                <a14:useLocalDpi xmlns:a14="http://schemas.microsoft.com/office/drawing/2010/main" val="0"/>
              </a:ext>
            </a:extLst>
          </a:blip>
          <a:srcRect l="4055" t="12605" r="10980" b="37605"/>
          <a:stretch/>
        </p:blipFill>
        <p:spPr>
          <a:xfrm>
            <a:off x="4149569" y="4907659"/>
            <a:ext cx="1064479" cy="393965"/>
          </a:xfrm>
          <a:prstGeom prst="rect">
            <a:avLst/>
          </a:prstGeom>
          <a:solidFill>
            <a:schemeClr val="bg1">
              <a:alpha val="35000"/>
            </a:schemeClr>
          </a:solidFill>
        </p:spPr>
      </p:pic>
      <p:pic>
        <p:nvPicPr>
          <p:cNvPr id="19" name="Picture 18">
            <a:extLst>
              <a:ext uri="{FF2B5EF4-FFF2-40B4-BE49-F238E27FC236}">
                <a16:creationId xmlns:a16="http://schemas.microsoft.com/office/drawing/2014/main" id="{AE9C047D-CC48-D346-76A4-1E6C915E20F5}"/>
              </a:ext>
            </a:extLst>
          </p:cNvPr>
          <p:cNvPicPr>
            <a:picLocks noChangeAspect="1"/>
          </p:cNvPicPr>
          <p:nvPr/>
        </p:nvPicPr>
        <p:blipFill>
          <a:blip r:embed="rId9"/>
          <a:stretch>
            <a:fillRect/>
          </a:stretch>
        </p:blipFill>
        <p:spPr>
          <a:xfrm>
            <a:off x="5606801" y="4813286"/>
            <a:ext cx="768867" cy="500104"/>
          </a:xfrm>
          <a:prstGeom prst="rect">
            <a:avLst/>
          </a:prstGeom>
        </p:spPr>
      </p:pic>
      <p:pic>
        <p:nvPicPr>
          <p:cNvPr id="23" name="Picture 22">
            <a:extLst>
              <a:ext uri="{FF2B5EF4-FFF2-40B4-BE49-F238E27FC236}">
                <a16:creationId xmlns:a16="http://schemas.microsoft.com/office/drawing/2014/main" id="{7E6020ED-BE7A-020B-CA8C-4FAC8D14701A}"/>
              </a:ext>
            </a:extLst>
          </p:cNvPr>
          <p:cNvPicPr>
            <a:picLocks noChangeAspect="1"/>
          </p:cNvPicPr>
          <p:nvPr/>
        </p:nvPicPr>
        <p:blipFill>
          <a:blip r:embed="rId10"/>
          <a:stretch>
            <a:fillRect/>
          </a:stretch>
        </p:blipFill>
        <p:spPr>
          <a:xfrm>
            <a:off x="6854775" y="5014654"/>
            <a:ext cx="961367" cy="235952"/>
          </a:xfrm>
          <a:prstGeom prst="rect">
            <a:avLst/>
          </a:prstGeom>
        </p:spPr>
      </p:pic>
      <p:pic>
        <p:nvPicPr>
          <p:cNvPr id="25" name="Picture 24">
            <a:extLst>
              <a:ext uri="{FF2B5EF4-FFF2-40B4-BE49-F238E27FC236}">
                <a16:creationId xmlns:a16="http://schemas.microsoft.com/office/drawing/2014/main" id="{AB6CAF3A-D1DF-9ECD-3A0B-32120E3711CA}"/>
              </a:ext>
            </a:extLst>
          </p:cNvPr>
          <p:cNvPicPr>
            <a:picLocks noChangeAspect="1"/>
          </p:cNvPicPr>
          <p:nvPr/>
        </p:nvPicPr>
        <p:blipFill>
          <a:blip r:embed="rId11"/>
          <a:stretch>
            <a:fillRect/>
          </a:stretch>
        </p:blipFill>
        <p:spPr>
          <a:xfrm>
            <a:off x="8132156" y="4963097"/>
            <a:ext cx="961367" cy="283087"/>
          </a:xfrm>
          <a:prstGeom prst="rect">
            <a:avLst/>
          </a:prstGeom>
        </p:spPr>
      </p:pic>
      <p:sp>
        <p:nvSpPr>
          <p:cNvPr id="27" name="TextBox 26">
            <a:extLst>
              <a:ext uri="{FF2B5EF4-FFF2-40B4-BE49-F238E27FC236}">
                <a16:creationId xmlns:a16="http://schemas.microsoft.com/office/drawing/2014/main" id="{4388DFE7-CF19-41AA-DD28-CF31D2239CE8}"/>
              </a:ext>
            </a:extLst>
          </p:cNvPr>
          <p:cNvSpPr txBox="1"/>
          <p:nvPr/>
        </p:nvSpPr>
        <p:spPr>
          <a:xfrm>
            <a:off x="2917140" y="4384439"/>
            <a:ext cx="917279" cy="523220"/>
          </a:xfrm>
          <a:prstGeom prst="rect">
            <a:avLst/>
          </a:prstGeom>
          <a:noFill/>
        </p:spPr>
        <p:txBody>
          <a:bodyPr wrap="square" rtlCol="0">
            <a:spAutoFit/>
          </a:bodyPr>
          <a:lstStyle/>
          <a:p>
            <a:pPr algn="ctr"/>
            <a:r>
              <a:rPr lang="en-US" altLang="zh-CN" sz="1400" dirty="0">
                <a:solidFill>
                  <a:schemeClr val="bg2">
                    <a:lumMod val="50000"/>
                  </a:schemeClr>
                </a:solidFill>
                <a:latin typeface="Avenir Next LT Pro Demi" panose="020B0704020202020204" pitchFamily="34" charset="0"/>
              </a:rPr>
              <a:t>Shaolun</a:t>
            </a:r>
          </a:p>
          <a:p>
            <a:pPr algn="ctr"/>
            <a:r>
              <a:rPr lang="en-US" altLang="zh-CN" sz="1400" dirty="0">
                <a:solidFill>
                  <a:schemeClr val="bg2">
                    <a:lumMod val="50000"/>
                  </a:schemeClr>
                </a:solidFill>
                <a:latin typeface="Avenir Next LT Pro Demi" panose="020B0704020202020204" pitchFamily="34" charset="0"/>
              </a:rPr>
              <a:t>RUAN</a:t>
            </a:r>
            <a:endParaRPr lang="zh-CN" altLang="en-US" sz="1400" dirty="0">
              <a:solidFill>
                <a:schemeClr val="bg2">
                  <a:lumMod val="50000"/>
                </a:schemeClr>
              </a:solidFill>
              <a:latin typeface="Avenir Next LT Pro Demi" panose="020B0704020202020204" pitchFamily="34" charset="0"/>
            </a:endParaRPr>
          </a:p>
        </p:txBody>
      </p:sp>
      <p:sp>
        <p:nvSpPr>
          <p:cNvPr id="28" name="TextBox 27">
            <a:extLst>
              <a:ext uri="{FF2B5EF4-FFF2-40B4-BE49-F238E27FC236}">
                <a16:creationId xmlns:a16="http://schemas.microsoft.com/office/drawing/2014/main" id="{699289C4-1707-C350-BC4E-60F2C541360A}"/>
              </a:ext>
            </a:extLst>
          </p:cNvPr>
          <p:cNvSpPr txBox="1"/>
          <p:nvPr/>
        </p:nvSpPr>
        <p:spPr>
          <a:xfrm>
            <a:off x="4203004" y="4384439"/>
            <a:ext cx="917279" cy="523220"/>
          </a:xfrm>
          <a:prstGeom prst="rect">
            <a:avLst/>
          </a:prstGeom>
          <a:noFill/>
        </p:spPr>
        <p:txBody>
          <a:bodyPr wrap="square" rtlCol="0">
            <a:spAutoFit/>
          </a:bodyPr>
          <a:lstStyle/>
          <a:p>
            <a:pPr algn="ctr"/>
            <a:r>
              <a:rPr lang="en-US" altLang="zh-CN" sz="1400" dirty="0">
                <a:solidFill>
                  <a:schemeClr val="bg2">
                    <a:lumMod val="50000"/>
                  </a:schemeClr>
                </a:solidFill>
                <a:latin typeface="Avenir Next LT Pro Demi" panose="020B0704020202020204" pitchFamily="34" charset="0"/>
              </a:rPr>
              <a:t>Yong</a:t>
            </a:r>
          </a:p>
          <a:p>
            <a:pPr algn="ctr"/>
            <a:r>
              <a:rPr lang="en-US" altLang="zh-CN" sz="1400" dirty="0">
                <a:solidFill>
                  <a:schemeClr val="bg2">
                    <a:lumMod val="50000"/>
                  </a:schemeClr>
                </a:solidFill>
                <a:latin typeface="Avenir Next LT Pro Demi" panose="020B0704020202020204" pitchFamily="34" charset="0"/>
              </a:rPr>
              <a:t>WANG</a:t>
            </a:r>
            <a:endParaRPr lang="zh-CN" altLang="en-US" sz="1400" dirty="0">
              <a:solidFill>
                <a:schemeClr val="bg2">
                  <a:lumMod val="50000"/>
                </a:schemeClr>
              </a:solidFill>
              <a:latin typeface="Avenir Next LT Pro Demi" panose="020B0704020202020204" pitchFamily="34" charset="0"/>
            </a:endParaRPr>
          </a:p>
        </p:txBody>
      </p:sp>
      <p:sp>
        <p:nvSpPr>
          <p:cNvPr id="29" name="TextBox 28">
            <a:extLst>
              <a:ext uri="{FF2B5EF4-FFF2-40B4-BE49-F238E27FC236}">
                <a16:creationId xmlns:a16="http://schemas.microsoft.com/office/drawing/2014/main" id="{239A36EB-6910-7972-715E-AC681C034045}"/>
              </a:ext>
            </a:extLst>
          </p:cNvPr>
          <p:cNvSpPr txBox="1"/>
          <p:nvPr/>
        </p:nvSpPr>
        <p:spPr>
          <a:xfrm>
            <a:off x="5547961" y="4384439"/>
            <a:ext cx="917279" cy="523220"/>
          </a:xfrm>
          <a:prstGeom prst="rect">
            <a:avLst/>
          </a:prstGeom>
          <a:noFill/>
        </p:spPr>
        <p:txBody>
          <a:bodyPr wrap="square" rtlCol="0">
            <a:spAutoFit/>
          </a:bodyPr>
          <a:lstStyle/>
          <a:p>
            <a:pPr algn="ctr"/>
            <a:r>
              <a:rPr lang="en-US" altLang="zh-CN" sz="1400" dirty="0">
                <a:solidFill>
                  <a:schemeClr val="bg2">
                    <a:lumMod val="50000"/>
                  </a:schemeClr>
                </a:solidFill>
                <a:latin typeface="Avenir Next LT Pro Demi" panose="020B0704020202020204" pitchFamily="34" charset="0"/>
              </a:rPr>
              <a:t>Weiwen</a:t>
            </a:r>
          </a:p>
          <a:p>
            <a:pPr algn="ctr"/>
            <a:r>
              <a:rPr lang="en-US" altLang="zh-CN" sz="1400" dirty="0">
                <a:solidFill>
                  <a:schemeClr val="bg2">
                    <a:lumMod val="50000"/>
                  </a:schemeClr>
                </a:solidFill>
                <a:latin typeface="Avenir Next LT Pro Demi" panose="020B0704020202020204" pitchFamily="34" charset="0"/>
              </a:rPr>
              <a:t>JIANG</a:t>
            </a:r>
            <a:endParaRPr lang="zh-CN" altLang="en-US" sz="1400" dirty="0">
              <a:solidFill>
                <a:schemeClr val="bg2">
                  <a:lumMod val="50000"/>
                </a:schemeClr>
              </a:solidFill>
              <a:latin typeface="Avenir Next LT Pro Demi" panose="020B0704020202020204" pitchFamily="34" charset="0"/>
            </a:endParaRPr>
          </a:p>
        </p:txBody>
      </p:sp>
      <p:sp>
        <p:nvSpPr>
          <p:cNvPr id="32" name="TextBox 31">
            <a:extLst>
              <a:ext uri="{FF2B5EF4-FFF2-40B4-BE49-F238E27FC236}">
                <a16:creationId xmlns:a16="http://schemas.microsoft.com/office/drawing/2014/main" id="{6E0F77E6-DD85-80ED-326C-B4C79AE71087}"/>
              </a:ext>
            </a:extLst>
          </p:cNvPr>
          <p:cNvSpPr txBox="1"/>
          <p:nvPr/>
        </p:nvSpPr>
        <p:spPr>
          <a:xfrm>
            <a:off x="6860004" y="4384439"/>
            <a:ext cx="917279" cy="523220"/>
          </a:xfrm>
          <a:prstGeom prst="rect">
            <a:avLst/>
          </a:prstGeom>
          <a:noFill/>
        </p:spPr>
        <p:txBody>
          <a:bodyPr wrap="square" rtlCol="0">
            <a:spAutoFit/>
          </a:bodyPr>
          <a:lstStyle/>
          <a:p>
            <a:pPr algn="ctr"/>
            <a:r>
              <a:rPr lang="en-US" altLang="zh-CN" sz="1400" dirty="0">
                <a:solidFill>
                  <a:schemeClr val="bg2">
                    <a:lumMod val="50000"/>
                  </a:schemeClr>
                </a:solidFill>
                <a:latin typeface="Avenir Next LT Pro Demi" panose="020B0704020202020204" pitchFamily="34" charset="0"/>
              </a:rPr>
              <a:t>Ying</a:t>
            </a:r>
          </a:p>
          <a:p>
            <a:pPr algn="ctr"/>
            <a:r>
              <a:rPr lang="en-US" altLang="zh-CN" sz="1400" dirty="0">
                <a:solidFill>
                  <a:schemeClr val="bg2">
                    <a:lumMod val="50000"/>
                  </a:schemeClr>
                </a:solidFill>
                <a:latin typeface="Avenir Next LT Pro Demi" panose="020B0704020202020204" pitchFamily="34" charset="0"/>
              </a:rPr>
              <a:t>MAO</a:t>
            </a:r>
            <a:endParaRPr lang="zh-CN" altLang="en-US" sz="1400" dirty="0">
              <a:solidFill>
                <a:schemeClr val="bg2">
                  <a:lumMod val="50000"/>
                </a:schemeClr>
              </a:solidFill>
              <a:latin typeface="Avenir Next LT Pro Demi" panose="020B0704020202020204" pitchFamily="34" charset="0"/>
            </a:endParaRPr>
          </a:p>
        </p:txBody>
      </p:sp>
      <p:sp>
        <p:nvSpPr>
          <p:cNvPr id="33" name="TextBox 32">
            <a:extLst>
              <a:ext uri="{FF2B5EF4-FFF2-40B4-BE49-F238E27FC236}">
                <a16:creationId xmlns:a16="http://schemas.microsoft.com/office/drawing/2014/main" id="{3ADF9B07-6828-8B9E-892B-5F367034EADA}"/>
              </a:ext>
            </a:extLst>
          </p:cNvPr>
          <p:cNvSpPr txBox="1"/>
          <p:nvPr/>
        </p:nvSpPr>
        <p:spPr>
          <a:xfrm>
            <a:off x="8148776" y="4384439"/>
            <a:ext cx="917279" cy="523220"/>
          </a:xfrm>
          <a:prstGeom prst="rect">
            <a:avLst/>
          </a:prstGeom>
          <a:noFill/>
        </p:spPr>
        <p:txBody>
          <a:bodyPr wrap="square" rtlCol="0">
            <a:spAutoFit/>
          </a:bodyPr>
          <a:lstStyle/>
          <a:p>
            <a:pPr algn="ctr"/>
            <a:r>
              <a:rPr lang="en-US" altLang="zh-CN" sz="1400" dirty="0">
                <a:solidFill>
                  <a:schemeClr val="bg2">
                    <a:lumMod val="50000"/>
                  </a:schemeClr>
                </a:solidFill>
                <a:latin typeface="Avenir Next LT Pro Demi" panose="020B0704020202020204" pitchFamily="34" charset="0"/>
              </a:rPr>
              <a:t>Qiang</a:t>
            </a:r>
          </a:p>
          <a:p>
            <a:pPr algn="ctr"/>
            <a:r>
              <a:rPr lang="en-US" altLang="zh-CN" sz="1400" dirty="0">
                <a:solidFill>
                  <a:schemeClr val="bg2">
                    <a:lumMod val="50000"/>
                  </a:schemeClr>
                </a:solidFill>
                <a:latin typeface="Avenir Next LT Pro Demi" panose="020B0704020202020204" pitchFamily="34" charset="0"/>
              </a:rPr>
              <a:t>GUAN</a:t>
            </a:r>
            <a:endParaRPr lang="zh-CN" altLang="en-US" sz="1400" dirty="0">
              <a:solidFill>
                <a:schemeClr val="bg2">
                  <a:lumMod val="50000"/>
                </a:schemeClr>
              </a:solidFill>
              <a:latin typeface="Avenir Next LT Pro Demi" panose="020B0704020202020204" pitchFamily="34" charset="0"/>
            </a:endParaRPr>
          </a:p>
        </p:txBody>
      </p:sp>
      <p:pic>
        <p:nvPicPr>
          <p:cNvPr id="7" name="Picture 6">
            <a:extLst>
              <a:ext uri="{FF2B5EF4-FFF2-40B4-BE49-F238E27FC236}">
                <a16:creationId xmlns:a16="http://schemas.microsoft.com/office/drawing/2014/main" id="{E910DC46-0B37-CAE5-A787-CCFE1BC13C15}"/>
              </a:ext>
            </a:extLst>
          </p:cNvPr>
          <p:cNvPicPr>
            <a:picLocks noChangeAspect="1"/>
          </p:cNvPicPr>
          <p:nvPr/>
        </p:nvPicPr>
        <p:blipFill rotWithShape="1">
          <a:blip r:embed="rId12"/>
          <a:srcRect t="546"/>
          <a:stretch/>
        </p:blipFill>
        <p:spPr>
          <a:xfrm>
            <a:off x="9123680" y="5953124"/>
            <a:ext cx="2687320" cy="615215"/>
          </a:xfrm>
          <a:prstGeom prst="rect">
            <a:avLst/>
          </a:prstGeom>
        </p:spPr>
      </p:pic>
    </p:spTree>
    <p:extLst>
      <p:ext uri="{BB962C8B-B14F-4D97-AF65-F5344CB8AC3E}">
        <p14:creationId xmlns:p14="http://schemas.microsoft.com/office/powerpoint/2010/main" val="3874655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D116463-1C95-4FF3-A03C-643FC5E3F197}"/>
              </a:ext>
            </a:extLst>
          </p:cNvPr>
          <p:cNvSpPr txBox="1"/>
          <p:nvPr/>
        </p:nvSpPr>
        <p:spPr>
          <a:xfrm>
            <a:off x="538052" y="417604"/>
            <a:ext cx="9707530" cy="954107"/>
          </a:xfrm>
          <a:prstGeom prst="rect">
            <a:avLst/>
          </a:prstGeom>
          <a:noFill/>
        </p:spPr>
        <p:txBody>
          <a:bodyPr wrap="square" rtlCol="0">
            <a:spAutoFit/>
          </a:bodyPr>
          <a:lstStyle/>
          <a:p>
            <a:r>
              <a:rPr lang="en-US" altLang="zh-CN" sz="3200" b="1" dirty="0">
                <a:solidFill>
                  <a:srgbClr val="000000"/>
                </a:solidFill>
                <a:latin typeface="Avenir Next LT Pro Demi" panose="020B0704020202020204" pitchFamily="34" charset="0"/>
                <a:cs typeface="Calibri" panose="020F0502020204030204" pitchFamily="34" charset="0"/>
              </a:rPr>
              <a:t>Approach</a:t>
            </a:r>
          </a:p>
          <a:p>
            <a:r>
              <a:rPr lang="en-US" altLang="zh-CN" sz="2400" b="1" dirty="0">
                <a:solidFill>
                  <a:schemeClr val="tx1">
                    <a:lumMod val="50000"/>
                    <a:lumOff val="50000"/>
                  </a:schemeClr>
                </a:solidFill>
                <a:latin typeface="Avenir Next LT Pro Demi" panose="020B0704020202020204" pitchFamily="34" charset="0"/>
                <a:cs typeface="Calibri" panose="020F0502020204030204" pitchFamily="34" charset="0"/>
              </a:rPr>
              <a:t>Coupled bar chart design</a:t>
            </a:r>
          </a:p>
        </p:txBody>
      </p:sp>
      <p:sp>
        <p:nvSpPr>
          <p:cNvPr id="6" name="TextBox 5">
            <a:extLst>
              <a:ext uri="{FF2B5EF4-FFF2-40B4-BE49-F238E27FC236}">
                <a16:creationId xmlns:a16="http://schemas.microsoft.com/office/drawing/2014/main" id="{5016AB60-8F7F-7B2D-E385-509C37A3A8EF}"/>
              </a:ext>
            </a:extLst>
          </p:cNvPr>
          <p:cNvSpPr txBox="1"/>
          <p:nvPr/>
        </p:nvSpPr>
        <p:spPr>
          <a:xfrm>
            <a:off x="395287" y="1729134"/>
            <a:ext cx="11191875" cy="2246769"/>
          </a:xfrm>
          <a:prstGeom prst="rect">
            <a:avLst/>
          </a:prstGeom>
          <a:noFill/>
        </p:spPr>
        <p:txBody>
          <a:bodyPr wrap="square" rtlCol="0">
            <a:spAutoFit/>
          </a:bodyPr>
          <a:lstStyle/>
          <a:p>
            <a:pPr marL="342900" indent="-285750">
              <a:buFont typeface="Arial" panose="020B0604020202020204" pitchFamily="34" charset="0"/>
              <a:buChar char="•"/>
            </a:pPr>
            <a:r>
              <a:rPr lang="en-US" altLang="zh-CN" sz="2000" dirty="0">
                <a:solidFill>
                  <a:srgbClr val="C00000"/>
                </a:solidFill>
                <a:latin typeface="Avenir Next LT Pro Demi" panose="020B0704020202020204" pitchFamily="34" charset="0"/>
                <a:ea typeface="Roboto" panose="02000000000000000000" pitchFamily="2" charset="0"/>
                <a:cs typeface="Roboto" panose="02000000000000000000" pitchFamily="2" charset="0"/>
              </a:rPr>
              <a:t>Challenge</a:t>
            </a: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 It is difficult to visually summarize a large number of the compiled circuits regarding the various noises and enable users to select the most appropriate one shortly. </a:t>
            </a:r>
          </a:p>
          <a:p>
            <a:pPr marL="342900" indent="-285750">
              <a:buFont typeface="Arial" panose="020B0604020202020204" pitchFamily="34" charset="0"/>
              <a:buChar char="•"/>
            </a:pPr>
            <a:endPar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We proposed </a:t>
            </a:r>
            <a:r>
              <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rPr>
              <a:t>coupled bar chart </a:t>
            </a: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to support the in-depth comparison of multiple compiled circuits.</a:t>
            </a:r>
          </a:p>
          <a:p>
            <a:pPr marL="342900" indent="-285750">
              <a:buFont typeface="Arial" panose="020B0604020202020204" pitchFamily="34" charset="0"/>
              <a:buChar char="•"/>
            </a:pPr>
            <a:endPar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47CBC58E-F63B-1558-EBDD-F9B98773DB7A}"/>
              </a:ext>
            </a:extLst>
          </p:cNvPr>
          <p:cNvPicPr>
            <a:picLocks noChangeAspect="1"/>
          </p:cNvPicPr>
          <p:nvPr/>
        </p:nvPicPr>
        <p:blipFill>
          <a:blip r:embed="rId3"/>
          <a:stretch>
            <a:fillRect/>
          </a:stretch>
        </p:blipFill>
        <p:spPr>
          <a:xfrm>
            <a:off x="1856055" y="4013000"/>
            <a:ext cx="6754545" cy="2039157"/>
          </a:xfrm>
          <a:prstGeom prst="rect">
            <a:avLst/>
          </a:prstGeom>
        </p:spPr>
      </p:pic>
      <p:pic>
        <p:nvPicPr>
          <p:cNvPr id="9" name="Picture 8">
            <a:extLst>
              <a:ext uri="{FF2B5EF4-FFF2-40B4-BE49-F238E27FC236}">
                <a16:creationId xmlns:a16="http://schemas.microsoft.com/office/drawing/2014/main" id="{95A8A5B8-5594-6387-6F5B-9359D9809320}"/>
              </a:ext>
            </a:extLst>
          </p:cNvPr>
          <p:cNvPicPr>
            <a:picLocks noChangeAspect="1"/>
          </p:cNvPicPr>
          <p:nvPr/>
        </p:nvPicPr>
        <p:blipFill>
          <a:blip r:embed="rId4"/>
          <a:stretch>
            <a:fillRect/>
          </a:stretch>
        </p:blipFill>
        <p:spPr>
          <a:xfrm>
            <a:off x="7039370" y="3655577"/>
            <a:ext cx="1392021" cy="262394"/>
          </a:xfrm>
          <a:prstGeom prst="rect">
            <a:avLst/>
          </a:prstGeom>
        </p:spPr>
      </p:pic>
      <p:grpSp>
        <p:nvGrpSpPr>
          <p:cNvPr id="15" name="Group 14">
            <a:extLst>
              <a:ext uri="{FF2B5EF4-FFF2-40B4-BE49-F238E27FC236}">
                <a16:creationId xmlns:a16="http://schemas.microsoft.com/office/drawing/2014/main" id="{2128B982-39F9-6F46-0D78-64C5A6E34712}"/>
              </a:ext>
            </a:extLst>
          </p:cNvPr>
          <p:cNvGrpSpPr/>
          <p:nvPr/>
        </p:nvGrpSpPr>
        <p:grpSpPr>
          <a:xfrm>
            <a:off x="395288" y="6665549"/>
            <a:ext cx="11349038" cy="53114"/>
            <a:chOff x="395288" y="6665549"/>
            <a:chExt cx="11349038" cy="53114"/>
          </a:xfrm>
        </p:grpSpPr>
        <p:sp>
          <p:nvSpPr>
            <p:cNvPr id="16" name="Flowchart: Process 15">
              <a:extLst>
                <a:ext uri="{FF2B5EF4-FFF2-40B4-BE49-F238E27FC236}">
                  <a16:creationId xmlns:a16="http://schemas.microsoft.com/office/drawing/2014/main" id="{514A8F38-7887-C4A3-9615-F424CC0A4260}"/>
                </a:ext>
              </a:extLst>
            </p:cNvPr>
            <p:cNvSpPr/>
            <p:nvPr/>
          </p:nvSpPr>
          <p:spPr>
            <a:xfrm>
              <a:off x="552995" y="6665913"/>
              <a:ext cx="11148172" cy="52750"/>
            </a:xfrm>
            <a:prstGeom prst="flowChartProcess">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Flowchart: Terminator 16">
              <a:extLst>
                <a:ext uri="{FF2B5EF4-FFF2-40B4-BE49-F238E27FC236}">
                  <a16:creationId xmlns:a16="http://schemas.microsoft.com/office/drawing/2014/main" id="{8725D110-CE5A-C414-FB36-9E1823351828}"/>
                </a:ext>
              </a:extLst>
            </p:cNvPr>
            <p:cNvSpPr/>
            <p:nvPr/>
          </p:nvSpPr>
          <p:spPr>
            <a:xfrm>
              <a:off x="395288" y="6665550"/>
              <a:ext cx="190500"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lowchart: Terminator 17">
              <a:extLst>
                <a:ext uri="{FF2B5EF4-FFF2-40B4-BE49-F238E27FC236}">
                  <a16:creationId xmlns:a16="http://schemas.microsoft.com/office/drawing/2014/main" id="{691ECEC6-666A-C1BF-12B9-6DD7D6E31883}"/>
                </a:ext>
              </a:extLst>
            </p:cNvPr>
            <p:cNvSpPr/>
            <p:nvPr/>
          </p:nvSpPr>
          <p:spPr>
            <a:xfrm flipV="1">
              <a:off x="11587163" y="6665549"/>
              <a:ext cx="157163"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9" name="Group 18">
            <a:extLst>
              <a:ext uri="{FF2B5EF4-FFF2-40B4-BE49-F238E27FC236}">
                <a16:creationId xmlns:a16="http://schemas.microsoft.com/office/drawing/2014/main" id="{E3D5465B-5EB3-A0AB-8DB5-C32732C3E9EE}"/>
              </a:ext>
            </a:extLst>
          </p:cNvPr>
          <p:cNvGrpSpPr/>
          <p:nvPr/>
        </p:nvGrpSpPr>
        <p:grpSpPr>
          <a:xfrm>
            <a:off x="4619867" y="6667091"/>
            <a:ext cx="2125662" cy="52750"/>
            <a:chOff x="474413" y="6219962"/>
            <a:chExt cx="2661746" cy="52750"/>
          </a:xfrm>
          <a:solidFill>
            <a:schemeClr val="tx1">
              <a:lumMod val="85000"/>
              <a:lumOff val="15000"/>
            </a:schemeClr>
          </a:solidFill>
        </p:grpSpPr>
        <p:sp>
          <p:nvSpPr>
            <p:cNvPr id="20" name="Flowchart: Terminator 19">
              <a:extLst>
                <a:ext uri="{FF2B5EF4-FFF2-40B4-BE49-F238E27FC236}">
                  <a16:creationId xmlns:a16="http://schemas.microsoft.com/office/drawing/2014/main" id="{958D3628-2BA4-319E-F48D-4E6FE5D950C7}"/>
                </a:ext>
              </a:extLst>
            </p:cNvPr>
            <p:cNvSpPr/>
            <p:nvPr/>
          </p:nvSpPr>
          <p:spPr>
            <a:xfrm>
              <a:off x="474413"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30" name="Flowchart: Terminator 29">
              <a:extLst>
                <a:ext uri="{FF2B5EF4-FFF2-40B4-BE49-F238E27FC236}">
                  <a16:creationId xmlns:a16="http://schemas.microsoft.com/office/drawing/2014/main" id="{55CA45C1-11A5-7927-FD31-CE4AB8692B54}"/>
                </a:ext>
              </a:extLst>
            </p:cNvPr>
            <p:cNvSpPr/>
            <p:nvPr/>
          </p:nvSpPr>
          <p:spPr>
            <a:xfrm>
              <a:off x="2978996"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31" name="Flowchart: Process 30">
              <a:extLst>
                <a:ext uri="{FF2B5EF4-FFF2-40B4-BE49-F238E27FC236}">
                  <a16:creationId xmlns:a16="http://schemas.microsoft.com/office/drawing/2014/main" id="{A2CEF834-E216-9960-A588-502D5E4621E4}"/>
                </a:ext>
              </a:extLst>
            </p:cNvPr>
            <p:cNvSpPr/>
            <p:nvPr/>
          </p:nvSpPr>
          <p:spPr>
            <a:xfrm>
              <a:off x="507999" y="6219962"/>
              <a:ext cx="2536825" cy="5275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sp>
        <p:nvSpPr>
          <p:cNvPr id="32" name="TextBox 31">
            <a:extLst>
              <a:ext uri="{FF2B5EF4-FFF2-40B4-BE49-F238E27FC236}">
                <a16:creationId xmlns:a16="http://schemas.microsoft.com/office/drawing/2014/main" id="{EFD09AEF-B724-F394-C1DE-643D47575294}"/>
              </a:ext>
            </a:extLst>
          </p:cNvPr>
          <p:cNvSpPr txBox="1"/>
          <p:nvPr/>
        </p:nvSpPr>
        <p:spPr>
          <a:xfrm>
            <a:off x="4682622" y="6382356"/>
            <a:ext cx="1987029" cy="307777"/>
          </a:xfrm>
          <a:prstGeom prst="rect">
            <a:avLst/>
          </a:prstGeom>
          <a:noFill/>
        </p:spPr>
        <p:txBody>
          <a:bodyPr wrap="square" rtlCol="0">
            <a:spAutoFit/>
          </a:bodyPr>
          <a:lstStyle/>
          <a:p>
            <a:pPr algn="ctr"/>
            <a:r>
              <a:rPr lang="en-US" altLang="zh-CN" sz="14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Approach</a:t>
            </a:r>
            <a:endParaRPr lang="zh-CN" altLang="en-US" sz="1600" dirty="0">
              <a:solidFill>
                <a:schemeClr val="bg2">
                  <a:lumMod val="25000"/>
                </a:schemeClr>
              </a:solidFill>
              <a:latin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2A947C36-02AD-1EAF-A997-D1D684EB50D1}"/>
              </a:ext>
            </a:extLst>
          </p:cNvPr>
          <p:cNvSpPr>
            <a:spLocks noGrp="1"/>
          </p:cNvSpPr>
          <p:nvPr>
            <p:ph type="sldNum" sz="quarter" idx="12"/>
          </p:nvPr>
        </p:nvSpPr>
        <p:spPr/>
        <p:txBody>
          <a:bodyPr/>
          <a:lstStyle/>
          <a:p>
            <a:fld id="{C15FAC00-2F8E-49B9-A540-4447109212A9}" type="slidenum">
              <a:rPr lang="zh-CN" altLang="en-US" smtClean="0"/>
              <a:t>10</a:t>
            </a:fld>
            <a:endParaRPr lang="zh-CN" altLang="en-US"/>
          </a:p>
        </p:txBody>
      </p:sp>
    </p:spTree>
    <p:extLst>
      <p:ext uri="{BB962C8B-B14F-4D97-AF65-F5344CB8AC3E}">
        <p14:creationId xmlns:p14="http://schemas.microsoft.com/office/powerpoint/2010/main" val="4068272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D116463-1C95-4FF3-A03C-643FC5E3F197}"/>
              </a:ext>
            </a:extLst>
          </p:cNvPr>
          <p:cNvSpPr txBox="1"/>
          <p:nvPr/>
        </p:nvSpPr>
        <p:spPr>
          <a:xfrm>
            <a:off x="538052" y="417604"/>
            <a:ext cx="9707530" cy="954107"/>
          </a:xfrm>
          <a:prstGeom prst="rect">
            <a:avLst/>
          </a:prstGeom>
          <a:noFill/>
        </p:spPr>
        <p:txBody>
          <a:bodyPr wrap="square" rtlCol="0">
            <a:spAutoFit/>
          </a:bodyPr>
          <a:lstStyle/>
          <a:p>
            <a:r>
              <a:rPr lang="en-US" altLang="zh-CN" sz="3200" b="1" dirty="0">
                <a:solidFill>
                  <a:srgbClr val="000000"/>
                </a:solidFill>
                <a:latin typeface="Avenir Next LT Pro Demi" panose="020B0704020202020204" pitchFamily="34" charset="0"/>
                <a:cs typeface="Calibri" panose="020F0502020204030204" pitchFamily="34" charset="0"/>
              </a:rPr>
              <a:t>Evaluation</a:t>
            </a:r>
          </a:p>
          <a:p>
            <a:r>
              <a:rPr lang="en-US" altLang="zh-CN" sz="2400" b="1" dirty="0">
                <a:solidFill>
                  <a:schemeClr val="tx1">
                    <a:lumMod val="50000"/>
                    <a:lumOff val="50000"/>
                  </a:schemeClr>
                </a:solidFill>
                <a:latin typeface="Avenir Next LT Pro Demi" panose="020B0704020202020204" pitchFamily="34" charset="0"/>
                <a:cs typeface="Calibri" panose="020F0502020204030204" pitchFamily="34" charset="0"/>
              </a:rPr>
              <a:t>Case study</a:t>
            </a:r>
          </a:p>
        </p:txBody>
      </p:sp>
      <p:sp>
        <p:nvSpPr>
          <p:cNvPr id="6" name="TextBox 5">
            <a:extLst>
              <a:ext uri="{FF2B5EF4-FFF2-40B4-BE49-F238E27FC236}">
                <a16:creationId xmlns:a16="http://schemas.microsoft.com/office/drawing/2014/main" id="{5016AB60-8F7F-7B2D-E385-509C37A3A8EF}"/>
              </a:ext>
            </a:extLst>
          </p:cNvPr>
          <p:cNvSpPr txBox="1"/>
          <p:nvPr/>
        </p:nvSpPr>
        <p:spPr>
          <a:xfrm>
            <a:off x="446090" y="1574207"/>
            <a:ext cx="10338156" cy="3477875"/>
          </a:xfrm>
          <a:prstGeom prst="rect">
            <a:avLst/>
          </a:prstGeom>
          <a:noFill/>
        </p:spPr>
        <p:txBody>
          <a:bodyPr wrap="square" rtlCol="0">
            <a:spAutoFit/>
          </a:bodyPr>
          <a:lstStyle/>
          <a:p>
            <a:pPr marL="342900" indent="-285750">
              <a:buFont typeface="Arial" panose="020B0604020202020204" pitchFamily="34" charset="0"/>
              <a:buChar char="•"/>
            </a:pPr>
            <a:r>
              <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rPr>
              <a:t>Quantum circuits:</a:t>
            </a:r>
          </a:p>
          <a:p>
            <a:pPr marL="800100" lvl="1" indent="-285750">
              <a:buFont typeface="Arial" panose="020B0604020202020204" pitchFamily="34" charset="0"/>
              <a:buChar char="•"/>
            </a:pP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Two-qubit circuit</a:t>
            </a:r>
          </a:p>
          <a:p>
            <a:pPr marL="800100" lvl="1" indent="-285750">
              <a:buFont typeface="Arial" panose="020B0604020202020204" pitchFamily="34" charset="0"/>
              <a:buChar char="•"/>
            </a:pP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Shor’s algorithm</a:t>
            </a:r>
          </a:p>
          <a:p>
            <a:pPr marL="800100" lvl="1"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800100" lvl="1"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r>
              <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rPr>
              <a:t>Participants:</a:t>
            </a:r>
          </a:p>
          <a:p>
            <a:pPr marL="800100" lvl="1" indent="-285750">
              <a:buFont typeface="Arial" panose="020B0604020202020204" pitchFamily="34" charset="0"/>
              <a:buChar char="•"/>
            </a:pP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Two domain experts from universities</a:t>
            </a:r>
          </a:p>
          <a:p>
            <a:pPr marL="800100" lvl="1"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800100" lvl="1"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r>
              <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rPr>
              <a:t>Tasks:</a:t>
            </a:r>
          </a:p>
          <a:p>
            <a:pPr marL="800100" lvl="1" indent="-285750">
              <a:buFont typeface="Arial" panose="020B0604020202020204" pitchFamily="34" charset="0"/>
              <a:buChar char="•"/>
            </a:pP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Perform quantum circuit execution with noise awareness provided by VACSEN</a:t>
            </a:r>
          </a:p>
        </p:txBody>
      </p:sp>
      <p:grpSp>
        <p:nvGrpSpPr>
          <p:cNvPr id="13" name="Group 12">
            <a:extLst>
              <a:ext uri="{FF2B5EF4-FFF2-40B4-BE49-F238E27FC236}">
                <a16:creationId xmlns:a16="http://schemas.microsoft.com/office/drawing/2014/main" id="{9D7F9CD1-B358-6547-A4EF-4E26F6CC3D67}"/>
              </a:ext>
            </a:extLst>
          </p:cNvPr>
          <p:cNvGrpSpPr/>
          <p:nvPr/>
        </p:nvGrpSpPr>
        <p:grpSpPr>
          <a:xfrm>
            <a:off x="395288" y="6665549"/>
            <a:ext cx="11349038" cy="53114"/>
            <a:chOff x="395288" y="6665549"/>
            <a:chExt cx="11349038" cy="53114"/>
          </a:xfrm>
        </p:grpSpPr>
        <p:sp>
          <p:nvSpPr>
            <p:cNvPr id="14" name="Flowchart: Process 13">
              <a:extLst>
                <a:ext uri="{FF2B5EF4-FFF2-40B4-BE49-F238E27FC236}">
                  <a16:creationId xmlns:a16="http://schemas.microsoft.com/office/drawing/2014/main" id="{97B42E7F-AD41-7977-159F-B1BE522615AE}"/>
                </a:ext>
              </a:extLst>
            </p:cNvPr>
            <p:cNvSpPr/>
            <p:nvPr/>
          </p:nvSpPr>
          <p:spPr>
            <a:xfrm>
              <a:off x="552995" y="6665913"/>
              <a:ext cx="11148172" cy="52750"/>
            </a:xfrm>
            <a:prstGeom prst="flowChartProcess">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Flowchart: Terminator 14">
              <a:extLst>
                <a:ext uri="{FF2B5EF4-FFF2-40B4-BE49-F238E27FC236}">
                  <a16:creationId xmlns:a16="http://schemas.microsoft.com/office/drawing/2014/main" id="{39F9B093-426E-71EA-113F-2D53A4BC3957}"/>
                </a:ext>
              </a:extLst>
            </p:cNvPr>
            <p:cNvSpPr/>
            <p:nvPr/>
          </p:nvSpPr>
          <p:spPr>
            <a:xfrm>
              <a:off x="395288" y="6665550"/>
              <a:ext cx="190500"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lowchart: Terminator 15">
              <a:extLst>
                <a:ext uri="{FF2B5EF4-FFF2-40B4-BE49-F238E27FC236}">
                  <a16:creationId xmlns:a16="http://schemas.microsoft.com/office/drawing/2014/main" id="{63AE6FC1-09D0-E7B4-9248-30D55C0AA069}"/>
                </a:ext>
              </a:extLst>
            </p:cNvPr>
            <p:cNvSpPr/>
            <p:nvPr/>
          </p:nvSpPr>
          <p:spPr>
            <a:xfrm flipV="1">
              <a:off x="11587163" y="6665549"/>
              <a:ext cx="157163"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7" name="Group 16">
            <a:extLst>
              <a:ext uri="{FF2B5EF4-FFF2-40B4-BE49-F238E27FC236}">
                <a16:creationId xmlns:a16="http://schemas.microsoft.com/office/drawing/2014/main" id="{40F7072A-9937-FA35-502C-94A885BA467C}"/>
              </a:ext>
            </a:extLst>
          </p:cNvPr>
          <p:cNvGrpSpPr/>
          <p:nvPr/>
        </p:nvGrpSpPr>
        <p:grpSpPr>
          <a:xfrm>
            <a:off x="7667867" y="6663758"/>
            <a:ext cx="2125662" cy="52750"/>
            <a:chOff x="474413" y="6219962"/>
            <a:chExt cx="2661746" cy="52750"/>
          </a:xfrm>
          <a:solidFill>
            <a:schemeClr val="tx1">
              <a:lumMod val="85000"/>
              <a:lumOff val="15000"/>
            </a:schemeClr>
          </a:solidFill>
        </p:grpSpPr>
        <p:sp>
          <p:nvSpPr>
            <p:cNvPr id="18" name="Flowchart: Terminator 17">
              <a:extLst>
                <a:ext uri="{FF2B5EF4-FFF2-40B4-BE49-F238E27FC236}">
                  <a16:creationId xmlns:a16="http://schemas.microsoft.com/office/drawing/2014/main" id="{6F4FD3F4-A9DE-C559-ADE6-D4C3ED1B2734}"/>
                </a:ext>
              </a:extLst>
            </p:cNvPr>
            <p:cNvSpPr/>
            <p:nvPr/>
          </p:nvSpPr>
          <p:spPr>
            <a:xfrm>
              <a:off x="474413"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19" name="Flowchart: Terminator 18">
              <a:extLst>
                <a:ext uri="{FF2B5EF4-FFF2-40B4-BE49-F238E27FC236}">
                  <a16:creationId xmlns:a16="http://schemas.microsoft.com/office/drawing/2014/main" id="{E46C7AC2-56A0-E521-9FE9-7049FE6529A4}"/>
                </a:ext>
              </a:extLst>
            </p:cNvPr>
            <p:cNvSpPr/>
            <p:nvPr/>
          </p:nvSpPr>
          <p:spPr>
            <a:xfrm>
              <a:off x="2978996"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20" name="Flowchart: Process 19">
              <a:extLst>
                <a:ext uri="{FF2B5EF4-FFF2-40B4-BE49-F238E27FC236}">
                  <a16:creationId xmlns:a16="http://schemas.microsoft.com/office/drawing/2014/main" id="{53A4E62A-3B24-96AC-3354-196C56A85BEB}"/>
                </a:ext>
              </a:extLst>
            </p:cNvPr>
            <p:cNvSpPr/>
            <p:nvPr/>
          </p:nvSpPr>
          <p:spPr>
            <a:xfrm>
              <a:off x="507999" y="6219962"/>
              <a:ext cx="2536825" cy="5275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sp>
        <p:nvSpPr>
          <p:cNvPr id="30" name="TextBox 29">
            <a:extLst>
              <a:ext uri="{FF2B5EF4-FFF2-40B4-BE49-F238E27FC236}">
                <a16:creationId xmlns:a16="http://schemas.microsoft.com/office/drawing/2014/main" id="{9DA27C63-5166-4E81-4E02-8E3ACB680076}"/>
              </a:ext>
            </a:extLst>
          </p:cNvPr>
          <p:cNvSpPr txBox="1"/>
          <p:nvPr/>
        </p:nvSpPr>
        <p:spPr>
          <a:xfrm>
            <a:off x="7793377" y="6354903"/>
            <a:ext cx="1987029" cy="307777"/>
          </a:xfrm>
          <a:prstGeom prst="rect">
            <a:avLst/>
          </a:prstGeom>
          <a:noFill/>
        </p:spPr>
        <p:txBody>
          <a:bodyPr wrap="square" rtlCol="0">
            <a:spAutoFit/>
          </a:bodyPr>
          <a:lstStyle/>
          <a:p>
            <a:pPr algn="ctr"/>
            <a:r>
              <a:rPr lang="en-US" altLang="zh-CN" sz="14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Evaluation</a:t>
            </a:r>
            <a:endParaRPr lang="zh-CN" altLang="en-US" sz="1600" dirty="0">
              <a:solidFill>
                <a:schemeClr val="bg2">
                  <a:lumMod val="25000"/>
                </a:schemeClr>
              </a:solidFill>
              <a:latin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BBCD65BF-341D-85D6-A1A5-20C17F49E454}"/>
              </a:ext>
            </a:extLst>
          </p:cNvPr>
          <p:cNvSpPr>
            <a:spLocks noGrp="1"/>
          </p:cNvSpPr>
          <p:nvPr>
            <p:ph type="sldNum" sz="quarter" idx="12"/>
          </p:nvPr>
        </p:nvSpPr>
        <p:spPr/>
        <p:txBody>
          <a:bodyPr/>
          <a:lstStyle/>
          <a:p>
            <a:fld id="{C15FAC00-2F8E-49B9-A540-4447109212A9}" type="slidenum">
              <a:rPr lang="zh-CN" altLang="en-US" smtClean="0"/>
              <a:t>11</a:t>
            </a:fld>
            <a:endParaRPr lang="zh-CN" altLang="en-US"/>
          </a:p>
        </p:txBody>
      </p:sp>
    </p:spTree>
    <p:extLst>
      <p:ext uri="{BB962C8B-B14F-4D97-AF65-F5344CB8AC3E}">
        <p14:creationId xmlns:p14="http://schemas.microsoft.com/office/powerpoint/2010/main" val="72213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D116463-1C95-4FF3-A03C-643FC5E3F197}"/>
              </a:ext>
            </a:extLst>
          </p:cNvPr>
          <p:cNvSpPr txBox="1"/>
          <p:nvPr/>
        </p:nvSpPr>
        <p:spPr>
          <a:xfrm>
            <a:off x="538052" y="417604"/>
            <a:ext cx="9707530" cy="954107"/>
          </a:xfrm>
          <a:prstGeom prst="rect">
            <a:avLst/>
          </a:prstGeom>
          <a:noFill/>
        </p:spPr>
        <p:txBody>
          <a:bodyPr wrap="square" rtlCol="0">
            <a:spAutoFit/>
          </a:bodyPr>
          <a:lstStyle/>
          <a:p>
            <a:r>
              <a:rPr lang="en-US" altLang="zh-CN" sz="3200" b="1" dirty="0">
                <a:solidFill>
                  <a:srgbClr val="000000"/>
                </a:solidFill>
                <a:latin typeface="Avenir Next LT Pro Demi" panose="020B0704020202020204" pitchFamily="34" charset="0"/>
                <a:cs typeface="Calibri" panose="020F0502020204030204" pitchFamily="34" charset="0"/>
              </a:rPr>
              <a:t>Evaluation</a:t>
            </a:r>
          </a:p>
          <a:p>
            <a:r>
              <a:rPr lang="en-US" altLang="zh-CN" sz="2400" b="1" dirty="0">
                <a:solidFill>
                  <a:schemeClr val="tx1">
                    <a:lumMod val="50000"/>
                    <a:lumOff val="50000"/>
                  </a:schemeClr>
                </a:solidFill>
                <a:latin typeface="Avenir Next LT Pro Demi" panose="020B0704020202020204" pitchFamily="34" charset="0"/>
                <a:cs typeface="Calibri" panose="020F0502020204030204" pitchFamily="34" charset="0"/>
              </a:rPr>
              <a:t>User interview</a:t>
            </a:r>
          </a:p>
        </p:txBody>
      </p:sp>
      <p:sp>
        <p:nvSpPr>
          <p:cNvPr id="6" name="TextBox 5">
            <a:extLst>
              <a:ext uri="{FF2B5EF4-FFF2-40B4-BE49-F238E27FC236}">
                <a16:creationId xmlns:a16="http://schemas.microsoft.com/office/drawing/2014/main" id="{5016AB60-8F7F-7B2D-E385-509C37A3A8EF}"/>
              </a:ext>
            </a:extLst>
          </p:cNvPr>
          <p:cNvSpPr txBox="1"/>
          <p:nvPr/>
        </p:nvSpPr>
        <p:spPr>
          <a:xfrm>
            <a:off x="341500" y="1545174"/>
            <a:ext cx="10338156" cy="1631216"/>
          </a:xfrm>
          <a:prstGeom prst="rect">
            <a:avLst/>
          </a:prstGeom>
          <a:noFill/>
        </p:spPr>
        <p:txBody>
          <a:bodyPr wrap="square" rtlCol="0">
            <a:spAutoFit/>
          </a:bodyPr>
          <a:lstStyle/>
          <a:p>
            <a:pPr marL="342900" indent="-285750">
              <a:buFont typeface="Arial" panose="020B0604020202020204" pitchFamily="34" charset="0"/>
              <a:buChar char="•"/>
            </a:pPr>
            <a:r>
              <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rPr>
              <a:t>Participants:</a:t>
            </a:r>
          </a:p>
          <a:p>
            <a:pPr marL="800100" lvl="1" indent="-285750">
              <a:buFont typeface="Arial" panose="020B0604020202020204" pitchFamily="34" charset="0"/>
              <a:buChar char="•"/>
            </a:pPr>
            <a:r>
              <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rPr>
              <a:t>12 domain experts</a:t>
            </a:r>
          </a:p>
          <a:p>
            <a:pPr marL="800100" lvl="1"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r>
              <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rPr>
              <a:t>Tasks: </a:t>
            </a: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E3A091D2-D10D-87A9-561B-F827B4392366}"/>
              </a:ext>
            </a:extLst>
          </p:cNvPr>
          <p:cNvPicPr>
            <a:picLocks noChangeAspect="1"/>
          </p:cNvPicPr>
          <p:nvPr/>
        </p:nvPicPr>
        <p:blipFill>
          <a:blip r:embed="rId3"/>
          <a:stretch>
            <a:fillRect/>
          </a:stretch>
        </p:blipFill>
        <p:spPr>
          <a:xfrm>
            <a:off x="856817" y="3179202"/>
            <a:ext cx="3691353" cy="2724484"/>
          </a:xfrm>
          <a:prstGeom prst="rect">
            <a:avLst/>
          </a:prstGeom>
        </p:spPr>
      </p:pic>
      <p:sp>
        <p:nvSpPr>
          <p:cNvPr id="17" name="TextBox 16">
            <a:extLst>
              <a:ext uri="{FF2B5EF4-FFF2-40B4-BE49-F238E27FC236}">
                <a16:creationId xmlns:a16="http://schemas.microsoft.com/office/drawing/2014/main" id="{5EAD85C6-4281-0A55-EB39-9534C3A8A5AE}"/>
              </a:ext>
            </a:extLst>
          </p:cNvPr>
          <p:cNvSpPr txBox="1"/>
          <p:nvPr/>
        </p:nvSpPr>
        <p:spPr>
          <a:xfrm>
            <a:off x="6142079" y="2671150"/>
            <a:ext cx="3490622" cy="1938992"/>
          </a:xfrm>
          <a:prstGeom prst="rect">
            <a:avLst/>
          </a:prstGeom>
          <a:noFill/>
        </p:spPr>
        <p:txBody>
          <a:bodyPr wrap="square" rtlCol="0">
            <a:spAutoFit/>
          </a:bodyPr>
          <a:lstStyle/>
          <a:p>
            <a:pPr marL="342900" indent="-285750">
              <a:buFont typeface="Arial" panose="020B0604020202020204" pitchFamily="34" charset="0"/>
              <a:buChar char="•"/>
            </a:pPr>
            <a:r>
              <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rPr>
              <a:t>Methods</a:t>
            </a: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800100" lvl="1" indent="-285750">
              <a:buFont typeface="Arial" panose="020B0604020202020204" pitchFamily="34" charset="0"/>
              <a:buChar char="•"/>
            </a:pP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Rating for VACSEN</a:t>
            </a:r>
          </a:p>
          <a:p>
            <a:pPr marL="800100" lvl="1" indent="-285750">
              <a:buFont typeface="Arial" panose="020B0604020202020204" pitchFamily="34" charset="0"/>
              <a:buChar char="•"/>
            </a:pPr>
            <a:endPar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endParaRPr>
          </a:p>
          <a:p>
            <a:pPr marL="800100" lvl="1" indent="-285750">
              <a:buFont typeface="Arial" panose="020B0604020202020204" pitchFamily="34" charset="0"/>
              <a:buChar char="•"/>
            </a:pP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Feedback</a:t>
            </a: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p:txBody>
      </p:sp>
      <p:grpSp>
        <p:nvGrpSpPr>
          <p:cNvPr id="18" name="Group 17">
            <a:extLst>
              <a:ext uri="{FF2B5EF4-FFF2-40B4-BE49-F238E27FC236}">
                <a16:creationId xmlns:a16="http://schemas.microsoft.com/office/drawing/2014/main" id="{20A75395-B654-D16B-049F-666F7169BC06}"/>
              </a:ext>
            </a:extLst>
          </p:cNvPr>
          <p:cNvGrpSpPr/>
          <p:nvPr/>
        </p:nvGrpSpPr>
        <p:grpSpPr>
          <a:xfrm>
            <a:off x="395288" y="6665549"/>
            <a:ext cx="11349038" cy="53114"/>
            <a:chOff x="395288" y="6665549"/>
            <a:chExt cx="11349038" cy="53114"/>
          </a:xfrm>
        </p:grpSpPr>
        <p:sp>
          <p:nvSpPr>
            <p:cNvPr id="19" name="Flowchart: Process 18">
              <a:extLst>
                <a:ext uri="{FF2B5EF4-FFF2-40B4-BE49-F238E27FC236}">
                  <a16:creationId xmlns:a16="http://schemas.microsoft.com/office/drawing/2014/main" id="{7622AF18-4AF9-2219-6ECB-5584D2DC0CF1}"/>
                </a:ext>
              </a:extLst>
            </p:cNvPr>
            <p:cNvSpPr/>
            <p:nvPr/>
          </p:nvSpPr>
          <p:spPr>
            <a:xfrm>
              <a:off x="552995" y="6665913"/>
              <a:ext cx="11148172" cy="52750"/>
            </a:xfrm>
            <a:prstGeom prst="flowChartProcess">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Flowchart: Terminator 19">
              <a:extLst>
                <a:ext uri="{FF2B5EF4-FFF2-40B4-BE49-F238E27FC236}">
                  <a16:creationId xmlns:a16="http://schemas.microsoft.com/office/drawing/2014/main" id="{D5F3A316-E1E4-B731-F1D5-7535F0CE80A0}"/>
                </a:ext>
              </a:extLst>
            </p:cNvPr>
            <p:cNvSpPr/>
            <p:nvPr/>
          </p:nvSpPr>
          <p:spPr>
            <a:xfrm>
              <a:off x="395288" y="6665550"/>
              <a:ext cx="190500"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lowchart: Terminator 29">
              <a:extLst>
                <a:ext uri="{FF2B5EF4-FFF2-40B4-BE49-F238E27FC236}">
                  <a16:creationId xmlns:a16="http://schemas.microsoft.com/office/drawing/2014/main" id="{5F82C3A5-0526-EF62-0AA0-CE69701EE786}"/>
                </a:ext>
              </a:extLst>
            </p:cNvPr>
            <p:cNvSpPr/>
            <p:nvPr/>
          </p:nvSpPr>
          <p:spPr>
            <a:xfrm flipV="1">
              <a:off x="11587163" y="6665549"/>
              <a:ext cx="157163"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1" name="Group 30">
            <a:extLst>
              <a:ext uri="{FF2B5EF4-FFF2-40B4-BE49-F238E27FC236}">
                <a16:creationId xmlns:a16="http://schemas.microsoft.com/office/drawing/2014/main" id="{8E7148CE-4759-EADE-98FE-D123DFBB70B5}"/>
              </a:ext>
            </a:extLst>
          </p:cNvPr>
          <p:cNvGrpSpPr/>
          <p:nvPr/>
        </p:nvGrpSpPr>
        <p:grpSpPr>
          <a:xfrm>
            <a:off x="7667867" y="6663758"/>
            <a:ext cx="2125662" cy="52750"/>
            <a:chOff x="474413" y="6219962"/>
            <a:chExt cx="2661746" cy="52750"/>
          </a:xfrm>
          <a:solidFill>
            <a:schemeClr val="tx1">
              <a:lumMod val="85000"/>
              <a:lumOff val="15000"/>
            </a:schemeClr>
          </a:solidFill>
        </p:grpSpPr>
        <p:sp>
          <p:nvSpPr>
            <p:cNvPr id="32" name="Flowchart: Terminator 31">
              <a:extLst>
                <a:ext uri="{FF2B5EF4-FFF2-40B4-BE49-F238E27FC236}">
                  <a16:creationId xmlns:a16="http://schemas.microsoft.com/office/drawing/2014/main" id="{C2FEE348-EAEF-6137-40A5-8C9EC7D9CBE3}"/>
                </a:ext>
              </a:extLst>
            </p:cNvPr>
            <p:cNvSpPr/>
            <p:nvPr/>
          </p:nvSpPr>
          <p:spPr>
            <a:xfrm>
              <a:off x="474413"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33" name="Flowchart: Terminator 32">
              <a:extLst>
                <a:ext uri="{FF2B5EF4-FFF2-40B4-BE49-F238E27FC236}">
                  <a16:creationId xmlns:a16="http://schemas.microsoft.com/office/drawing/2014/main" id="{719D38EB-D3A0-4512-6CA1-1329C46E68DE}"/>
                </a:ext>
              </a:extLst>
            </p:cNvPr>
            <p:cNvSpPr/>
            <p:nvPr/>
          </p:nvSpPr>
          <p:spPr>
            <a:xfrm>
              <a:off x="2978996"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34" name="Flowchart: Process 33">
              <a:extLst>
                <a:ext uri="{FF2B5EF4-FFF2-40B4-BE49-F238E27FC236}">
                  <a16:creationId xmlns:a16="http://schemas.microsoft.com/office/drawing/2014/main" id="{F700480F-FB96-D247-FD80-66EA0CFD6836}"/>
                </a:ext>
              </a:extLst>
            </p:cNvPr>
            <p:cNvSpPr/>
            <p:nvPr/>
          </p:nvSpPr>
          <p:spPr>
            <a:xfrm>
              <a:off x="507999" y="6219962"/>
              <a:ext cx="2536825" cy="5275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sp>
        <p:nvSpPr>
          <p:cNvPr id="35" name="TextBox 34">
            <a:extLst>
              <a:ext uri="{FF2B5EF4-FFF2-40B4-BE49-F238E27FC236}">
                <a16:creationId xmlns:a16="http://schemas.microsoft.com/office/drawing/2014/main" id="{BBAE1545-199E-6714-72D6-E849036443FD}"/>
              </a:ext>
            </a:extLst>
          </p:cNvPr>
          <p:cNvSpPr txBox="1"/>
          <p:nvPr/>
        </p:nvSpPr>
        <p:spPr>
          <a:xfrm>
            <a:off x="7793377" y="6354903"/>
            <a:ext cx="1987029" cy="307777"/>
          </a:xfrm>
          <a:prstGeom prst="rect">
            <a:avLst/>
          </a:prstGeom>
          <a:noFill/>
        </p:spPr>
        <p:txBody>
          <a:bodyPr wrap="square" rtlCol="0">
            <a:spAutoFit/>
          </a:bodyPr>
          <a:lstStyle/>
          <a:p>
            <a:pPr algn="ctr"/>
            <a:r>
              <a:rPr lang="en-US" altLang="zh-CN" sz="14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Evaluation</a:t>
            </a:r>
            <a:endParaRPr lang="zh-CN" altLang="en-US" sz="1600" dirty="0">
              <a:solidFill>
                <a:schemeClr val="bg2">
                  <a:lumMod val="25000"/>
                </a:schemeClr>
              </a:solidFill>
              <a:latin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145AED0F-CDF7-5ED4-FCA7-19F0764E25AE}"/>
              </a:ext>
            </a:extLst>
          </p:cNvPr>
          <p:cNvSpPr>
            <a:spLocks noGrp="1"/>
          </p:cNvSpPr>
          <p:nvPr>
            <p:ph type="sldNum" sz="quarter" idx="12"/>
          </p:nvPr>
        </p:nvSpPr>
        <p:spPr/>
        <p:txBody>
          <a:bodyPr/>
          <a:lstStyle/>
          <a:p>
            <a:fld id="{C15FAC00-2F8E-49B9-A540-4447109212A9}" type="slidenum">
              <a:rPr lang="zh-CN" altLang="en-US" smtClean="0"/>
              <a:t>12</a:t>
            </a:fld>
            <a:endParaRPr lang="zh-CN" altLang="en-US"/>
          </a:p>
        </p:txBody>
      </p:sp>
    </p:spTree>
    <p:extLst>
      <p:ext uri="{BB962C8B-B14F-4D97-AF65-F5344CB8AC3E}">
        <p14:creationId xmlns:p14="http://schemas.microsoft.com/office/powerpoint/2010/main" val="4247475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D116463-1C95-4FF3-A03C-643FC5E3F197}"/>
              </a:ext>
            </a:extLst>
          </p:cNvPr>
          <p:cNvSpPr txBox="1"/>
          <p:nvPr/>
        </p:nvSpPr>
        <p:spPr>
          <a:xfrm>
            <a:off x="538052" y="417604"/>
            <a:ext cx="9707530" cy="954107"/>
          </a:xfrm>
          <a:prstGeom prst="rect">
            <a:avLst/>
          </a:prstGeom>
          <a:noFill/>
        </p:spPr>
        <p:txBody>
          <a:bodyPr wrap="square" rtlCol="0">
            <a:spAutoFit/>
          </a:bodyPr>
          <a:lstStyle/>
          <a:p>
            <a:r>
              <a:rPr lang="en-US" altLang="zh-CN" sz="3200" b="1" dirty="0">
                <a:solidFill>
                  <a:srgbClr val="000000"/>
                </a:solidFill>
                <a:latin typeface="Avenir Next LT Pro Demi" panose="020B0704020202020204" pitchFamily="34" charset="0"/>
                <a:cs typeface="Calibri" panose="020F0502020204030204" pitchFamily="34" charset="0"/>
              </a:rPr>
              <a:t>Evaluation</a:t>
            </a:r>
          </a:p>
          <a:p>
            <a:r>
              <a:rPr lang="en-US" altLang="zh-CN" sz="2400" b="1" dirty="0">
                <a:solidFill>
                  <a:schemeClr val="tx1">
                    <a:lumMod val="50000"/>
                    <a:lumOff val="50000"/>
                  </a:schemeClr>
                </a:solidFill>
                <a:latin typeface="Avenir Next LT Pro Demi" panose="020B0704020202020204" pitchFamily="34" charset="0"/>
                <a:cs typeface="Calibri" panose="020F0502020204030204" pitchFamily="34" charset="0"/>
              </a:rPr>
              <a:t>Results for the user interview</a:t>
            </a:r>
          </a:p>
        </p:txBody>
      </p:sp>
      <p:sp>
        <p:nvSpPr>
          <p:cNvPr id="6" name="TextBox 5">
            <a:extLst>
              <a:ext uri="{FF2B5EF4-FFF2-40B4-BE49-F238E27FC236}">
                <a16:creationId xmlns:a16="http://schemas.microsoft.com/office/drawing/2014/main" id="{5016AB60-8F7F-7B2D-E385-509C37A3A8EF}"/>
              </a:ext>
            </a:extLst>
          </p:cNvPr>
          <p:cNvSpPr txBox="1"/>
          <p:nvPr/>
        </p:nvSpPr>
        <p:spPr>
          <a:xfrm>
            <a:off x="395288" y="1938773"/>
            <a:ext cx="2889488" cy="2554545"/>
          </a:xfrm>
          <a:prstGeom prst="rect">
            <a:avLst/>
          </a:prstGeom>
          <a:noFill/>
        </p:spPr>
        <p:txBody>
          <a:bodyPr wrap="square" rtlCol="0">
            <a:spAutoFit/>
          </a:bodyPr>
          <a:lstStyle/>
          <a:p>
            <a:pPr marL="342900" indent="-285750">
              <a:buFont typeface="Arial" panose="020B0604020202020204" pitchFamily="34" charset="0"/>
              <a:buChar char="•"/>
            </a:pPr>
            <a:r>
              <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rPr>
              <a:t>Likert-scale rating:</a:t>
            </a: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B480199D-89FE-995E-1AEC-437DE1DCD521}"/>
              </a:ext>
            </a:extLst>
          </p:cNvPr>
          <p:cNvPicPr>
            <a:picLocks noChangeAspect="1"/>
          </p:cNvPicPr>
          <p:nvPr/>
        </p:nvPicPr>
        <p:blipFill>
          <a:blip r:embed="rId3"/>
          <a:stretch>
            <a:fillRect/>
          </a:stretch>
        </p:blipFill>
        <p:spPr>
          <a:xfrm>
            <a:off x="764801" y="2628111"/>
            <a:ext cx="4957068" cy="2448559"/>
          </a:xfrm>
          <a:prstGeom prst="rect">
            <a:avLst/>
          </a:prstGeom>
        </p:spPr>
      </p:pic>
      <p:sp>
        <p:nvSpPr>
          <p:cNvPr id="18" name="TextBox 17">
            <a:extLst>
              <a:ext uri="{FF2B5EF4-FFF2-40B4-BE49-F238E27FC236}">
                <a16:creationId xmlns:a16="http://schemas.microsoft.com/office/drawing/2014/main" id="{8385FADF-4B36-EF7C-6508-4FABD7F928A9}"/>
              </a:ext>
            </a:extLst>
          </p:cNvPr>
          <p:cNvSpPr txBox="1"/>
          <p:nvPr/>
        </p:nvSpPr>
        <p:spPr>
          <a:xfrm>
            <a:off x="6216292" y="2001564"/>
            <a:ext cx="5528034" cy="4124206"/>
          </a:xfrm>
          <a:prstGeom prst="rect">
            <a:avLst/>
          </a:prstGeom>
          <a:noFill/>
        </p:spPr>
        <p:txBody>
          <a:bodyPr wrap="square" rtlCol="0">
            <a:spAutoFit/>
          </a:bodyPr>
          <a:lstStyle/>
          <a:p>
            <a:pPr marL="342900" indent="-285750">
              <a:buFont typeface="Arial" panose="020B0604020202020204" pitchFamily="34" charset="0"/>
              <a:buChar char="•"/>
            </a:pPr>
            <a:r>
              <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rPr>
              <a:t>Feedback:</a:t>
            </a:r>
          </a:p>
          <a:p>
            <a:pPr marL="57150"/>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57150"/>
            <a:r>
              <a:rPr lang="en-US" altLang="zh-CN" b="0" i="1" dirty="0">
                <a:solidFill>
                  <a:schemeClr val="bg2">
                    <a:lumMod val="10000"/>
                  </a:schemeClr>
                </a:solidFill>
                <a:effectLst/>
                <a:latin typeface="Avenir Next LT Pro Demi" panose="020B0704020202020204" pitchFamily="34" charset="0"/>
                <a:ea typeface="Roboto" panose="02000000000000000000" pitchFamily="2" charset="0"/>
                <a:cs typeface="Roboto" panose="02000000000000000000" pitchFamily="2" charset="0"/>
              </a:rPr>
              <a:t>    </a:t>
            </a:r>
            <a:r>
              <a:rPr lang="en-US" altLang="zh-CN" sz="1600" b="0" i="1" dirty="0">
                <a:effectLst/>
                <a:latin typeface="Avenir Next LT Pro Light" panose="020B0304020202020204" pitchFamily="34" charset="0"/>
              </a:rPr>
              <a:t>“I believe VACSEN will be helpful for our current research topic of quantum network routing. We can utilize VACSEN to host our different routing algorithm and get more accurate results as it can reflect various noises in real-time.”</a:t>
            </a:r>
            <a:endParaRPr lang="en-US" altLang="zh-CN" sz="1600" i="1" dirty="0">
              <a:solidFill>
                <a:schemeClr val="bg2">
                  <a:lumMod val="10000"/>
                </a:schemeClr>
              </a:solidFill>
              <a:latin typeface="Avenir Next LT Pro Light" panose="020B03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p:txBody>
      </p:sp>
      <p:grpSp>
        <p:nvGrpSpPr>
          <p:cNvPr id="19" name="Group 18">
            <a:extLst>
              <a:ext uri="{FF2B5EF4-FFF2-40B4-BE49-F238E27FC236}">
                <a16:creationId xmlns:a16="http://schemas.microsoft.com/office/drawing/2014/main" id="{BFEBDA2B-9766-B08E-F441-2C5C8F4E64E3}"/>
              </a:ext>
            </a:extLst>
          </p:cNvPr>
          <p:cNvGrpSpPr/>
          <p:nvPr/>
        </p:nvGrpSpPr>
        <p:grpSpPr>
          <a:xfrm>
            <a:off x="395288" y="6665549"/>
            <a:ext cx="11349038" cy="53114"/>
            <a:chOff x="395288" y="6665549"/>
            <a:chExt cx="11349038" cy="53114"/>
          </a:xfrm>
        </p:grpSpPr>
        <p:sp>
          <p:nvSpPr>
            <p:cNvPr id="20" name="Flowchart: Process 19">
              <a:extLst>
                <a:ext uri="{FF2B5EF4-FFF2-40B4-BE49-F238E27FC236}">
                  <a16:creationId xmlns:a16="http://schemas.microsoft.com/office/drawing/2014/main" id="{4D45A924-2332-BBC8-6FD2-E5493D7E752C}"/>
                </a:ext>
              </a:extLst>
            </p:cNvPr>
            <p:cNvSpPr/>
            <p:nvPr/>
          </p:nvSpPr>
          <p:spPr>
            <a:xfrm>
              <a:off x="552995" y="6665913"/>
              <a:ext cx="11148172" cy="52750"/>
            </a:xfrm>
            <a:prstGeom prst="flowChartProcess">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Flowchart: Terminator 29">
              <a:extLst>
                <a:ext uri="{FF2B5EF4-FFF2-40B4-BE49-F238E27FC236}">
                  <a16:creationId xmlns:a16="http://schemas.microsoft.com/office/drawing/2014/main" id="{81A2029F-A0F8-9DDD-E6FD-F9DDD5BBA86F}"/>
                </a:ext>
              </a:extLst>
            </p:cNvPr>
            <p:cNvSpPr/>
            <p:nvPr/>
          </p:nvSpPr>
          <p:spPr>
            <a:xfrm>
              <a:off x="395288" y="6665550"/>
              <a:ext cx="190500"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lowchart: Terminator 30">
              <a:extLst>
                <a:ext uri="{FF2B5EF4-FFF2-40B4-BE49-F238E27FC236}">
                  <a16:creationId xmlns:a16="http://schemas.microsoft.com/office/drawing/2014/main" id="{88B51629-D75A-1260-99BB-3B4C7B70F9DE}"/>
                </a:ext>
              </a:extLst>
            </p:cNvPr>
            <p:cNvSpPr/>
            <p:nvPr/>
          </p:nvSpPr>
          <p:spPr>
            <a:xfrm flipV="1">
              <a:off x="11587163" y="6665549"/>
              <a:ext cx="157163"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2" name="Group 31">
            <a:extLst>
              <a:ext uri="{FF2B5EF4-FFF2-40B4-BE49-F238E27FC236}">
                <a16:creationId xmlns:a16="http://schemas.microsoft.com/office/drawing/2014/main" id="{A6B3D548-5B1F-6006-874E-CB82259AEB8E}"/>
              </a:ext>
            </a:extLst>
          </p:cNvPr>
          <p:cNvGrpSpPr/>
          <p:nvPr/>
        </p:nvGrpSpPr>
        <p:grpSpPr>
          <a:xfrm>
            <a:off x="7667867" y="6663758"/>
            <a:ext cx="2125662" cy="52750"/>
            <a:chOff x="474413" y="6219962"/>
            <a:chExt cx="2661746" cy="52750"/>
          </a:xfrm>
          <a:solidFill>
            <a:schemeClr val="tx1">
              <a:lumMod val="85000"/>
              <a:lumOff val="15000"/>
            </a:schemeClr>
          </a:solidFill>
        </p:grpSpPr>
        <p:sp>
          <p:nvSpPr>
            <p:cNvPr id="33" name="Flowchart: Terminator 32">
              <a:extLst>
                <a:ext uri="{FF2B5EF4-FFF2-40B4-BE49-F238E27FC236}">
                  <a16:creationId xmlns:a16="http://schemas.microsoft.com/office/drawing/2014/main" id="{04E2C7E1-9F07-9A21-3DA7-013F8BC51D90}"/>
                </a:ext>
              </a:extLst>
            </p:cNvPr>
            <p:cNvSpPr/>
            <p:nvPr/>
          </p:nvSpPr>
          <p:spPr>
            <a:xfrm>
              <a:off x="474413"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34" name="Flowchart: Terminator 33">
              <a:extLst>
                <a:ext uri="{FF2B5EF4-FFF2-40B4-BE49-F238E27FC236}">
                  <a16:creationId xmlns:a16="http://schemas.microsoft.com/office/drawing/2014/main" id="{FF87E210-5919-6E70-6741-FCE50E7B4B0C}"/>
                </a:ext>
              </a:extLst>
            </p:cNvPr>
            <p:cNvSpPr/>
            <p:nvPr/>
          </p:nvSpPr>
          <p:spPr>
            <a:xfrm>
              <a:off x="2978996"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35" name="Flowchart: Process 34">
              <a:extLst>
                <a:ext uri="{FF2B5EF4-FFF2-40B4-BE49-F238E27FC236}">
                  <a16:creationId xmlns:a16="http://schemas.microsoft.com/office/drawing/2014/main" id="{ABF2C197-F4CD-D9A3-FE14-C68843593047}"/>
                </a:ext>
              </a:extLst>
            </p:cNvPr>
            <p:cNvSpPr/>
            <p:nvPr/>
          </p:nvSpPr>
          <p:spPr>
            <a:xfrm>
              <a:off x="507999" y="6219962"/>
              <a:ext cx="2536825" cy="5275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sp>
        <p:nvSpPr>
          <p:cNvPr id="36" name="TextBox 35">
            <a:extLst>
              <a:ext uri="{FF2B5EF4-FFF2-40B4-BE49-F238E27FC236}">
                <a16:creationId xmlns:a16="http://schemas.microsoft.com/office/drawing/2014/main" id="{5A8B44FE-F3CF-4C75-E970-A5FA6F035C55}"/>
              </a:ext>
            </a:extLst>
          </p:cNvPr>
          <p:cNvSpPr txBox="1"/>
          <p:nvPr/>
        </p:nvSpPr>
        <p:spPr>
          <a:xfrm>
            <a:off x="7793377" y="6354903"/>
            <a:ext cx="1987029" cy="307777"/>
          </a:xfrm>
          <a:prstGeom prst="rect">
            <a:avLst/>
          </a:prstGeom>
          <a:noFill/>
        </p:spPr>
        <p:txBody>
          <a:bodyPr wrap="square" rtlCol="0">
            <a:spAutoFit/>
          </a:bodyPr>
          <a:lstStyle/>
          <a:p>
            <a:pPr algn="ctr"/>
            <a:r>
              <a:rPr lang="en-US" altLang="zh-CN" sz="14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Evaluation</a:t>
            </a:r>
            <a:endParaRPr lang="zh-CN" altLang="en-US" sz="1600" dirty="0">
              <a:solidFill>
                <a:schemeClr val="bg2">
                  <a:lumMod val="25000"/>
                </a:schemeClr>
              </a:solidFill>
              <a:latin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B52C213F-E2BA-793B-2D27-85E9A5A2B69F}"/>
              </a:ext>
            </a:extLst>
          </p:cNvPr>
          <p:cNvSpPr>
            <a:spLocks noGrp="1"/>
          </p:cNvSpPr>
          <p:nvPr>
            <p:ph type="sldNum" sz="quarter" idx="12"/>
          </p:nvPr>
        </p:nvSpPr>
        <p:spPr/>
        <p:txBody>
          <a:bodyPr/>
          <a:lstStyle/>
          <a:p>
            <a:fld id="{C15FAC00-2F8E-49B9-A540-4447109212A9}" type="slidenum">
              <a:rPr lang="zh-CN" altLang="en-US" smtClean="0"/>
              <a:t>13</a:t>
            </a:fld>
            <a:endParaRPr lang="zh-CN" altLang="en-US"/>
          </a:p>
        </p:txBody>
      </p:sp>
    </p:spTree>
    <p:extLst>
      <p:ext uri="{BB962C8B-B14F-4D97-AF65-F5344CB8AC3E}">
        <p14:creationId xmlns:p14="http://schemas.microsoft.com/office/powerpoint/2010/main" val="3113491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D116463-1C95-4FF3-A03C-643FC5E3F197}"/>
              </a:ext>
            </a:extLst>
          </p:cNvPr>
          <p:cNvSpPr txBox="1"/>
          <p:nvPr/>
        </p:nvSpPr>
        <p:spPr>
          <a:xfrm>
            <a:off x="538052" y="417604"/>
            <a:ext cx="9707530" cy="584775"/>
          </a:xfrm>
          <a:prstGeom prst="rect">
            <a:avLst/>
          </a:prstGeom>
          <a:noFill/>
        </p:spPr>
        <p:txBody>
          <a:bodyPr wrap="square" rtlCol="0">
            <a:spAutoFit/>
          </a:bodyPr>
          <a:lstStyle/>
          <a:p>
            <a:r>
              <a:rPr lang="en-US" altLang="zh-CN" sz="3200" b="1" dirty="0">
                <a:solidFill>
                  <a:srgbClr val="000000"/>
                </a:solidFill>
                <a:latin typeface="Avenir Next LT Pro Demi" panose="020B0704020202020204" pitchFamily="34" charset="0"/>
                <a:cs typeface="Calibri" panose="020F0502020204030204" pitchFamily="34" charset="0"/>
              </a:rPr>
              <a:t>Conclusion</a:t>
            </a:r>
          </a:p>
        </p:txBody>
      </p:sp>
      <p:grpSp>
        <p:nvGrpSpPr>
          <p:cNvPr id="15" name="Group 14">
            <a:extLst>
              <a:ext uri="{FF2B5EF4-FFF2-40B4-BE49-F238E27FC236}">
                <a16:creationId xmlns:a16="http://schemas.microsoft.com/office/drawing/2014/main" id="{70CE80A9-67F3-6484-0CF9-F6791DEF8144}"/>
              </a:ext>
            </a:extLst>
          </p:cNvPr>
          <p:cNvGrpSpPr/>
          <p:nvPr/>
        </p:nvGrpSpPr>
        <p:grpSpPr>
          <a:xfrm>
            <a:off x="4379991" y="2359025"/>
            <a:ext cx="2802796" cy="2139950"/>
            <a:chOff x="3803058" y="1918532"/>
            <a:chExt cx="3956662" cy="3020936"/>
          </a:xfrm>
        </p:grpSpPr>
        <p:pic>
          <p:nvPicPr>
            <p:cNvPr id="16" name="Picture 15" descr="A picture containing text, electronics, monitor, display&#10;&#10;Description automatically generated">
              <a:extLst>
                <a:ext uri="{FF2B5EF4-FFF2-40B4-BE49-F238E27FC236}">
                  <a16:creationId xmlns:a16="http://schemas.microsoft.com/office/drawing/2014/main" id="{9D11618D-9457-FCB9-F9BD-CA7996050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058" y="1918532"/>
              <a:ext cx="3956662" cy="3020936"/>
            </a:xfrm>
            <a:prstGeom prst="rect">
              <a:avLst/>
            </a:prstGeom>
          </p:spPr>
        </p:pic>
        <p:pic>
          <p:nvPicPr>
            <p:cNvPr id="17" name="Picture 16">
              <a:extLst>
                <a:ext uri="{FF2B5EF4-FFF2-40B4-BE49-F238E27FC236}">
                  <a16:creationId xmlns:a16="http://schemas.microsoft.com/office/drawing/2014/main" id="{305E4396-9B6F-B4C6-0A9E-6AF5FAF74AAC}"/>
                </a:ext>
              </a:extLst>
            </p:cNvPr>
            <p:cNvPicPr>
              <a:picLocks noChangeAspect="1"/>
            </p:cNvPicPr>
            <p:nvPr/>
          </p:nvPicPr>
          <p:blipFill>
            <a:blip r:embed="rId4"/>
            <a:stretch>
              <a:fillRect/>
            </a:stretch>
          </p:blipFill>
          <p:spPr>
            <a:xfrm>
              <a:off x="3916264" y="2021276"/>
              <a:ext cx="3724379" cy="1999445"/>
            </a:xfrm>
            <a:prstGeom prst="rect">
              <a:avLst/>
            </a:prstGeom>
          </p:spPr>
        </p:pic>
      </p:grpSp>
      <p:grpSp>
        <p:nvGrpSpPr>
          <p:cNvPr id="19" name="Group 18">
            <a:extLst>
              <a:ext uri="{FF2B5EF4-FFF2-40B4-BE49-F238E27FC236}">
                <a16:creationId xmlns:a16="http://schemas.microsoft.com/office/drawing/2014/main" id="{EE226FDB-C563-71B9-8260-B921FB0EA091}"/>
              </a:ext>
            </a:extLst>
          </p:cNvPr>
          <p:cNvGrpSpPr/>
          <p:nvPr/>
        </p:nvGrpSpPr>
        <p:grpSpPr>
          <a:xfrm>
            <a:off x="4379991" y="2359025"/>
            <a:ext cx="2802796" cy="2139950"/>
            <a:chOff x="3803058" y="1918532"/>
            <a:chExt cx="3956662" cy="3020936"/>
          </a:xfrm>
        </p:grpSpPr>
        <p:pic>
          <p:nvPicPr>
            <p:cNvPr id="20" name="Picture 19" descr="A picture containing text, electronics, monitor, display&#10;&#10;Description automatically generated">
              <a:extLst>
                <a:ext uri="{FF2B5EF4-FFF2-40B4-BE49-F238E27FC236}">
                  <a16:creationId xmlns:a16="http://schemas.microsoft.com/office/drawing/2014/main" id="{FC6223B7-257A-2F0E-70E9-3049A9ACA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058" y="1918532"/>
              <a:ext cx="3956662" cy="3020936"/>
            </a:xfrm>
            <a:prstGeom prst="rect">
              <a:avLst/>
            </a:prstGeom>
          </p:spPr>
        </p:pic>
        <p:pic>
          <p:nvPicPr>
            <p:cNvPr id="30" name="Picture 29">
              <a:extLst>
                <a:ext uri="{FF2B5EF4-FFF2-40B4-BE49-F238E27FC236}">
                  <a16:creationId xmlns:a16="http://schemas.microsoft.com/office/drawing/2014/main" id="{C0C8501F-8A9B-A490-8EF3-BAA58580DA5E}"/>
                </a:ext>
              </a:extLst>
            </p:cNvPr>
            <p:cNvPicPr>
              <a:picLocks noChangeAspect="1"/>
            </p:cNvPicPr>
            <p:nvPr/>
          </p:nvPicPr>
          <p:blipFill>
            <a:blip r:embed="rId5"/>
            <a:stretch>
              <a:fillRect/>
            </a:stretch>
          </p:blipFill>
          <p:spPr>
            <a:xfrm>
              <a:off x="3913393" y="2026390"/>
              <a:ext cx="3728881" cy="1993627"/>
            </a:xfrm>
            <a:prstGeom prst="rect">
              <a:avLst/>
            </a:prstGeom>
          </p:spPr>
        </p:pic>
      </p:grpSp>
      <p:grpSp>
        <p:nvGrpSpPr>
          <p:cNvPr id="31" name="Group 30">
            <a:extLst>
              <a:ext uri="{FF2B5EF4-FFF2-40B4-BE49-F238E27FC236}">
                <a16:creationId xmlns:a16="http://schemas.microsoft.com/office/drawing/2014/main" id="{8475A8F5-6B88-E190-F274-0D11211A9A8E}"/>
              </a:ext>
            </a:extLst>
          </p:cNvPr>
          <p:cNvGrpSpPr/>
          <p:nvPr/>
        </p:nvGrpSpPr>
        <p:grpSpPr>
          <a:xfrm>
            <a:off x="395288" y="6665549"/>
            <a:ext cx="11349038" cy="53114"/>
            <a:chOff x="395288" y="6665549"/>
            <a:chExt cx="11349038" cy="53114"/>
          </a:xfrm>
        </p:grpSpPr>
        <p:sp>
          <p:nvSpPr>
            <p:cNvPr id="32" name="Flowchart: Process 31">
              <a:extLst>
                <a:ext uri="{FF2B5EF4-FFF2-40B4-BE49-F238E27FC236}">
                  <a16:creationId xmlns:a16="http://schemas.microsoft.com/office/drawing/2014/main" id="{5CF2CF53-9CC2-58B4-0E2B-A1E137CF5F64}"/>
                </a:ext>
              </a:extLst>
            </p:cNvPr>
            <p:cNvSpPr/>
            <p:nvPr/>
          </p:nvSpPr>
          <p:spPr>
            <a:xfrm>
              <a:off x="552995" y="6665913"/>
              <a:ext cx="11148172" cy="52750"/>
            </a:xfrm>
            <a:prstGeom prst="flowChartProcess">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Flowchart: Terminator 32">
              <a:extLst>
                <a:ext uri="{FF2B5EF4-FFF2-40B4-BE49-F238E27FC236}">
                  <a16:creationId xmlns:a16="http://schemas.microsoft.com/office/drawing/2014/main" id="{D27411A9-02C9-FA16-E581-02A68A1A7ABA}"/>
                </a:ext>
              </a:extLst>
            </p:cNvPr>
            <p:cNvSpPr/>
            <p:nvPr/>
          </p:nvSpPr>
          <p:spPr>
            <a:xfrm>
              <a:off x="395288" y="6665550"/>
              <a:ext cx="190500"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lowchart: Terminator 33">
              <a:extLst>
                <a:ext uri="{FF2B5EF4-FFF2-40B4-BE49-F238E27FC236}">
                  <a16:creationId xmlns:a16="http://schemas.microsoft.com/office/drawing/2014/main" id="{C4D7B5FB-7E91-0427-606D-2A3AAAE4B65F}"/>
                </a:ext>
              </a:extLst>
            </p:cNvPr>
            <p:cNvSpPr/>
            <p:nvPr/>
          </p:nvSpPr>
          <p:spPr>
            <a:xfrm flipV="1">
              <a:off x="11587163" y="6665549"/>
              <a:ext cx="157163"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5" name="Group 34">
            <a:extLst>
              <a:ext uri="{FF2B5EF4-FFF2-40B4-BE49-F238E27FC236}">
                <a16:creationId xmlns:a16="http://schemas.microsoft.com/office/drawing/2014/main" id="{AA6A3C20-2CDC-448A-436E-25F4A890E0B7}"/>
              </a:ext>
            </a:extLst>
          </p:cNvPr>
          <p:cNvGrpSpPr/>
          <p:nvPr/>
        </p:nvGrpSpPr>
        <p:grpSpPr>
          <a:xfrm>
            <a:off x="9618664" y="6661603"/>
            <a:ext cx="2125662" cy="52750"/>
            <a:chOff x="474413" y="6219962"/>
            <a:chExt cx="2661746" cy="52750"/>
          </a:xfrm>
          <a:solidFill>
            <a:schemeClr val="tx1">
              <a:lumMod val="85000"/>
              <a:lumOff val="15000"/>
            </a:schemeClr>
          </a:solidFill>
        </p:grpSpPr>
        <p:sp>
          <p:nvSpPr>
            <p:cNvPr id="36" name="Flowchart: Terminator 35">
              <a:extLst>
                <a:ext uri="{FF2B5EF4-FFF2-40B4-BE49-F238E27FC236}">
                  <a16:creationId xmlns:a16="http://schemas.microsoft.com/office/drawing/2014/main" id="{FC88BA55-7224-1E17-6417-4E3F23F9B0B3}"/>
                </a:ext>
              </a:extLst>
            </p:cNvPr>
            <p:cNvSpPr/>
            <p:nvPr/>
          </p:nvSpPr>
          <p:spPr>
            <a:xfrm>
              <a:off x="474413"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37" name="Flowchart: Terminator 36">
              <a:extLst>
                <a:ext uri="{FF2B5EF4-FFF2-40B4-BE49-F238E27FC236}">
                  <a16:creationId xmlns:a16="http://schemas.microsoft.com/office/drawing/2014/main" id="{D3825F9F-2EC7-3DF2-9D67-0E0F74942104}"/>
                </a:ext>
              </a:extLst>
            </p:cNvPr>
            <p:cNvSpPr/>
            <p:nvPr/>
          </p:nvSpPr>
          <p:spPr>
            <a:xfrm>
              <a:off x="2978996"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38" name="Flowchart: Process 37">
              <a:extLst>
                <a:ext uri="{FF2B5EF4-FFF2-40B4-BE49-F238E27FC236}">
                  <a16:creationId xmlns:a16="http://schemas.microsoft.com/office/drawing/2014/main" id="{609C6DE5-2A6B-07B1-C443-8D623E493E5F}"/>
                </a:ext>
              </a:extLst>
            </p:cNvPr>
            <p:cNvSpPr/>
            <p:nvPr/>
          </p:nvSpPr>
          <p:spPr>
            <a:xfrm>
              <a:off x="507999" y="6219962"/>
              <a:ext cx="2536825" cy="5275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sp>
        <p:nvSpPr>
          <p:cNvPr id="39" name="TextBox 38">
            <a:extLst>
              <a:ext uri="{FF2B5EF4-FFF2-40B4-BE49-F238E27FC236}">
                <a16:creationId xmlns:a16="http://schemas.microsoft.com/office/drawing/2014/main" id="{9721621A-99F6-9168-97FB-803004C4D335}"/>
              </a:ext>
            </a:extLst>
          </p:cNvPr>
          <p:cNvSpPr txBox="1"/>
          <p:nvPr/>
        </p:nvSpPr>
        <p:spPr>
          <a:xfrm>
            <a:off x="9711179" y="6349516"/>
            <a:ext cx="1987029" cy="307777"/>
          </a:xfrm>
          <a:prstGeom prst="rect">
            <a:avLst/>
          </a:prstGeom>
          <a:noFill/>
        </p:spPr>
        <p:txBody>
          <a:bodyPr wrap="square" rtlCol="0">
            <a:spAutoFit/>
          </a:bodyPr>
          <a:lstStyle/>
          <a:p>
            <a:pPr algn="ctr"/>
            <a:r>
              <a:rPr lang="en-US" altLang="zh-CN" sz="14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Conclusion</a:t>
            </a:r>
            <a:endParaRPr lang="zh-CN" altLang="en-US" sz="1600" dirty="0">
              <a:solidFill>
                <a:schemeClr val="bg2">
                  <a:lumMod val="25000"/>
                </a:schemeClr>
              </a:solidFill>
              <a:latin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91B36878-28A2-CDA4-B917-4493D77A13A1}"/>
              </a:ext>
            </a:extLst>
          </p:cNvPr>
          <p:cNvSpPr>
            <a:spLocks noGrp="1"/>
          </p:cNvSpPr>
          <p:nvPr>
            <p:ph type="sldNum" sz="quarter" idx="12"/>
          </p:nvPr>
        </p:nvSpPr>
        <p:spPr>
          <a:xfrm>
            <a:off x="8655756" y="6105451"/>
            <a:ext cx="2743200" cy="365125"/>
          </a:xfrm>
        </p:spPr>
        <p:txBody>
          <a:bodyPr/>
          <a:lstStyle/>
          <a:p>
            <a:fld id="{C15FAC00-2F8E-49B9-A540-4447109212A9}" type="slidenum">
              <a:rPr lang="zh-CN" altLang="en-US" smtClean="0"/>
              <a:t>14</a:t>
            </a:fld>
            <a:endParaRPr lang="zh-CN" altLang="en-US" dirty="0"/>
          </a:p>
        </p:txBody>
      </p:sp>
    </p:spTree>
    <p:extLst>
      <p:ext uri="{BB962C8B-B14F-4D97-AF65-F5344CB8AC3E}">
        <p14:creationId xmlns:p14="http://schemas.microsoft.com/office/powerpoint/2010/main" val="30864370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25E-6 0 L -0.25768 0 " pathEditMode="relative" rAng="0" ptsTypes="AA">
                                      <p:cBhvr>
                                        <p:cTn id="11" dur="1000" fill="hold"/>
                                        <p:tgtEl>
                                          <p:spTgt spid="15"/>
                                        </p:tgtEl>
                                        <p:attrNameLst>
                                          <p:attrName>ppt_x</p:attrName>
                                          <p:attrName>ppt_y</p:attrName>
                                        </p:attrNameLst>
                                      </p:cBhvr>
                                      <p:rCtr x="-128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D116463-1C95-4FF3-A03C-643FC5E3F197}"/>
              </a:ext>
            </a:extLst>
          </p:cNvPr>
          <p:cNvSpPr txBox="1"/>
          <p:nvPr/>
        </p:nvSpPr>
        <p:spPr>
          <a:xfrm>
            <a:off x="538052" y="417604"/>
            <a:ext cx="9707530" cy="584775"/>
          </a:xfrm>
          <a:prstGeom prst="rect">
            <a:avLst/>
          </a:prstGeom>
          <a:noFill/>
        </p:spPr>
        <p:txBody>
          <a:bodyPr wrap="square" rtlCol="0">
            <a:spAutoFit/>
          </a:bodyPr>
          <a:lstStyle/>
          <a:p>
            <a:r>
              <a:rPr lang="en-US" altLang="zh-CN" sz="3200" b="1" dirty="0">
                <a:solidFill>
                  <a:srgbClr val="000000"/>
                </a:solidFill>
                <a:latin typeface="Avenir Next LT Pro Demi" panose="020B0704020202020204" pitchFamily="34" charset="0"/>
                <a:cs typeface="Calibri" panose="020F0502020204030204" pitchFamily="34" charset="0"/>
              </a:rPr>
              <a:t>Conclusion</a:t>
            </a:r>
          </a:p>
        </p:txBody>
      </p:sp>
      <p:grpSp>
        <p:nvGrpSpPr>
          <p:cNvPr id="18" name="Group 17">
            <a:extLst>
              <a:ext uri="{FF2B5EF4-FFF2-40B4-BE49-F238E27FC236}">
                <a16:creationId xmlns:a16="http://schemas.microsoft.com/office/drawing/2014/main" id="{5AD6A590-8171-AC9E-9A6C-7BF7ECFC253F}"/>
              </a:ext>
            </a:extLst>
          </p:cNvPr>
          <p:cNvGrpSpPr/>
          <p:nvPr/>
        </p:nvGrpSpPr>
        <p:grpSpPr>
          <a:xfrm>
            <a:off x="1240059" y="2359276"/>
            <a:ext cx="2802138" cy="2139448"/>
            <a:chOff x="662797" y="1918532"/>
            <a:chExt cx="3956662" cy="3020936"/>
          </a:xfrm>
        </p:grpSpPr>
        <p:pic>
          <p:nvPicPr>
            <p:cNvPr id="31" name="Picture 30" descr="A picture containing text, electronics, monitor, display&#10;&#10;Description automatically generated">
              <a:extLst>
                <a:ext uri="{FF2B5EF4-FFF2-40B4-BE49-F238E27FC236}">
                  <a16:creationId xmlns:a16="http://schemas.microsoft.com/office/drawing/2014/main" id="{19CD6059-04AB-019A-C76B-431113541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97" y="1918532"/>
              <a:ext cx="3956662" cy="3020936"/>
            </a:xfrm>
            <a:prstGeom prst="rect">
              <a:avLst/>
            </a:prstGeom>
          </p:spPr>
        </p:pic>
        <p:pic>
          <p:nvPicPr>
            <p:cNvPr id="32" name="Picture 31">
              <a:extLst>
                <a:ext uri="{FF2B5EF4-FFF2-40B4-BE49-F238E27FC236}">
                  <a16:creationId xmlns:a16="http://schemas.microsoft.com/office/drawing/2014/main" id="{7B512315-76B3-F5AD-AA35-4012AB2A7DFA}"/>
                </a:ext>
              </a:extLst>
            </p:cNvPr>
            <p:cNvPicPr>
              <a:picLocks noChangeAspect="1"/>
            </p:cNvPicPr>
            <p:nvPr/>
          </p:nvPicPr>
          <p:blipFill>
            <a:blip r:embed="rId4"/>
            <a:stretch>
              <a:fillRect/>
            </a:stretch>
          </p:blipFill>
          <p:spPr>
            <a:xfrm>
              <a:off x="776003" y="2021276"/>
              <a:ext cx="3724379" cy="1999445"/>
            </a:xfrm>
            <a:prstGeom prst="rect">
              <a:avLst/>
            </a:prstGeom>
          </p:spPr>
        </p:pic>
      </p:grpSp>
      <p:sp>
        <p:nvSpPr>
          <p:cNvPr id="33" name="文本框 1">
            <a:extLst>
              <a:ext uri="{FF2B5EF4-FFF2-40B4-BE49-F238E27FC236}">
                <a16:creationId xmlns:a16="http://schemas.microsoft.com/office/drawing/2014/main" id="{47E8AB4B-9FF4-00AB-41BE-D573CB6437CD}"/>
              </a:ext>
            </a:extLst>
          </p:cNvPr>
          <p:cNvSpPr txBox="1"/>
          <p:nvPr/>
        </p:nvSpPr>
        <p:spPr>
          <a:xfrm>
            <a:off x="4895958" y="2486698"/>
            <a:ext cx="6249271" cy="1077218"/>
          </a:xfrm>
          <a:prstGeom prst="rect">
            <a:avLst/>
          </a:prstGeom>
          <a:noFill/>
        </p:spPr>
        <p:txBody>
          <a:bodyPr wrap="square" rtlCol="0">
            <a:spAutoFit/>
          </a:bodyPr>
          <a:lstStyle/>
          <a:p>
            <a:pPr algn="just"/>
            <a:r>
              <a:rPr lang="en-US" altLang="zh-CN" sz="2400" b="1"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rPr>
              <a:t>VACSEN</a:t>
            </a:r>
            <a:r>
              <a:rPr lang="en-US" altLang="zh-CN" sz="2000" b="1"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 supports a real-time </a:t>
            </a:r>
            <a:r>
              <a:rPr lang="en-US" altLang="zh-CN" sz="2000" b="1" dirty="0">
                <a:solidFill>
                  <a:schemeClr val="tx1">
                    <a:lumMod val="95000"/>
                    <a:lumOff val="5000"/>
                  </a:schemeClr>
                </a:solidFill>
                <a:latin typeface="Avenir Next LT Pro Demi" panose="020B0704020202020204" pitchFamily="34" charset="0"/>
                <a:ea typeface="Roboto" panose="02000000000000000000" pitchFamily="2" charset="0"/>
                <a:cs typeface="Roboto" panose="02000000000000000000" pitchFamily="2" charset="0"/>
              </a:rPr>
              <a:t>noise awareness </a:t>
            </a:r>
            <a:r>
              <a:rPr lang="en-US" altLang="zh-CN" sz="2000" b="1"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of quantum computers and compiled circuits, leading to a better circuit execution with </a:t>
            </a:r>
            <a:r>
              <a:rPr lang="en-US" altLang="zh-CN" sz="2000" b="1" dirty="0">
                <a:solidFill>
                  <a:schemeClr val="tx1">
                    <a:lumMod val="95000"/>
                    <a:lumOff val="5000"/>
                  </a:schemeClr>
                </a:solidFill>
                <a:latin typeface="Avenir Next LT Pro Demi" panose="020B0704020202020204" pitchFamily="34" charset="0"/>
                <a:ea typeface="Roboto" panose="02000000000000000000" pitchFamily="2" charset="0"/>
                <a:cs typeface="Roboto" panose="02000000000000000000" pitchFamily="2" charset="0"/>
              </a:rPr>
              <a:t>higher fidelity</a:t>
            </a:r>
            <a:endParaRPr lang="zh-CN" altLang="zh-CN" sz="2000" b="1" dirty="0">
              <a:solidFill>
                <a:schemeClr val="bg2">
                  <a:lumMod val="50000"/>
                </a:schemeClr>
              </a:solidFill>
              <a:latin typeface="Avenir Next LT Pro Demi" panose="020B0704020202020204" pitchFamily="34" charset="0"/>
              <a:cs typeface="Roboto" panose="02000000000000000000" pitchFamily="2" charset="0"/>
            </a:endParaRPr>
          </a:p>
        </p:txBody>
      </p:sp>
      <p:grpSp>
        <p:nvGrpSpPr>
          <p:cNvPr id="52" name="Group 51">
            <a:extLst>
              <a:ext uri="{FF2B5EF4-FFF2-40B4-BE49-F238E27FC236}">
                <a16:creationId xmlns:a16="http://schemas.microsoft.com/office/drawing/2014/main" id="{671454FF-F1D6-4212-CD73-BEAC41821990}"/>
              </a:ext>
            </a:extLst>
          </p:cNvPr>
          <p:cNvGrpSpPr/>
          <p:nvPr/>
        </p:nvGrpSpPr>
        <p:grpSpPr>
          <a:xfrm>
            <a:off x="395288" y="6665549"/>
            <a:ext cx="11349038" cy="53114"/>
            <a:chOff x="395288" y="6665549"/>
            <a:chExt cx="11349038" cy="53114"/>
          </a:xfrm>
        </p:grpSpPr>
        <p:sp>
          <p:nvSpPr>
            <p:cNvPr id="53" name="Flowchart: Process 52">
              <a:extLst>
                <a:ext uri="{FF2B5EF4-FFF2-40B4-BE49-F238E27FC236}">
                  <a16:creationId xmlns:a16="http://schemas.microsoft.com/office/drawing/2014/main" id="{B6BE1A45-1CA6-3217-CFD3-A43DA8FBDB71}"/>
                </a:ext>
              </a:extLst>
            </p:cNvPr>
            <p:cNvSpPr/>
            <p:nvPr/>
          </p:nvSpPr>
          <p:spPr>
            <a:xfrm>
              <a:off x="552995" y="6665913"/>
              <a:ext cx="11148172" cy="52750"/>
            </a:xfrm>
            <a:prstGeom prst="flowChartProcess">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Flowchart: Terminator 53">
              <a:extLst>
                <a:ext uri="{FF2B5EF4-FFF2-40B4-BE49-F238E27FC236}">
                  <a16:creationId xmlns:a16="http://schemas.microsoft.com/office/drawing/2014/main" id="{B2CF270F-2B91-475D-7D39-862271EB6FEC}"/>
                </a:ext>
              </a:extLst>
            </p:cNvPr>
            <p:cNvSpPr/>
            <p:nvPr/>
          </p:nvSpPr>
          <p:spPr>
            <a:xfrm>
              <a:off x="395288" y="6665550"/>
              <a:ext cx="190500"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lowchart: Terminator 54">
              <a:extLst>
                <a:ext uri="{FF2B5EF4-FFF2-40B4-BE49-F238E27FC236}">
                  <a16:creationId xmlns:a16="http://schemas.microsoft.com/office/drawing/2014/main" id="{B10861AF-DE11-D39D-F0EF-AAB656A2C2EA}"/>
                </a:ext>
              </a:extLst>
            </p:cNvPr>
            <p:cNvSpPr/>
            <p:nvPr/>
          </p:nvSpPr>
          <p:spPr>
            <a:xfrm flipV="1">
              <a:off x="11587163" y="6665549"/>
              <a:ext cx="157163"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6" name="Group 55">
            <a:extLst>
              <a:ext uri="{FF2B5EF4-FFF2-40B4-BE49-F238E27FC236}">
                <a16:creationId xmlns:a16="http://schemas.microsoft.com/office/drawing/2014/main" id="{7DFC94E6-B1AD-9097-83B7-B7241AEE374B}"/>
              </a:ext>
            </a:extLst>
          </p:cNvPr>
          <p:cNvGrpSpPr/>
          <p:nvPr/>
        </p:nvGrpSpPr>
        <p:grpSpPr>
          <a:xfrm>
            <a:off x="9618664" y="6661603"/>
            <a:ext cx="2125662" cy="52750"/>
            <a:chOff x="474413" y="6219962"/>
            <a:chExt cx="2661746" cy="52750"/>
          </a:xfrm>
          <a:solidFill>
            <a:schemeClr val="tx1">
              <a:lumMod val="85000"/>
              <a:lumOff val="15000"/>
            </a:schemeClr>
          </a:solidFill>
        </p:grpSpPr>
        <p:sp>
          <p:nvSpPr>
            <p:cNvPr id="57" name="Flowchart: Terminator 56">
              <a:extLst>
                <a:ext uri="{FF2B5EF4-FFF2-40B4-BE49-F238E27FC236}">
                  <a16:creationId xmlns:a16="http://schemas.microsoft.com/office/drawing/2014/main" id="{F627BF40-3E4A-2932-0749-7AAB68D31C89}"/>
                </a:ext>
              </a:extLst>
            </p:cNvPr>
            <p:cNvSpPr/>
            <p:nvPr/>
          </p:nvSpPr>
          <p:spPr>
            <a:xfrm>
              <a:off x="474413"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58" name="Flowchart: Terminator 57">
              <a:extLst>
                <a:ext uri="{FF2B5EF4-FFF2-40B4-BE49-F238E27FC236}">
                  <a16:creationId xmlns:a16="http://schemas.microsoft.com/office/drawing/2014/main" id="{F5D4B05E-6E2E-C15F-28FB-DB458B89F33B}"/>
                </a:ext>
              </a:extLst>
            </p:cNvPr>
            <p:cNvSpPr/>
            <p:nvPr/>
          </p:nvSpPr>
          <p:spPr>
            <a:xfrm>
              <a:off x="2978996"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59" name="Flowchart: Process 58">
              <a:extLst>
                <a:ext uri="{FF2B5EF4-FFF2-40B4-BE49-F238E27FC236}">
                  <a16:creationId xmlns:a16="http://schemas.microsoft.com/office/drawing/2014/main" id="{90EBF366-221A-8180-53A2-E00AD46F60BB}"/>
                </a:ext>
              </a:extLst>
            </p:cNvPr>
            <p:cNvSpPr/>
            <p:nvPr/>
          </p:nvSpPr>
          <p:spPr>
            <a:xfrm>
              <a:off x="507999" y="6219962"/>
              <a:ext cx="2536825" cy="5275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sp>
        <p:nvSpPr>
          <p:cNvPr id="60" name="TextBox 59">
            <a:extLst>
              <a:ext uri="{FF2B5EF4-FFF2-40B4-BE49-F238E27FC236}">
                <a16:creationId xmlns:a16="http://schemas.microsoft.com/office/drawing/2014/main" id="{CE4B5E2F-A4D7-0CDF-510A-958B9F9DF057}"/>
              </a:ext>
            </a:extLst>
          </p:cNvPr>
          <p:cNvSpPr txBox="1"/>
          <p:nvPr/>
        </p:nvSpPr>
        <p:spPr>
          <a:xfrm>
            <a:off x="9711179" y="6349516"/>
            <a:ext cx="1987029" cy="307777"/>
          </a:xfrm>
          <a:prstGeom prst="rect">
            <a:avLst/>
          </a:prstGeom>
          <a:noFill/>
        </p:spPr>
        <p:txBody>
          <a:bodyPr wrap="square" rtlCol="0">
            <a:spAutoFit/>
          </a:bodyPr>
          <a:lstStyle/>
          <a:p>
            <a:pPr algn="ctr"/>
            <a:r>
              <a:rPr lang="en-US" altLang="zh-CN" sz="14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Conclusion</a:t>
            </a:r>
            <a:endParaRPr lang="zh-CN" altLang="en-US" sz="1600" dirty="0">
              <a:solidFill>
                <a:schemeClr val="bg2">
                  <a:lumMod val="25000"/>
                </a:schemeClr>
              </a:solidFill>
              <a:latin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E23034B5-73DA-14A9-DDDC-01CF2FF32F8E}"/>
              </a:ext>
            </a:extLst>
          </p:cNvPr>
          <p:cNvSpPr>
            <a:spLocks noGrp="1"/>
          </p:cNvSpPr>
          <p:nvPr>
            <p:ph type="sldNum" sz="quarter" idx="12"/>
          </p:nvPr>
        </p:nvSpPr>
        <p:spPr>
          <a:xfrm>
            <a:off x="8599311" y="6063498"/>
            <a:ext cx="2743200" cy="365125"/>
          </a:xfrm>
        </p:spPr>
        <p:txBody>
          <a:bodyPr/>
          <a:lstStyle/>
          <a:p>
            <a:fld id="{C15FAC00-2F8E-49B9-A540-4447109212A9}" type="slidenum">
              <a:rPr lang="zh-CN" altLang="en-US" smtClean="0"/>
              <a:t>15</a:t>
            </a:fld>
            <a:endParaRPr lang="zh-CN" altLang="en-US" dirty="0"/>
          </a:p>
        </p:txBody>
      </p:sp>
    </p:spTree>
    <p:extLst>
      <p:ext uri="{BB962C8B-B14F-4D97-AF65-F5344CB8AC3E}">
        <p14:creationId xmlns:p14="http://schemas.microsoft.com/office/powerpoint/2010/main" val="339546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D116463-1C95-4FF3-A03C-643FC5E3F197}"/>
              </a:ext>
            </a:extLst>
          </p:cNvPr>
          <p:cNvSpPr txBox="1"/>
          <p:nvPr/>
        </p:nvSpPr>
        <p:spPr>
          <a:xfrm>
            <a:off x="538052" y="417604"/>
            <a:ext cx="9707530" cy="584775"/>
          </a:xfrm>
          <a:prstGeom prst="rect">
            <a:avLst/>
          </a:prstGeom>
          <a:noFill/>
        </p:spPr>
        <p:txBody>
          <a:bodyPr wrap="square" rtlCol="0">
            <a:spAutoFit/>
          </a:bodyPr>
          <a:lstStyle/>
          <a:p>
            <a:r>
              <a:rPr lang="en-US" altLang="zh-CN" sz="3200" b="1" dirty="0">
                <a:solidFill>
                  <a:srgbClr val="000000"/>
                </a:solidFill>
                <a:latin typeface="Avenir Next LT Pro Demi" panose="020B0704020202020204" pitchFamily="34" charset="0"/>
                <a:cs typeface="Calibri" panose="020F0502020204030204" pitchFamily="34" charset="0"/>
              </a:rPr>
              <a:t>Conclusion</a:t>
            </a:r>
          </a:p>
        </p:txBody>
      </p:sp>
      <p:grpSp>
        <p:nvGrpSpPr>
          <p:cNvPr id="52" name="Group 51">
            <a:extLst>
              <a:ext uri="{FF2B5EF4-FFF2-40B4-BE49-F238E27FC236}">
                <a16:creationId xmlns:a16="http://schemas.microsoft.com/office/drawing/2014/main" id="{671454FF-F1D6-4212-CD73-BEAC41821990}"/>
              </a:ext>
            </a:extLst>
          </p:cNvPr>
          <p:cNvGrpSpPr/>
          <p:nvPr/>
        </p:nvGrpSpPr>
        <p:grpSpPr>
          <a:xfrm>
            <a:off x="395288" y="6665549"/>
            <a:ext cx="11349038" cy="53114"/>
            <a:chOff x="395288" y="6665549"/>
            <a:chExt cx="11349038" cy="53114"/>
          </a:xfrm>
        </p:grpSpPr>
        <p:sp>
          <p:nvSpPr>
            <p:cNvPr id="53" name="Flowchart: Process 52">
              <a:extLst>
                <a:ext uri="{FF2B5EF4-FFF2-40B4-BE49-F238E27FC236}">
                  <a16:creationId xmlns:a16="http://schemas.microsoft.com/office/drawing/2014/main" id="{B6BE1A45-1CA6-3217-CFD3-A43DA8FBDB71}"/>
                </a:ext>
              </a:extLst>
            </p:cNvPr>
            <p:cNvSpPr/>
            <p:nvPr/>
          </p:nvSpPr>
          <p:spPr>
            <a:xfrm>
              <a:off x="552995" y="6665913"/>
              <a:ext cx="11148172" cy="52750"/>
            </a:xfrm>
            <a:prstGeom prst="flowChartProcess">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Flowchart: Terminator 53">
              <a:extLst>
                <a:ext uri="{FF2B5EF4-FFF2-40B4-BE49-F238E27FC236}">
                  <a16:creationId xmlns:a16="http://schemas.microsoft.com/office/drawing/2014/main" id="{B2CF270F-2B91-475D-7D39-862271EB6FEC}"/>
                </a:ext>
              </a:extLst>
            </p:cNvPr>
            <p:cNvSpPr/>
            <p:nvPr/>
          </p:nvSpPr>
          <p:spPr>
            <a:xfrm>
              <a:off x="395288" y="6665550"/>
              <a:ext cx="190500"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lowchart: Terminator 54">
              <a:extLst>
                <a:ext uri="{FF2B5EF4-FFF2-40B4-BE49-F238E27FC236}">
                  <a16:creationId xmlns:a16="http://schemas.microsoft.com/office/drawing/2014/main" id="{B10861AF-DE11-D39D-F0EF-AAB656A2C2EA}"/>
                </a:ext>
              </a:extLst>
            </p:cNvPr>
            <p:cNvSpPr/>
            <p:nvPr/>
          </p:nvSpPr>
          <p:spPr>
            <a:xfrm flipV="1">
              <a:off x="11587163" y="6665549"/>
              <a:ext cx="157163"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6" name="Group 55">
            <a:extLst>
              <a:ext uri="{FF2B5EF4-FFF2-40B4-BE49-F238E27FC236}">
                <a16:creationId xmlns:a16="http://schemas.microsoft.com/office/drawing/2014/main" id="{7DFC94E6-B1AD-9097-83B7-B7241AEE374B}"/>
              </a:ext>
            </a:extLst>
          </p:cNvPr>
          <p:cNvGrpSpPr/>
          <p:nvPr/>
        </p:nvGrpSpPr>
        <p:grpSpPr>
          <a:xfrm>
            <a:off x="9618664" y="6661603"/>
            <a:ext cx="2125662" cy="52750"/>
            <a:chOff x="474413" y="6219962"/>
            <a:chExt cx="2661746" cy="52750"/>
          </a:xfrm>
          <a:solidFill>
            <a:schemeClr val="tx1">
              <a:lumMod val="85000"/>
              <a:lumOff val="15000"/>
            </a:schemeClr>
          </a:solidFill>
        </p:grpSpPr>
        <p:sp>
          <p:nvSpPr>
            <p:cNvPr id="57" name="Flowchart: Terminator 56">
              <a:extLst>
                <a:ext uri="{FF2B5EF4-FFF2-40B4-BE49-F238E27FC236}">
                  <a16:creationId xmlns:a16="http://schemas.microsoft.com/office/drawing/2014/main" id="{F627BF40-3E4A-2932-0749-7AAB68D31C89}"/>
                </a:ext>
              </a:extLst>
            </p:cNvPr>
            <p:cNvSpPr/>
            <p:nvPr/>
          </p:nvSpPr>
          <p:spPr>
            <a:xfrm>
              <a:off x="474413"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58" name="Flowchart: Terminator 57">
              <a:extLst>
                <a:ext uri="{FF2B5EF4-FFF2-40B4-BE49-F238E27FC236}">
                  <a16:creationId xmlns:a16="http://schemas.microsoft.com/office/drawing/2014/main" id="{F5D4B05E-6E2E-C15F-28FB-DB458B89F33B}"/>
                </a:ext>
              </a:extLst>
            </p:cNvPr>
            <p:cNvSpPr/>
            <p:nvPr/>
          </p:nvSpPr>
          <p:spPr>
            <a:xfrm>
              <a:off x="2978996"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59" name="Flowchart: Process 58">
              <a:extLst>
                <a:ext uri="{FF2B5EF4-FFF2-40B4-BE49-F238E27FC236}">
                  <a16:creationId xmlns:a16="http://schemas.microsoft.com/office/drawing/2014/main" id="{90EBF366-221A-8180-53A2-E00AD46F60BB}"/>
                </a:ext>
              </a:extLst>
            </p:cNvPr>
            <p:cNvSpPr/>
            <p:nvPr/>
          </p:nvSpPr>
          <p:spPr>
            <a:xfrm>
              <a:off x="507999" y="6219962"/>
              <a:ext cx="2536825" cy="5275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sp>
        <p:nvSpPr>
          <p:cNvPr id="60" name="TextBox 59">
            <a:extLst>
              <a:ext uri="{FF2B5EF4-FFF2-40B4-BE49-F238E27FC236}">
                <a16:creationId xmlns:a16="http://schemas.microsoft.com/office/drawing/2014/main" id="{CE4B5E2F-A4D7-0CDF-510A-958B9F9DF057}"/>
              </a:ext>
            </a:extLst>
          </p:cNvPr>
          <p:cNvSpPr txBox="1"/>
          <p:nvPr/>
        </p:nvSpPr>
        <p:spPr>
          <a:xfrm>
            <a:off x="9694542" y="6349516"/>
            <a:ext cx="1987029" cy="307777"/>
          </a:xfrm>
          <a:prstGeom prst="rect">
            <a:avLst/>
          </a:prstGeom>
          <a:noFill/>
        </p:spPr>
        <p:txBody>
          <a:bodyPr wrap="square" rtlCol="0">
            <a:spAutoFit/>
          </a:bodyPr>
          <a:lstStyle/>
          <a:p>
            <a:pPr algn="ctr"/>
            <a:r>
              <a:rPr lang="en-US" altLang="zh-CN" sz="14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Conclusion</a:t>
            </a:r>
            <a:endParaRPr lang="zh-CN" altLang="en-US" sz="1600" dirty="0">
              <a:solidFill>
                <a:schemeClr val="bg2">
                  <a:lumMod val="25000"/>
                </a:schemeClr>
              </a:solidFill>
              <a:latin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E23034B5-73DA-14A9-DDDC-01CF2FF32F8E}"/>
              </a:ext>
            </a:extLst>
          </p:cNvPr>
          <p:cNvSpPr>
            <a:spLocks noGrp="1"/>
          </p:cNvSpPr>
          <p:nvPr>
            <p:ph type="sldNum" sz="quarter" idx="12"/>
          </p:nvPr>
        </p:nvSpPr>
        <p:spPr>
          <a:xfrm>
            <a:off x="8688159" y="6111579"/>
            <a:ext cx="2743200" cy="365125"/>
          </a:xfrm>
        </p:spPr>
        <p:txBody>
          <a:bodyPr/>
          <a:lstStyle/>
          <a:p>
            <a:fld id="{C15FAC00-2F8E-49B9-A540-4447109212A9}" type="slidenum">
              <a:rPr lang="zh-CN" altLang="en-US" smtClean="0"/>
              <a:t>16</a:t>
            </a:fld>
            <a:endParaRPr lang="zh-CN" altLang="en-US" dirty="0"/>
          </a:p>
        </p:txBody>
      </p:sp>
      <p:pic>
        <p:nvPicPr>
          <p:cNvPr id="28" name="Graphic 27">
            <a:extLst>
              <a:ext uri="{FF2B5EF4-FFF2-40B4-BE49-F238E27FC236}">
                <a16:creationId xmlns:a16="http://schemas.microsoft.com/office/drawing/2014/main" id="{F23F04C9-ED64-E3D2-0328-378A438FE2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6514" y="1878419"/>
            <a:ext cx="2421946" cy="2485067"/>
          </a:xfrm>
          <a:prstGeom prst="rect">
            <a:avLst/>
          </a:prstGeom>
        </p:spPr>
      </p:pic>
      <p:sp>
        <p:nvSpPr>
          <p:cNvPr id="29" name="TextBox 28">
            <a:extLst>
              <a:ext uri="{FF2B5EF4-FFF2-40B4-BE49-F238E27FC236}">
                <a16:creationId xmlns:a16="http://schemas.microsoft.com/office/drawing/2014/main" id="{77846F55-8BC9-9D11-7DB1-DB75C1A36E07}"/>
              </a:ext>
            </a:extLst>
          </p:cNvPr>
          <p:cNvSpPr txBox="1"/>
          <p:nvPr/>
        </p:nvSpPr>
        <p:spPr>
          <a:xfrm>
            <a:off x="1520815" y="4520691"/>
            <a:ext cx="1873343" cy="584775"/>
          </a:xfrm>
          <a:prstGeom prst="rect">
            <a:avLst/>
          </a:prstGeom>
          <a:noFill/>
        </p:spPr>
        <p:txBody>
          <a:bodyPr wrap="square" rtlCol="0">
            <a:spAutoFit/>
          </a:bodyPr>
          <a:lstStyle/>
          <a:p>
            <a:pPr algn="ctr"/>
            <a:r>
              <a:rPr lang="en-US" altLang="zh-CN" sz="3200" b="1" dirty="0">
                <a:solidFill>
                  <a:schemeClr val="accent1">
                    <a:lumMod val="50000"/>
                  </a:schemeClr>
                </a:solidFill>
                <a:latin typeface="Segoe Print" panose="02000600000000000000" pitchFamily="2" charset="0"/>
              </a:rPr>
              <a:t>Noisy</a:t>
            </a:r>
            <a:endParaRPr lang="zh-CN" altLang="en-US" sz="3600" b="1" dirty="0">
              <a:solidFill>
                <a:schemeClr val="accent1">
                  <a:lumMod val="50000"/>
                </a:schemeClr>
              </a:solidFill>
              <a:latin typeface="Segoe Print" panose="02000600000000000000" pitchFamily="2" charset="0"/>
            </a:endParaRPr>
          </a:p>
        </p:txBody>
      </p:sp>
      <p:sp>
        <p:nvSpPr>
          <p:cNvPr id="30" name="TextBox 29">
            <a:extLst>
              <a:ext uri="{FF2B5EF4-FFF2-40B4-BE49-F238E27FC236}">
                <a16:creationId xmlns:a16="http://schemas.microsoft.com/office/drawing/2014/main" id="{AEA77BDA-7F51-4E81-C860-94A4F410787F}"/>
              </a:ext>
            </a:extLst>
          </p:cNvPr>
          <p:cNvSpPr txBox="1"/>
          <p:nvPr/>
        </p:nvSpPr>
        <p:spPr>
          <a:xfrm>
            <a:off x="9223897" y="4587366"/>
            <a:ext cx="1873343" cy="584775"/>
          </a:xfrm>
          <a:prstGeom prst="rect">
            <a:avLst/>
          </a:prstGeom>
          <a:noFill/>
        </p:spPr>
        <p:txBody>
          <a:bodyPr wrap="square" rtlCol="0">
            <a:spAutoFit/>
          </a:bodyPr>
          <a:lstStyle/>
          <a:p>
            <a:pPr algn="ctr"/>
            <a:r>
              <a:rPr lang="en-US" altLang="zh-CN" sz="3200" b="1" dirty="0">
                <a:solidFill>
                  <a:schemeClr val="accent5">
                    <a:lumMod val="75000"/>
                  </a:schemeClr>
                </a:solidFill>
                <a:latin typeface="Segoe Print" panose="02000600000000000000" pitchFamily="2" charset="0"/>
              </a:rPr>
              <a:t>Reliable</a:t>
            </a:r>
            <a:endParaRPr lang="zh-CN" altLang="en-US" sz="3600" b="1" dirty="0">
              <a:solidFill>
                <a:schemeClr val="accent5">
                  <a:lumMod val="75000"/>
                </a:schemeClr>
              </a:solidFill>
              <a:latin typeface="Segoe Print" panose="02000600000000000000" pitchFamily="2" charset="0"/>
            </a:endParaRPr>
          </a:p>
        </p:txBody>
      </p:sp>
      <p:pic>
        <p:nvPicPr>
          <p:cNvPr id="34" name="Graphic 33">
            <a:extLst>
              <a:ext uri="{FF2B5EF4-FFF2-40B4-BE49-F238E27FC236}">
                <a16:creationId xmlns:a16="http://schemas.microsoft.com/office/drawing/2014/main" id="{95214332-F4B3-ABA1-527F-A69D2EA8B0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18428" y="2850568"/>
            <a:ext cx="4995660" cy="474576"/>
          </a:xfrm>
          <a:prstGeom prst="rect">
            <a:avLst/>
          </a:prstGeom>
        </p:spPr>
      </p:pic>
      <p:pic>
        <p:nvPicPr>
          <p:cNvPr id="35" name="Picture 34" descr="Text&#10;&#10;Description automatically generated with medium confidence">
            <a:extLst>
              <a:ext uri="{FF2B5EF4-FFF2-40B4-BE49-F238E27FC236}">
                <a16:creationId xmlns:a16="http://schemas.microsoft.com/office/drawing/2014/main" id="{174EC1AC-B817-66FD-76CE-254EE23128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7989" y="1536271"/>
            <a:ext cx="2201708" cy="993420"/>
          </a:xfrm>
          <a:prstGeom prst="rect">
            <a:avLst/>
          </a:prstGeom>
        </p:spPr>
      </p:pic>
      <p:sp>
        <p:nvSpPr>
          <p:cNvPr id="36" name="TextBox 35">
            <a:extLst>
              <a:ext uri="{FF2B5EF4-FFF2-40B4-BE49-F238E27FC236}">
                <a16:creationId xmlns:a16="http://schemas.microsoft.com/office/drawing/2014/main" id="{BD5020BA-CB53-D2F4-8665-C9AF6C9AFD16}"/>
              </a:ext>
            </a:extLst>
          </p:cNvPr>
          <p:cNvSpPr txBox="1"/>
          <p:nvPr/>
        </p:nvSpPr>
        <p:spPr>
          <a:xfrm>
            <a:off x="3543226" y="3175688"/>
            <a:ext cx="4946064" cy="369332"/>
          </a:xfrm>
          <a:prstGeom prst="rect">
            <a:avLst/>
          </a:prstGeom>
          <a:noFill/>
        </p:spPr>
        <p:txBody>
          <a:bodyPr wrap="square" rtlCol="0">
            <a:spAutoFit/>
          </a:bodyPr>
          <a:lstStyle/>
          <a:p>
            <a:pPr algn="ctr"/>
            <a:r>
              <a:rPr lang="en-US" altLang="zh-CN" b="1" dirty="0">
                <a:solidFill>
                  <a:schemeClr val="accent1">
                    <a:lumMod val="50000"/>
                  </a:schemeClr>
                </a:solidFill>
                <a:latin typeface="Segoe Print" panose="02000600000000000000" pitchFamily="2" charset="0"/>
              </a:rPr>
              <a:t> Inform users of the quantum noise</a:t>
            </a:r>
            <a:endParaRPr lang="zh-CN" altLang="en-US" sz="3200" b="1" dirty="0">
              <a:solidFill>
                <a:schemeClr val="accent1">
                  <a:lumMod val="50000"/>
                </a:schemeClr>
              </a:solidFill>
              <a:latin typeface="Segoe Print" panose="02000600000000000000" pitchFamily="2" charset="0"/>
            </a:endParaRPr>
          </a:p>
        </p:txBody>
      </p:sp>
      <p:pic>
        <p:nvPicPr>
          <p:cNvPr id="37" name="Graphic 36">
            <a:extLst>
              <a:ext uri="{FF2B5EF4-FFF2-40B4-BE49-F238E27FC236}">
                <a16:creationId xmlns:a16="http://schemas.microsoft.com/office/drawing/2014/main" id="{B527EA94-9DE8-DE71-8C4E-1ADF30A25F5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26402" y="2189457"/>
            <a:ext cx="2468332" cy="2178215"/>
          </a:xfrm>
          <a:prstGeom prst="rect">
            <a:avLst/>
          </a:prstGeom>
        </p:spPr>
      </p:pic>
      <p:pic>
        <p:nvPicPr>
          <p:cNvPr id="38" name="Picture 37" descr="A picture containing text, electronics, monitor, display&#10;&#10;Description automatically generated">
            <a:extLst>
              <a:ext uri="{FF2B5EF4-FFF2-40B4-BE49-F238E27FC236}">
                <a16:creationId xmlns:a16="http://schemas.microsoft.com/office/drawing/2014/main" id="{FA880BF9-48D7-2112-DDE9-6B32FE58D8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11353" y="2105777"/>
            <a:ext cx="1242407" cy="914649"/>
          </a:xfrm>
          <a:prstGeom prst="rect">
            <a:avLst/>
          </a:prstGeom>
        </p:spPr>
      </p:pic>
      <p:pic>
        <p:nvPicPr>
          <p:cNvPr id="39" name="Picture 38">
            <a:extLst>
              <a:ext uri="{FF2B5EF4-FFF2-40B4-BE49-F238E27FC236}">
                <a16:creationId xmlns:a16="http://schemas.microsoft.com/office/drawing/2014/main" id="{E5E20A89-D896-5DD7-6CB1-D0A9267B6984}"/>
              </a:ext>
            </a:extLst>
          </p:cNvPr>
          <p:cNvPicPr>
            <a:picLocks noChangeAspect="1"/>
          </p:cNvPicPr>
          <p:nvPr/>
        </p:nvPicPr>
        <p:blipFill>
          <a:blip r:embed="rId11"/>
          <a:stretch>
            <a:fillRect/>
          </a:stretch>
        </p:blipFill>
        <p:spPr>
          <a:xfrm>
            <a:off x="5642851" y="2137461"/>
            <a:ext cx="1169469" cy="605372"/>
          </a:xfrm>
          <a:prstGeom prst="rect">
            <a:avLst/>
          </a:prstGeom>
        </p:spPr>
      </p:pic>
      <p:sp>
        <p:nvSpPr>
          <p:cNvPr id="40" name="TextBox 39">
            <a:extLst>
              <a:ext uri="{FF2B5EF4-FFF2-40B4-BE49-F238E27FC236}">
                <a16:creationId xmlns:a16="http://schemas.microsoft.com/office/drawing/2014/main" id="{DE5FE208-3D9F-91E6-0C1D-D1AEE13CBC5E}"/>
              </a:ext>
            </a:extLst>
          </p:cNvPr>
          <p:cNvSpPr txBox="1"/>
          <p:nvPr/>
        </p:nvSpPr>
        <p:spPr>
          <a:xfrm>
            <a:off x="5522816" y="2303609"/>
            <a:ext cx="1409538" cy="338554"/>
          </a:xfrm>
          <a:prstGeom prst="rect">
            <a:avLst/>
          </a:prstGeom>
          <a:noFill/>
        </p:spPr>
        <p:txBody>
          <a:bodyPr wrap="square" rtlCol="0">
            <a:spAutoFit/>
          </a:bodyPr>
          <a:lstStyle/>
          <a:p>
            <a:pPr algn="ctr"/>
            <a:r>
              <a:rPr lang="en-US" altLang="zh-CN" sz="1600" b="1" dirty="0">
                <a:solidFill>
                  <a:srgbClr val="000000"/>
                </a:solidFill>
                <a:latin typeface="Segoe Print" panose="02000600000000000000" pitchFamily="2" charset="0"/>
              </a:rPr>
              <a:t>VACSEN</a:t>
            </a:r>
            <a:endParaRPr lang="zh-CN" altLang="en-US" b="1" dirty="0">
              <a:solidFill>
                <a:srgbClr val="000000"/>
              </a:solidFill>
              <a:latin typeface="Segoe Print" panose="02000600000000000000" pitchFamily="2" charset="0"/>
            </a:endParaRPr>
          </a:p>
        </p:txBody>
      </p:sp>
    </p:spTree>
    <p:extLst>
      <p:ext uri="{BB962C8B-B14F-4D97-AF65-F5344CB8AC3E}">
        <p14:creationId xmlns:p14="http://schemas.microsoft.com/office/powerpoint/2010/main" val="425460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a:extLst>
              <a:ext uri="{FF2B5EF4-FFF2-40B4-BE49-F238E27FC236}">
                <a16:creationId xmlns:a16="http://schemas.microsoft.com/office/drawing/2014/main" id="{871F1332-885B-C21D-18A2-FD35E4C58CC8}"/>
              </a:ext>
            </a:extLst>
          </p:cNvPr>
          <p:cNvSpPr txBox="1"/>
          <p:nvPr/>
        </p:nvSpPr>
        <p:spPr>
          <a:xfrm>
            <a:off x="621723" y="543110"/>
            <a:ext cx="9707530" cy="954107"/>
          </a:xfrm>
          <a:prstGeom prst="rect">
            <a:avLst/>
          </a:prstGeom>
          <a:noFill/>
        </p:spPr>
        <p:txBody>
          <a:bodyPr wrap="square" rtlCol="0">
            <a:spAutoFit/>
          </a:bodyPr>
          <a:lstStyle/>
          <a:p>
            <a:r>
              <a:rPr lang="en-US" altLang="zh-CN" sz="3200" b="1" dirty="0">
                <a:solidFill>
                  <a:srgbClr val="000000"/>
                </a:solidFill>
                <a:latin typeface="Avenir Next LT Pro Demi" panose="020B0704020202020204" pitchFamily="34" charset="0"/>
                <a:cs typeface="Calibri" panose="020F0502020204030204" pitchFamily="34" charset="0"/>
              </a:rPr>
              <a:t>Thank you for your attention!</a:t>
            </a:r>
          </a:p>
          <a:p>
            <a:r>
              <a:rPr lang="en-US" altLang="zh-CN" sz="2400" b="1" dirty="0">
                <a:solidFill>
                  <a:schemeClr val="tx1">
                    <a:lumMod val="50000"/>
                    <a:lumOff val="50000"/>
                  </a:schemeClr>
                </a:solidFill>
                <a:latin typeface="Avenir Next LT Pro Demi" panose="020B0704020202020204" pitchFamily="34" charset="0"/>
                <a:cs typeface="Calibri" panose="020F0502020204030204" pitchFamily="34" charset="0"/>
              </a:rPr>
              <a:t>Q&amp;A</a:t>
            </a:r>
          </a:p>
        </p:txBody>
      </p:sp>
      <p:sp>
        <p:nvSpPr>
          <p:cNvPr id="5" name="文本框 1">
            <a:extLst>
              <a:ext uri="{FF2B5EF4-FFF2-40B4-BE49-F238E27FC236}">
                <a16:creationId xmlns:a16="http://schemas.microsoft.com/office/drawing/2014/main" id="{E6DDE5E8-BAD9-9DC4-5DEC-DBC5EEED8DE8}"/>
              </a:ext>
            </a:extLst>
          </p:cNvPr>
          <p:cNvSpPr txBox="1"/>
          <p:nvPr/>
        </p:nvSpPr>
        <p:spPr>
          <a:xfrm>
            <a:off x="2293656" y="1810234"/>
            <a:ext cx="7137728" cy="830997"/>
          </a:xfrm>
          <a:prstGeom prst="rect">
            <a:avLst/>
          </a:prstGeom>
          <a:noFill/>
        </p:spPr>
        <p:txBody>
          <a:bodyPr wrap="square" rtlCol="0">
            <a:spAutoFit/>
          </a:bodyPr>
          <a:lstStyle/>
          <a:p>
            <a:pPr algn="ctr"/>
            <a:r>
              <a:rPr lang="en-US" altLang="zh-CN" sz="2400" b="1" dirty="0">
                <a:solidFill>
                  <a:schemeClr val="bg2">
                    <a:lumMod val="25000"/>
                  </a:schemeClr>
                </a:solidFill>
                <a:latin typeface="Avenir Next LT Pro Demi" panose="020B0704020202020204" pitchFamily="34" charset="0"/>
                <a:ea typeface="Roboto" panose="02000000000000000000" pitchFamily="2" charset="0"/>
                <a:cs typeface="Roboto" panose="02000000000000000000" pitchFamily="2" charset="0"/>
              </a:rPr>
              <a:t>VACSEN: A Visualization Approach for Noise Awareness in Quantum Computing</a:t>
            </a:r>
          </a:p>
        </p:txBody>
      </p:sp>
      <p:pic>
        <p:nvPicPr>
          <p:cNvPr id="6" name="Picture 5" descr="Text&#10;&#10;Description automatically generated">
            <a:extLst>
              <a:ext uri="{FF2B5EF4-FFF2-40B4-BE49-F238E27FC236}">
                <a16:creationId xmlns:a16="http://schemas.microsoft.com/office/drawing/2014/main" id="{ECB1D8A2-258A-94A6-1591-2534946922A8}"/>
              </a:ext>
            </a:extLst>
          </p:cNvPr>
          <p:cNvPicPr>
            <a:picLocks noChangeAspect="1"/>
          </p:cNvPicPr>
          <p:nvPr/>
        </p:nvPicPr>
        <p:blipFill rotWithShape="1">
          <a:blip r:embed="rId3">
            <a:extLst>
              <a:ext uri="{28A0092B-C50C-407E-A947-70E740481C1C}">
                <a14:useLocalDpi xmlns:a14="http://schemas.microsoft.com/office/drawing/2010/main" val="0"/>
              </a:ext>
            </a:extLst>
          </a:blip>
          <a:srcRect l="4055" t="12605" r="10980" b="37605"/>
          <a:stretch/>
        </p:blipFill>
        <p:spPr>
          <a:xfrm>
            <a:off x="2746035" y="4099604"/>
            <a:ext cx="1064479" cy="393965"/>
          </a:xfrm>
          <a:prstGeom prst="rect">
            <a:avLst/>
          </a:prstGeom>
          <a:solidFill>
            <a:schemeClr val="bg1">
              <a:alpha val="35000"/>
            </a:schemeClr>
          </a:solidFill>
        </p:spPr>
      </p:pic>
      <p:pic>
        <p:nvPicPr>
          <p:cNvPr id="7" name="Picture 6">
            <a:extLst>
              <a:ext uri="{FF2B5EF4-FFF2-40B4-BE49-F238E27FC236}">
                <a16:creationId xmlns:a16="http://schemas.microsoft.com/office/drawing/2014/main" id="{E84EFFCC-8077-CECC-0C86-9E881B1245F4}"/>
              </a:ext>
            </a:extLst>
          </p:cNvPr>
          <p:cNvPicPr>
            <a:picLocks noChangeAspect="1"/>
          </p:cNvPicPr>
          <p:nvPr/>
        </p:nvPicPr>
        <p:blipFill rotWithShape="1">
          <a:blip r:embed="rId4"/>
          <a:srcRect l="121" t="6817" r="121" b="20171"/>
          <a:stretch/>
        </p:blipFill>
        <p:spPr>
          <a:xfrm>
            <a:off x="2833382" y="2745948"/>
            <a:ext cx="826640" cy="867243"/>
          </a:xfrm>
          <a:prstGeom prst="flowChartConnector">
            <a:avLst/>
          </a:prstGeom>
        </p:spPr>
      </p:pic>
      <p:pic>
        <p:nvPicPr>
          <p:cNvPr id="8" name="Picture 7">
            <a:extLst>
              <a:ext uri="{FF2B5EF4-FFF2-40B4-BE49-F238E27FC236}">
                <a16:creationId xmlns:a16="http://schemas.microsoft.com/office/drawing/2014/main" id="{8CB7A2C0-FDEE-6091-8684-D49D659CC38C}"/>
              </a:ext>
            </a:extLst>
          </p:cNvPr>
          <p:cNvPicPr>
            <a:picLocks noChangeAspect="1"/>
          </p:cNvPicPr>
          <p:nvPr/>
        </p:nvPicPr>
        <p:blipFill rotWithShape="1">
          <a:blip r:embed="rId5"/>
          <a:srcRect l="1" t="10295" r="1268" b="13894"/>
          <a:stretch/>
        </p:blipFill>
        <p:spPr>
          <a:xfrm>
            <a:off x="4141291" y="2745948"/>
            <a:ext cx="826640" cy="867243"/>
          </a:xfrm>
          <a:prstGeom prst="flowChartConnector">
            <a:avLst/>
          </a:prstGeom>
        </p:spPr>
      </p:pic>
      <p:pic>
        <p:nvPicPr>
          <p:cNvPr id="9" name="Picture 8">
            <a:extLst>
              <a:ext uri="{FF2B5EF4-FFF2-40B4-BE49-F238E27FC236}">
                <a16:creationId xmlns:a16="http://schemas.microsoft.com/office/drawing/2014/main" id="{E1D847B2-3050-DC77-0C20-A117F45B4760}"/>
              </a:ext>
            </a:extLst>
          </p:cNvPr>
          <p:cNvPicPr>
            <a:picLocks noChangeAspect="1"/>
          </p:cNvPicPr>
          <p:nvPr/>
        </p:nvPicPr>
        <p:blipFill rotWithShape="1">
          <a:blip r:embed="rId6"/>
          <a:srcRect l="5583" t="8462" r="9224" b="19046"/>
          <a:stretch/>
        </p:blipFill>
        <p:spPr>
          <a:xfrm>
            <a:off x="5449200" y="2745948"/>
            <a:ext cx="826640" cy="867243"/>
          </a:xfrm>
          <a:prstGeom prst="flowChartConnector">
            <a:avLst/>
          </a:prstGeom>
        </p:spPr>
      </p:pic>
      <p:pic>
        <p:nvPicPr>
          <p:cNvPr id="10" name="Picture 9">
            <a:extLst>
              <a:ext uri="{FF2B5EF4-FFF2-40B4-BE49-F238E27FC236}">
                <a16:creationId xmlns:a16="http://schemas.microsoft.com/office/drawing/2014/main" id="{F2E50E65-A473-7207-1338-04CB13AE098F}"/>
              </a:ext>
            </a:extLst>
          </p:cNvPr>
          <p:cNvPicPr>
            <a:picLocks noChangeAspect="1"/>
          </p:cNvPicPr>
          <p:nvPr/>
        </p:nvPicPr>
        <p:blipFill rotWithShape="1">
          <a:blip r:embed="rId7"/>
          <a:srcRect l="15740" t="8714" r="18191" b="32893"/>
          <a:stretch/>
        </p:blipFill>
        <p:spPr>
          <a:xfrm>
            <a:off x="6757109" y="2745948"/>
            <a:ext cx="826640" cy="867243"/>
          </a:xfrm>
          <a:prstGeom prst="flowChartConnector">
            <a:avLst/>
          </a:prstGeom>
        </p:spPr>
      </p:pic>
      <p:pic>
        <p:nvPicPr>
          <p:cNvPr id="11" name="Picture 10">
            <a:extLst>
              <a:ext uri="{FF2B5EF4-FFF2-40B4-BE49-F238E27FC236}">
                <a16:creationId xmlns:a16="http://schemas.microsoft.com/office/drawing/2014/main" id="{AFAE5B22-4852-08B2-7AD9-38CE0DC5641D}"/>
              </a:ext>
            </a:extLst>
          </p:cNvPr>
          <p:cNvPicPr>
            <a:picLocks noChangeAspect="1"/>
          </p:cNvPicPr>
          <p:nvPr/>
        </p:nvPicPr>
        <p:blipFill rotWithShape="1">
          <a:blip r:embed="rId8"/>
          <a:srcRect l="9824" t="5985" r="4983" b="29202"/>
          <a:stretch/>
        </p:blipFill>
        <p:spPr>
          <a:xfrm>
            <a:off x="8065018" y="2740224"/>
            <a:ext cx="826640" cy="877085"/>
          </a:xfrm>
          <a:prstGeom prst="flowChartConnector">
            <a:avLst/>
          </a:prstGeom>
        </p:spPr>
      </p:pic>
      <p:pic>
        <p:nvPicPr>
          <p:cNvPr id="12" name="Picture 11" descr="Text&#10;&#10;Description automatically generated">
            <a:extLst>
              <a:ext uri="{FF2B5EF4-FFF2-40B4-BE49-F238E27FC236}">
                <a16:creationId xmlns:a16="http://schemas.microsoft.com/office/drawing/2014/main" id="{2158F57C-D10F-18B0-D89E-1F91D2837927}"/>
              </a:ext>
            </a:extLst>
          </p:cNvPr>
          <p:cNvPicPr>
            <a:picLocks noChangeAspect="1"/>
          </p:cNvPicPr>
          <p:nvPr/>
        </p:nvPicPr>
        <p:blipFill rotWithShape="1">
          <a:blip r:embed="rId3">
            <a:extLst>
              <a:ext uri="{28A0092B-C50C-407E-A947-70E740481C1C}">
                <a14:useLocalDpi xmlns:a14="http://schemas.microsoft.com/office/drawing/2010/main" val="0"/>
              </a:ext>
            </a:extLst>
          </a:blip>
          <a:srcRect l="4055" t="12605" r="10980" b="37605"/>
          <a:stretch/>
        </p:blipFill>
        <p:spPr>
          <a:xfrm>
            <a:off x="4046096" y="4099604"/>
            <a:ext cx="1064479" cy="393965"/>
          </a:xfrm>
          <a:prstGeom prst="rect">
            <a:avLst/>
          </a:prstGeom>
          <a:solidFill>
            <a:schemeClr val="bg1">
              <a:alpha val="35000"/>
            </a:schemeClr>
          </a:solidFill>
        </p:spPr>
      </p:pic>
      <p:pic>
        <p:nvPicPr>
          <p:cNvPr id="13" name="Picture 12">
            <a:extLst>
              <a:ext uri="{FF2B5EF4-FFF2-40B4-BE49-F238E27FC236}">
                <a16:creationId xmlns:a16="http://schemas.microsoft.com/office/drawing/2014/main" id="{2971034D-CD68-A143-7EF3-35D953941890}"/>
              </a:ext>
            </a:extLst>
          </p:cNvPr>
          <p:cNvPicPr>
            <a:picLocks noChangeAspect="1"/>
          </p:cNvPicPr>
          <p:nvPr/>
        </p:nvPicPr>
        <p:blipFill>
          <a:blip r:embed="rId9"/>
          <a:stretch>
            <a:fillRect/>
          </a:stretch>
        </p:blipFill>
        <p:spPr>
          <a:xfrm>
            <a:off x="5503328" y="4005231"/>
            <a:ext cx="768867" cy="500104"/>
          </a:xfrm>
          <a:prstGeom prst="rect">
            <a:avLst/>
          </a:prstGeom>
        </p:spPr>
      </p:pic>
      <p:pic>
        <p:nvPicPr>
          <p:cNvPr id="14" name="Picture 13">
            <a:extLst>
              <a:ext uri="{FF2B5EF4-FFF2-40B4-BE49-F238E27FC236}">
                <a16:creationId xmlns:a16="http://schemas.microsoft.com/office/drawing/2014/main" id="{1F1AC76D-F01D-261A-574F-519D6516D3AE}"/>
              </a:ext>
            </a:extLst>
          </p:cNvPr>
          <p:cNvPicPr>
            <a:picLocks noChangeAspect="1"/>
          </p:cNvPicPr>
          <p:nvPr/>
        </p:nvPicPr>
        <p:blipFill>
          <a:blip r:embed="rId10"/>
          <a:stretch>
            <a:fillRect/>
          </a:stretch>
        </p:blipFill>
        <p:spPr>
          <a:xfrm>
            <a:off x="6751302" y="4206599"/>
            <a:ext cx="961367" cy="235952"/>
          </a:xfrm>
          <a:prstGeom prst="rect">
            <a:avLst/>
          </a:prstGeom>
        </p:spPr>
      </p:pic>
      <p:pic>
        <p:nvPicPr>
          <p:cNvPr id="15" name="Picture 14">
            <a:extLst>
              <a:ext uri="{FF2B5EF4-FFF2-40B4-BE49-F238E27FC236}">
                <a16:creationId xmlns:a16="http://schemas.microsoft.com/office/drawing/2014/main" id="{1F2A26F0-130A-4BE5-D440-DA0DDE6AD5FB}"/>
              </a:ext>
            </a:extLst>
          </p:cNvPr>
          <p:cNvPicPr>
            <a:picLocks noChangeAspect="1"/>
          </p:cNvPicPr>
          <p:nvPr/>
        </p:nvPicPr>
        <p:blipFill>
          <a:blip r:embed="rId11"/>
          <a:stretch>
            <a:fillRect/>
          </a:stretch>
        </p:blipFill>
        <p:spPr>
          <a:xfrm>
            <a:off x="8028683" y="4155042"/>
            <a:ext cx="961367" cy="283087"/>
          </a:xfrm>
          <a:prstGeom prst="rect">
            <a:avLst/>
          </a:prstGeom>
        </p:spPr>
      </p:pic>
      <p:sp>
        <p:nvSpPr>
          <p:cNvPr id="16" name="TextBox 15">
            <a:extLst>
              <a:ext uri="{FF2B5EF4-FFF2-40B4-BE49-F238E27FC236}">
                <a16:creationId xmlns:a16="http://schemas.microsoft.com/office/drawing/2014/main" id="{7105D116-2A2C-73AC-A360-4152B2C09065}"/>
              </a:ext>
            </a:extLst>
          </p:cNvPr>
          <p:cNvSpPr txBox="1"/>
          <p:nvPr/>
        </p:nvSpPr>
        <p:spPr>
          <a:xfrm>
            <a:off x="2802032" y="3665500"/>
            <a:ext cx="917279" cy="523220"/>
          </a:xfrm>
          <a:prstGeom prst="rect">
            <a:avLst/>
          </a:prstGeom>
          <a:noFill/>
        </p:spPr>
        <p:txBody>
          <a:bodyPr wrap="square" rtlCol="0">
            <a:spAutoFit/>
          </a:bodyPr>
          <a:lstStyle/>
          <a:p>
            <a:pPr algn="ctr"/>
            <a:r>
              <a:rPr lang="en-US" altLang="zh-CN" sz="1400" dirty="0">
                <a:solidFill>
                  <a:schemeClr val="bg2">
                    <a:lumMod val="50000"/>
                  </a:schemeClr>
                </a:solidFill>
                <a:latin typeface="Avenir Next LT Pro Demi" panose="020B0704020202020204" pitchFamily="34" charset="0"/>
              </a:rPr>
              <a:t>Shaolun</a:t>
            </a:r>
          </a:p>
          <a:p>
            <a:pPr algn="ctr"/>
            <a:r>
              <a:rPr lang="en-US" altLang="zh-CN" sz="1400" dirty="0">
                <a:solidFill>
                  <a:schemeClr val="bg2">
                    <a:lumMod val="50000"/>
                  </a:schemeClr>
                </a:solidFill>
                <a:latin typeface="Avenir Next LT Pro Demi" panose="020B0704020202020204" pitchFamily="34" charset="0"/>
              </a:rPr>
              <a:t>RUAN</a:t>
            </a:r>
            <a:endParaRPr lang="zh-CN" altLang="en-US" sz="1400" dirty="0">
              <a:solidFill>
                <a:schemeClr val="bg2">
                  <a:lumMod val="50000"/>
                </a:schemeClr>
              </a:solidFill>
              <a:latin typeface="Avenir Next LT Pro Demi" panose="020B0704020202020204" pitchFamily="34" charset="0"/>
            </a:endParaRPr>
          </a:p>
        </p:txBody>
      </p:sp>
      <p:sp>
        <p:nvSpPr>
          <p:cNvPr id="17" name="TextBox 16">
            <a:extLst>
              <a:ext uri="{FF2B5EF4-FFF2-40B4-BE49-F238E27FC236}">
                <a16:creationId xmlns:a16="http://schemas.microsoft.com/office/drawing/2014/main" id="{D5B706B8-3C4B-6A92-BA7B-9AA166D38740}"/>
              </a:ext>
            </a:extLst>
          </p:cNvPr>
          <p:cNvSpPr txBox="1"/>
          <p:nvPr/>
        </p:nvSpPr>
        <p:spPr>
          <a:xfrm>
            <a:off x="4087896" y="3665500"/>
            <a:ext cx="917279" cy="523220"/>
          </a:xfrm>
          <a:prstGeom prst="rect">
            <a:avLst/>
          </a:prstGeom>
          <a:noFill/>
        </p:spPr>
        <p:txBody>
          <a:bodyPr wrap="square" rtlCol="0">
            <a:spAutoFit/>
          </a:bodyPr>
          <a:lstStyle/>
          <a:p>
            <a:pPr algn="ctr"/>
            <a:r>
              <a:rPr lang="en-US" altLang="zh-CN" sz="1400" dirty="0">
                <a:solidFill>
                  <a:schemeClr val="bg2">
                    <a:lumMod val="50000"/>
                  </a:schemeClr>
                </a:solidFill>
                <a:latin typeface="Avenir Next LT Pro Demi" panose="020B0704020202020204" pitchFamily="34" charset="0"/>
              </a:rPr>
              <a:t>Yong</a:t>
            </a:r>
          </a:p>
          <a:p>
            <a:pPr algn="ctr"/>
            <a:r>
              <a:rPr lang="en-US" altLang="zh-CN" sz="1400" dirty="0">
                <a:solidFill>
                  <a:schemeClr val="bg2">
                    <a:lumMod val="50000"/>
                  </a:schemeClr>
                </a:solidFill>
                <a:latin typeface="Avenir Next LT Pro Demi" panose="020B0704020202020204" pitchFamily="34" charset="0"/>
              </a:rPr>
              <a:t>WANG</a:t>
            </a:r>
            <a:endParaRPr lang="zh-CN" altLang="en-US" sz="1400" dirty="0">
              <a:solidFill>
                <a:schemeClr val="bg2">
                  <a:lumMod val="50000"/>
                </a:schemeClr>
              </a:solidFill>
              <a:latin typeface="Avenir Next LT Pro Demi" panose="020B0704020202020204" pitchFamily="34" charset="0"/>
            </a:endParaRPr>
          </a:p>
        </p:txBody>
      </p:sp>
      <p:sp>
        <p:nvSpPr>
          <p:cNvPr id="19" name="TextBox 18">
            <a:extLst>
              <a:ext uri="{FF2B5EF4-FFF2-40B4-BE49-F238E27FC236}">
                <a16:creationId xmlns:a16="http://schemas.microsoft.com/office/drawing/2014/main" id="{9B7C5B43-66E9-753C-5BDF-817091DB8C5D}"/>
              </a:ext>
            </a:extLst>
          </p:cNvPr>
          <p:cNvSpPr txBox="1"/>
          <p:nvPr/>
        </p:nvSpPr>
        <p:spPr>
          <a:xfrm>
            <a:off x="5432853" y="3665500"/>
            <a:ext cx="917279" cy="523220"/>
          </a:xfrm>
          <a:prstGeom prst="rect">
            <a:avLst/>
          </a:prstGeom>
          <a:noFill/>
        </p:spPr>
        <p:txBody>
          <a:bodyPr wrap="square" rtlCol="0">
            <a:spAutoFit/>
          </a:bodyPr>
          <a:lstStyle/>
          <a:p>
            <a:pPr algn="ctr"/>
            <a:r>
              <a:rPr lang="en-US" altLang="zh-CN" sz="1400" dirty="0">
                <a:solidFill>
                  <a:schemeClr val="bg2">
                    <a:lumMod val="50000"/>
                  </a:schemeClr>
                </a:solidFill>
                <a:latin typeface="Avenir Next LT Pro Demi" panose="020B0704020202020204" pitchFamily="34" charset="0"/>
              </a:rPr>
              <a:t>Weiwen</a:t>
            </a:r>
          </a:p>
          <a:p>
            <a:pPr algn="ctr"/>
            <a:r>
              <a:rPr lang="en-US" altLang="zh-CN" sz="1400" dirty="0">
                <a:solidFill>
                  <a:schemeClr val="bg2">
                    <a:lumMod val="50000"/>
                  </a:schemeClr>
                </a:solidFill>
                <a:latin typeface="Avenir Next LT Pro Demi" panose="020B0704020202020204" pitchFamily="34" charset="0"/>
              </a:rPr>
              <a:t>JIANG</a:t>
            </a:r>
            <a:endParaRPr lang="zh-CN" altLang="en-US" sz="1400" dirty="0">
              <a:solidFill>
                <a:schemeClr val="bg2">
                  <a:lumMod val="50000"/>
                </a:schemeClr>
              </a:solidFill>
              <a:latin typeface="Avenir Next LT Pro Demi" panose="020B0704020202020204" pitchFamily="34" charset="0"/>
            </a:endParaRPr>
          </a:p>
        </p:txBody>
      </p:sp>
      <p:sp>
        <p:nvSpPr>
          <p:cNvPr id="20" name="TextBox 19">
            <a:extLst>
              <a:ext uri="{FF2B5EF4-FFF2-40B4-BE49-F238E27FC236}">
                <a16:creationId xmlns:a16="http://schemas.microsoft.com/office/drawing/2014/main" id="{22CDF662-AC95-1C32-B671-85A0FF70A12D}"/>
              </a:ext>
            </a:extLst>
          </p:cNvPr>
          <p:cNvSpPr txBox="1"/>
          <p:nvPr/>
        </p:nvSpPr>
        <p:spPr>
          <a:xfrm>
            <a:off x="6744896" y="3665500"/>
            <a:ext cx="917279" cy="523220"/>
          </a:xfrm>
          <a:prstGeom prst="rect">
            <a:avLst/>
          </a:prstGeom>
          <a:noFill/>
        </p:spPr>
        <p:txBody>
          <a:bodyPr wrap="square" rtlCol="0">
            <a:spAutoFit/>
          </a:bodyPr>
          <a:lstStyle/>
          <a:p>
            <a:pPr algn="ctr"/>
            <a:r>
              <a:rPr lang="en-US" altLang="zh-CN" sz="1400" dirty="0">
                <a:solidFill>
                  <a:schemeClr val="bg2">
                    <a:lumMod val="50000"/>
                  </a:schemeClr>
                </a:solidFill>
                <a:latin typeface="Avenir Next LT Pro Demi" panose="020B0704020202020204" pitchFamily="34" charset="0"/>
              </a:rPr>
              <a:t>Ying</a:t>
            </a:r>
          </a:p>
          <a:p>
            <a:pPr algn="ctr"/>
            <a:r>
              <a:rPr lang="en-US" altLang="zh-CN" sz="1400" dirty="0">
                <a:solidFill>
                  <a:schemeClr val="bg2">
                    <a:lumMod val="50000"/>
                  </a:schemeClr>
                </a:solidFill>
                <a:latin typeface="Avenir Next LT Pro Demi" panose="020B0704020202020204" pitchFamily="34" charset="0"/>
              </a:rPr>
              <a:t>MAO</a:t>
            </a:r>
            <a:endParaRPr lang="zh-CN" altLang="en-US" sz="1400" dirty="0">
              <a:solidFill>
                <a:schemeClr val="bg2">
                  <a:lumMod val="50000"/>
                </a:schemeClr>
              </a:solidFill>
              <a:latin typeface="Avenir Next LT Pro Demi" panose="020B0704020202020204" pitchFamily="34" charset="0"/>
            </a:endParaRPr>
          </a:p>
        </p:txBody>
      </p:sp>
      <p:sp>
        <p:nvSpPr>
          <p:cNvPr id="21" name="TextBox 20">
            <a:extLst>
              <a:ext uri="{FF2B5EF4-FFF2-40B4-BE49-F238E27FC236}">
                <a16:creationId xmlns:a16="http://schemas.microsoft.com/office/drawing/2014/main" id="{839619F4-FC2F-38C2-3E76-94071A037E8A}"/>
              </a:ext>
            </a:extLst>
          </p:cNvPr>
          <p:cNvSpPr txBox="1"/>
          <p:nvPr/>
        </p:nvSpPr>
        <p:spPr>
          <a:xfrm>
            <a:off x="8033668" y="3665500"/>
            <a:ext cx="917279" cy="523220"/>
          </a:xfrm>
          <a:prstGeom prst="rect">
            <a:avLst/>
          </a:prstGeom>
          <a:noFill/>
        </p:spPr>
        <p:txBody>
          <a:bodyPr wrap="square" rtlCol="0">
            <a:spAutoFit/>
          </a:bodyPr>
          <a:lstStyle/>
          <a:p>
            <a:pPr algn="ctr"/>
            <a:r>
              <a:rPr lang="en-US" altLang="zh-CN" sz="1400" dirty="0">
                <a:solidFill>
                  <a:schemeClr val="bg2">
                    <a:lumMod val="50000"/>
                  </a:schemeClr>
                </a:solidFill>
                <a:latin typeface="Avenir Next LT Pro Demi" panose="020B0704020202020204" pitchFamily="34" charset="0"/>
              </a:rPr>
              <a:t>Qiang</a:t>
            </a:r>
          </a:p>
          <a:p>
            <a:pPr algn="ctr"/>
            <a:r>
              <a:rPr lang="en-US" altLang="zh-CN" sz="1400" dirty="0">
                <a:solidFill>
                  <a:schemeClr val="bg2">
                    <a:lumMod val="50000"/>
                  </a:schemeClr>
                </a:solidFill>
                <a:latin typeface="Avenir Next LT Pro Demi" panose="020B0704020202020204" pitchFamily="34" charset="0"/>
              </a:rPr>
              <a:t>GUAN</a:t>
            </a:r>
            <a:endParaRPr lang="zh-CN" altLang="en-US" sz="1400" dirty="0">
              <a:solidFill>
                <a:schemeClr val="bg2">
                  <a:lumMod val="50000"/>
                </a:schemeClr>
              </a:solidFill>
              <a:latin typeface="Avenir Next LT Pro Demi" panose="020B0704020202020204" pitchFamily="34" charset="0"/>
            </a:endParaRPr>
          </a:p>
        </p:txBody>
      </p:sp>
      <p:sp>
        <p:nvSpPr>
          <p:cNvPr id="22" name="文本框 1">
            <a:extLst>
              <a:ext uri="{FF2B5EF4-FFF2-40B4-BE49-F238E27FC236}">
                <a16:creationId xmlns:a16="http://schemas.microsoft.com/office/drawing/2014/main" id="{6D85B6F0-E8BA-E798-D0AE-6C1968C4EC46}"/>
              </a:ext>
            </a:extLst>
          </p:cNvPr>
          <p:cNvSpPr txBox="1"/>
          <p:nvPr/>
        </p:nvSpPr>
        <p:spPr>
          <a:xfrm>
            <a:off x="2484471" y="5190795"/>
            <a:ext cx="9707529" cy="2615268"/>
          </a:xfrm>
          <a:prstGeom prst="rect">
            <a:avLst/>
          </a:prstGeom>
          <a:noFill/>
        </p:spPr>
        <p:txBody>
          <a:bodyPr wrap="square" rtlCol="0">
            <a:spAutoFit/>
          </a:bodyPr>
          <a:lstStyle/>
          <a:p>
            <a:r>
              <a:rPr lang="en-US" altLang="zh-CN" sz="2000" b="1" dirty="0">
                <a:solidFill>
                  <a:srgbClr val="000000"/>
                </a:solidFill>
                <a:latin typeface="Avenir Next LT Pro Light" panose="020B0304020202020204" pitchFamily="34" charset="0"/>
                <a:ea typeface="Roboto" panose="02000000000000000000" pitchFamily="2" charset="0"/>
                <a:cs typeface="Roboto" panose="02000000000000000000" pitchFamily="2" charset="0"/>
              </a:rPr>
              <a:t>Online demo: </a:t>
            </a:r>
            <a:r>
              <a:rPr lang="en-US" altLang="zh-CN" sz="2000" b="1" dirty="0">
                <a:solidFill>
                  <a:srgbClr val="000000"/>
                </a:solidFill>
                <a:latin typeface="Avenir Next LT Pro Light" panose="020B0304020202020204" pitchFamily="34"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https://vacsen.github.io/</a:t>
            </a:r>
            <a:endParaRPr lang="en-US" altLang="zh-CN" sz="2000" b="1" dirty="0">
              <a:solidFill>
                <a:srgbClr val="000000"/>
              </a:solidFill>
              <a:latin typeface="Avenir Next LT Pro Light" panose="020B0304020202020204" pitchFamily="34" charset="0"/>
              <a:ea typeface="Roboto" panose="02000000000000000000" pitchFamily="2" charset="0"/>
              <a:cs typeface="Roboto" panose="02000000000000000000" pitchFamily="2" charset="0"/>
            </a:endParaRPr>
          </a:p>
          <a:p>
            <a:r>
              <a:rPr lang="en-US" altLang="zh-CN" sz="2000" b="1" dirty="0">
                <a:solidFill>
                  <a:srgbClr val="000000"/>
                </a:solidFill>
                <a:latin typeface="Avenir Next LT Pro Light" panose="020B0304020202020204" pitchFamily="34" charset="0"/>
                <a:ea typeface="Roboto" panose="02000000000000000000" pitchFamily="2" charset="0"/>
                <a:cs typeface="Roboto" panose="02000000000000000000" pitchFamily="2" charset="0"/>
              </a:rPr>
              <a:t>Contact me: </a:t>
            </a:r>
            <a:r>
              <a:rPr lang="en-US" altLang="zh-CN" sz="2000" b="1" dirty="0">
                <a:solidFill>
                  <a:srgbClr val="000000"/>
                </a:solidFill>
                <a:latin typeface="Avenir Next LT Pro Light" panose="020B0304020202020204" pitchFamily="34" charset="0"/>
                <a:ea typeface="Roboto" panose="02000000000000000000" pitchFamily="2" charset="0"/>
                <a:cs typeface="Roboto" panose="02000000000000000000" pitchFamily="2" charset="0"/>
                <a:hlinkClick r:id="rId13"/>
              </a:rPr>
              <a:t>slruan.2021@phdcs.smu.edu.sg</a:t>
            </a:r>
            <a:endParaRPr lang="en-US" altLang="zh-CN" sz="2000" b="1" dirty="0">
              <a:solidFill>
                <a:srgbClr val="000000"/>
              </a:solidFill>
              <a:latin typeface="Avenir Next LT Pro Light" panose="020B0304020202020204" pitchFamily="34" charset="0"/>
              <a:ea typeface="Roboto" panose="02000000000000000000" pitchFamily="2" charset="0"/>
              <a:cs typeface="Roboto" panose="02000000000000000000" pitchFamily="2" charset="0"/>
            </a:endParaRPr>
          </a:p>
          <a:p>
            <a:r>
              <a:rPr lang="en-US" altLang="zh-CN" sz="2000" b="1" dirty="0">
                <a:solidFill>
                  <a:srgbClr val="000000"/>
                </a:solidFill>
                <a:latin typeface="Avenir Next LT Pro Light" panose="020B0304020202020204" pitchFamily="34" charset="0"/>
                <a:ea typeface="Roboto" panose="02000000000000000000" pitchFamily="2" charset="0"/>
                <a:cs typeface="Roboto" panose="02000000000000000000" pitchFamily="2" charset="0"/>
              </a:rPr>
              <a:t>My homepage: </a:t>
            </a:r>
            <a:r>
              <a:rPr lang="en-US" altLang="zh-CN" sz="2000" b="1" dirty="0">
                <a:solidFill>
                  <a:srgbClr val="000000"/>
                </a:solidFill>
                <a:latin typeface="Avenir Next LT Pro Light" panose="020B0304020202020204" pitchFamily="34" charset="0"/>
                <a:ea typeface="Roboto" panose="02000000000000000000" pitchFamily="2" charset="0"/>
                <a:cs typeface="Roboto" panose="02000000000000000000" pitchFamily="2" charset="0"/>
                <a:hlinkClick r:id="rId14"/>
              </a:rPr>
              <a:t>https://shaolun-ruan.com/</a:t>
            </a:r>
            <a:endParaRPr lang="en-US" altLang="zh-CN" sz="2400" b="1" dirty="0">
              <a:solidFill>
                <a:srgbClr val="000000"/>
              </a:solidFill>
              <a:latin typeface="Avenir Next LT Pro Light" panose="020B0304020202020204" pitchFamily="34" charset="0"/>
              <a:ea typeface="Roboto" panose="02000000000000000000" pitchFamily="2" charset="0"/>
              <a:cs typeface="Roboto" panose="02000000000000000000" pitchFamily="2" charset="0"/>
            </a:endParaRPr>
          </a:p>
          <a:p>
            <a:pPr>
              <a:lnSpc>
                <a:spcPct val="150000"/>
              </a:lnSpc>
            </a:pPr>
            <a:endParaRPr lang="en-US" altLang="zh-CN" sz="2400" b="1" dirty="0">
              <a:solidFill>
                <a:srgbClr val="000000"/>
              </a:solidFill>
              <a:latin typeface="Avenir Next LT Pro Light" panose="020B0304020202020204" pitchFamily="34" charset="0"/>
              <a:ea typeface="Roboto" panose="02000000000000000000" pitchFamily="2" charset="0"/>
              <a:cs typeface="Roboto" panose="02000000000000000000" pitchFamily="2" charset="0"/>
            </a:endParaRPr>
          </a:p>
          <a:p>
            <a:pPr>
              <a:lnSpc>
                <a:spcPct val="150000"/>
              </a:lnSpc>
            </a:pPr>
            <a:endParaRPr lang="en-US" altLang="zh-CN" sz="2400" b="1" dirty="0">
              <a:solidFill>
                <a:srgbClr val="000000"/>
              </a:solidFill>
              <a:latin typeface="Avenir Next LT Pro Light" panose="020B0304020202020204" pitchFamily="34" charset="0"/>
              <a:ea typeface="Roboto" panose="02000000000000000000" pitchFamily="2" charset="0"/>
              <a:cs typeface="Roboto" panose="02000000000000000000" pitchFamily="2" charset="0"/>
            </a:endParaRPr>
          </a:p>
          <a:p>
            <a:pPr>
              <a:lnSpc>
                <a:spcPct val="150000"/>
              </a:lnSpc>
            </a:pPr>
            <a:endParaRPr lang="en-US" altLang="zh-CN" sz="2400" b="1" dirty="0">
              <a:solidFill>
                <a:srgbClr val="000000"/>
              </a:solidFill>
              <a:latin typeface="Avenir Next LT Pro Light" panose="020B0304020202020204" pitchFamily="34" charset="0"/>
              <a:ea typeface="Roboto" panose="02000000000000000000" pitchFamily="2" charset="0"/>
              <a:cs typeface="Roboto" panose="02000000000000000000" pitchFamily="2" charset="0"/>
            </a:endParaRPr>
          </a:p>
        </p:txBody>
      </p:sp>
      <p:pic>
        <p:nvPicPr>
          <p:cNvPr id="30" name="Graphic 29">
            <a:extLst>
              <a:ext uri="{FF2B5EF4-FFF2-40B4-BE49-F238E27FC236}">
                <a16:creationId xmlns:a16="http://schemas.microsoft.com/office/drawing/2014/main" id="{0D250C87-2785-B823-95A3-727A9CE6D47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987423" y="5186373"/>
            <a:ext cx="1043886" cy="1043886"/>
          </a:xfrm>
          <a:prstGeom prst="rect">
            <a:avLst/>
          </a:prstGeom>
        </p:spPr>
      </p:pic>
      <p:sp>
        <p:nvSpPr>
          <p:cNvPr id="2" name="Slide Number Placeholder 1">
            <a:extLst>
              <a:ext uri="{FF2B5EF4-FFF2-40B4-BE49-F238E27FC236}">
                <a16:creationId xmlns:a16="http://schemas.microsoft.com/office/drawing/2014/main" id="{AFDCE063-57F7-DD8F-4AB2-E00E408EF935}"/>
              </a:ext>
            </a:extLst>
          </p:cNvPr>
          <p:cNvSpPr>
            <a:spLocks noGrp="1"/>
          </p:cNvSpPr>
          <p:nvPr>
            <p:ph type="sldNum" sz="quarter" idx="12"/>
          </p:nvPr>
        </p:nvSpPr>
        <p:spPr/>
        <p:txBody>
          <a:bodyPr/>
          <a:lstStyle/>
          <a:p>
            <a:fld id="{C15FAC00-2F8E-49B9-A540-4447109212A9}" type="slidenum">
              <a:rPr lang="zh-CN" altLang="en-US" smtClean="0"/>
              <a:t>17</a:t>
            </a:fld>
            <a:endParaRPr lang="zh-CN" altLang="en-US"/>
          </a:p>
        </p:txBody>
      </p:sp>
    </p:spTree>
    <p:extLst>
      <p:ext uri="{BB962C8B-B14F-4D97-AF65-F5344CB8AC3E}">
        <p14:creationId xmlns:p14="http://schemas.microsoft.com/office/powerpoint/2010/main" val="427583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E54F74B2-D9B5-4F5C-9123-52D7B6DD0C23}"/>
              </a:ext>
            </a:extLst>
          </p:cNvPr>
          <p:cNvSpPr txBox="1"/>
          <p:nvPr/>
        </p:nvSpPr>
        <p:spPr>
          <a:xfrm>
            <a:off x="748759" y="1905506"/>
            <a:ext cx="7131564" cy="3046988"/>
          </a:xfrm>
          <a:prstGeom prst="rect">
            <a:avLst/>
          </a:prstGeom>
          <a:noFill/>
        </p:spPr>
        <p:txBody>
          <a:bodyPr wrap="square" rtlCol="0">
            <a:spAutoFit/>
          </a:bodyPr>
          <a:lstStyle/>
          <a:p>
            <a:r>
              <a:rPr lang="en-US" altLang="zh-CN" sz="2400" dirty="0">
                <a:solidFill>
                  <a:srgbClr val="000000"/>
                </a:solidFill>
                <a:latin typeface="Avenir Next LT Pro Demi" panose="020B0704020202020204" pitchFamily="34" charset="0"/>
                <a:ea typeface="Roboto" panose="02000000000000000000" pitchFamily="2" charset="0"/>
                <a:cs typeface="Roboto" panose="02000000000000000000" pitchFamily="2" charset="0"/>
              </a:rPr>
              <a:t>     VACSEN: A Visualization Approach for Noise</a:t>
            </a:r>
          </a:p>
          <a:p>
            <a:r>
              <a:rPr lang="en-US" altLang="zh-CN" sz="2400" dirty="0">
                <a:solidFill>
                  <a:srgbClr val="000000"/>
                </a:solidFill>
                <a:latin typeface="Avenir Next LT Pro Demi" panose="020B0704020202020204" pitchFamily="34" charset="0"/>
                <a:ea typeface="Roboto" panose="02000000000000000000" pitchFamily="2" charset="0"/>
                <a:cs typeface="Roboto" panose="02000000000000000000" pitchFamily="2" charset="0"/>
              </a:rPr>
              <a:t>     Awareness in Quantum Computing</a:t>
            </a:r>
          </a:p>
          <a:p>
            <a:endParaRPr lang="en-US" altLang="zh-CN" sz="2400" dirty="0">
              <a:solidFill>
                <a:srgbClr val="000000"/>
              </a:solidFill>
              <a:latin typeface="Avenir Next LT Pro Demi" panose="020B0704020202020204" pitchFamily="34" charset="0"/>
              <a:ea typeface="Roboto" panose="02000000000000000000" pitchFamily="2" charset="0"/>
              <a:cs typeface="Roboto" panose="02000000000000000000" pitchFamily="2" charset="0"/>
            </a:endParaRPr>
          </a:p>
          <a:p>
            <a:pPr marL="914400" lvl="1" indent="-457200">
              <a:buFont typeface="Arial" panose="020B0604020202020204" pitchFamily="34" charset="0"/>
              <a:buChar char="•"/>
            </a:pPr>
            <a:r>
              <a:rPr lang="en-US" altLang="zh-CN" sz="2400" dirty="0">
                <a:solidFill>
                  <a:srgbClr val="000000"/>
                </a:solidFill>
                <a:latin typeface="Avenir Next LT Pro Demi" panose="020B0704020202020204" pitchFamily="34" charset="0"/>
                <a:cs typeface="Calibri" panose="020F0502020204030204" pitchFamily="34" charset="0"/>
              </a:rPr>
              <a:t>Background</a:t>
            </a:r>
          </a:p>
          <a:p>
            <a:pPr marL="914400" lvl="1" indent="-457200">
              <a:buFont typeface="Arial" panose="020B0604020202020204" pitchFamily="34" charset="0"/>
              <a:buChar char="•"/>
            </a:pPr>
            <a:r>
              <a:rPr lang="en-US" altLang="zh-CN" sz="2400" dirty="0">
                <a:solidFill>
                  <a:srgbClr val="000000"/>
                </a:solidFill>
                <a:latin typeface="Avenir Next LT Pro Demi" panose="020B0704020202020204" pitchFamily="34" charset="0"/>
                <a:cs typeface="Calibri" panose="020F0502020204030204" pitchFamily="34" charset="0"/>
              </a:rPr>
              <a:t>Motivation</a:t>
            </a:r>
          </a:p>
          <a:p>
            <a:pPr marL="914400" lvl="1" indent="-457200">
              <a:buFont typeface="Arial" panose="020B0604020202020204" pitchFamily="34" charset="0"/>
              <a:buChar char="•"/>
            </a:pPr>
            <a:r>
              <a:rPr lang="en-US" altLang="zh-CN" sz="2400" dirty="0">
                <a:solidFill>
                  <a:srgbClr val="000000"/>
                </a:solidFill>
                <a:latin typeface="Avenir Next LT Pro Demi" panose="020B0704020202020204" pitchFamily="34" charset="0"/>
                <a:cs typeface="Calibri" panose="020F0502020204030204" pitchFamily="34" charset="0"/>
              </a:rPr>
              <a:t>Approach</a:t>
            </a:r>
          </a:p>
          <a:p>
            <a:pPr marL="914400" lvl="1" indent="-457200">
              <a:buFont typeface="Arial" panose="020B0604020202020204" pitchFamily="34" charset="0"/>
              <a:buChar char="•"/>
            </a:pPr>
            <a:r>
              <a:rPr lang="en-US" altLang="zh-CN" sz="2400" dirty="0">
                <a:solidFill>
                  <a:srgbClr val="000000"/>
                </a:solidFill>
                <a:latin typeface="Avenir Next LT Pro Demi" panose="020B0704020202020204" pitchFamily="34" charset="0"/>
                <a:cs typeface="Calibri" panose="020F0502020204030204" pitchFamily="34" charset="0"/>
              </a:rPr>
              <a:t>Evaluation</a:t>
            </a:r>
          </a:p>
          <a:p>
            <a:pPr marL="914400" lvl="1" indent="-457200">
              <a:buFont typeface="Arial" panose="020B0604020202020204" pitchFamily="34" charset="0"/>
              <a:buChar char="•"/>
            </a:pPr>
            <a:r>
              <a:rPr lang="en-US" altLang="zh-CN" sz="2400" dirty="0">
                <a:solidFill>
                  <a:srgbClr val="000000"/>
                </a:solidFill>
                <a:latin typeface="Avenir Next LT Pro Demi" panose="020B0704020202020204" pitchFamily="34" charset="0"/>
                <a:cs typeface="Calibri" panose="020F0502020204030204" pitchFamily="34" charset="0"/>
              </a:rPr>
              <a:t>Conclusion</a:t>
            </a:r>
          </a:p>
        </p:txBody>
      </p:sp>
      <p:cxnSp>
        <p:nvCxnSpPr>
          <p:cNvPr id="8" name="Straight Connector 7">
            <a:extLst>
              <a:ext uri="{FF2B5EF4-FFF2-40B4-BE49-F238E27FC236}">
                <a16:creationId xmlns:a16="http://schemas.microsoft.com/office/drawing/2014/main" id="{6BA59C47-3FF5-37FF-1203-3D5CA51357E0}"/>
              </a:ext>
            </a:extLst>
          </p:cNvPr>
          <p:cNvCxnSpPr/>
          <p:nvPr/>
        </p:nvCxnSpPr>
        <p:spPr>
          <a:xfrm>
            <a:off x="8153400" y="1516134"/>
            <a:ext cx="0" cy="4312429"/>
          </a:xfrm>
          <a:prstGeom prst="line">
            <a:avLst/>
          </a:prstGeom>
          <a:ln w="19050"/>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B348E459-415E-FE46-A8EC-108C5A30B036}"/>
              </a:ext>
            </a:extLst>
          </p:cNvPr>
          <p:cNvPicPr>
            <a:picLocks noChangeAspect="1"/>
          </p:cNvPicPr>
          <p:nvPr/>
        </p:nvPicPr>
        <p:blipFill rotWithShape="1">
          <a:blip r:embed="rId3"/>
          <a:srcRect l="24834" t="5371" b="10274"/>
          <a:stretch/>
        </p:blipFill>
        <p:spPr>
          <a:xfrm>
            <a:off x="9121282" y="3908502"/>
            <a:ext cx="2179922" cy="563137"/>
          </a:xfrm>
          <a:prstGeom prst="rect">
            <a:avLst/>
          </a:prstGeom>
        </p:spPr>
      </p:pic>
      <p:pic>
        <p:nvPicPr>
          <p:cNvPr id="12" name="Picture 11">
            <a:extLst>
              <a:ext uri="{FF2B5EF4-FFF2-40B4-BE49-F238E27FC236}">
                <a16:creationId xmlns:a16="http://schemas.microsoft.com/office/drawing/2014/main" id="{E1329B2D-3C65-1AFA-C437-7D907E7204C7}"/>
              </a:ext>
            </a:extLst>
          </p:cNvPr>
          <p:cNvPicPr>
            <a:picLocks noChangeAspect="1"/>
          </p:cNvPicPr>
          <p:nvPr/>
        </p:nvPicPr>
        <p:blipFill rotWithShape="1">
          <a:blip r:embed="rId3"/>
          <a:srcRect t="402" r="76250"/>
          <a:stretch/>
        </p:blipFill>
        <p:spPr>
          <a:xfrm>
            <a:off x="9634205" y="2483655"/>
            <a:ext cx="1300480" cy="1255379"/>
          </a:xfrm>
          <a:prstGeom prst="rect">
            <a:avLst/>
          </a:prstGeom>
        </p:spPr>
      </p:pic>
      <p:sp>
        <p:nvSpPr>
          <p:cNvPr id="2" name="Slide Number Placeholder 1">
            <a:extLst>
              <a:ext uri="{FF2B5EF4-FFF2-40B4-BE49-F238E27FC236}">
                <a16:creationId xmlns:a16="http://schemas.microsoft.com/office/drawing/2014/main" id="{509F17A0-8748-5F09-C78D-BDE4BB3F053C}"/>
              </a:ext>
            </a:extLst>
          </p:cNvPr>
          <p:cNvSpPr>
            <a:spLocks noGrp="1"/>
          </p:cNvSpPr>
          <p:nvPr>
            <p:ph type="sldNum" sz="quarter" idx="12"/>
          </p:nvPr>
        </p:nvSpPr>
        <p:spPr/>
        <p:txBody>
          <a:bodyPr/>
          <a:lstStyle/>
          <a:p>
            <a:fld id="{C15FAC00-2F8E-49B9-A540-4447109212A9}" type="slidenum">
              <a:rPr lang="zh-CN" altLang="en-US" smtClean="0"/>
              <a:t>2</a:t>
            </a:fld>
            <a:endParaRPr lang="zh-CN" altLang="en-US"/>
          </a:p>
        </p:txBody>
      </p:sp>
    </p:spTree>
    <p:extLst>
      <p:ext uri="{BB962C8B-B14F-4D97-AF65-F5344CB8AC3E}">
        <p14:creationId xmlns:p14="http://schemas.microsoft.com/office/powerpoint/2010/main" val="50078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16AB60-8F7F-7B2D-E385-509C37A3A8EF}"/>
              </a:ext>
            </a:extLst>
          </p:cNvPr>
          <p:cNvSpPr txBox="1"/>
          <p:nvPr/>
        </p:nvSpPr>
        <p:spPr>
          <a:xfrm>
            <a:off x="3877360" y="2598003"/>
            <a:ext cx="8089802" cy="830997"/>
          </a:xfrm>
          <a:prstGeom prst="rect">
            <a:avLst/>
          </a:prstGeom>
          <a:noFill/>
        </p:spPr>
        <p:txBody>
          <a:bodyPr wrap="square" rtlCol="0">
            <a:spAutoFit/>
          </a:bodyPr>
          <a:lstStyle/>
          <a:p>
            <a:r>
              <a:rPr lang="en-US" altLang="zh-CN" sz="2400" dirty="0">
                <a:solidFill>
                  <a:srgbClr val="000000"/>
                </a:solidFill>
                <a:latin typeface="Avenir Next LT Pro Demi" panose="020B0704020202020204" pitchFamily="34" charset="0"/>
                <a:ea typeface="Roboto" panose="02000000000000000000" pitchFamily="2" charset="0"/>
                <a:cs typeface="Roboto" panose="02000000000000000000" pitchFamily="2" charset="0"/>
              </a:rPr>
              <a:t>Quantum computers have shown a considerable speedup over classical computers </a:t>
            </a:r>
            <a:r>
              <a:rPr lang="en-US" altLang="zh-CN" sz="1600" dirty="0">
                <a:solidFill>
                  <a:srgbClr val="000000"/>
                </a:solidFill>
                <a:latin typeface="Avenir Next LT Pro Demi" panose="020B0704020202020204" pitchFamily="34" charset="0"/>
                <a:ea typeface="Roboto" panose="02000000000000000000" pitchFamily="2" charset="0"/>
                <a:cs typeface="Roboto" panose="02000000000000000000" pitchFamily="2" charset="0"/>
              </a:rPr>
              <a:t>[1]</a:t>
            </a:r>
            <a:endParaRPr lang="en-US" altLang="zh-CN" sz="2400" dirty="0">
              <a:solidFill>
                <a:srgbClr val="7A0C35"/>
              </a:solidFill>
              <a:latin typeface="Roboto" panose="02000000000000000000" pitchFamily="2" charset="0"/>
              <a:ea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4B8DC3A7-3B98-0279-8CDB-FD54D706A190}"/>
              </a:ext>
            </a:extLst>
          </p:cNvPr>
          <p:cNvSpPr txBox="1"/>
          <p:nvPr/>
        </p:nvSpPr>
        <p:spPr>
          <a:xfrm>
            <a:off x="705516" y="5978039"/>
            <a:ext cx="10535291" cy="276999"/>
          </a:xfrm>
          <a:prstGeom prst="rect">
            <a:avLst/>
          </a:prstGeom>
          <a:noFill/>
        </p:spPr>
        <p:txBody>
          <a:bodyPr wrap="square" rtlCol="0">
            <a:spAutoFit/>
          </a:bodyPr>
          <a:lstStyle/>
          <a:p>
            <a:r>
              <a:rPr lang="en-US" altLang="zh-CN" sz="1200" dirty="0">
                <a:solidFill>
                  <a:srgbClr val="000000"/>
                </a:solidFill>
                <a:latin typeface="Avenir Next LT Pro Demi" panose="020B0704020202020204" pitchFamily="34" charset="0"/>
                <a:cs typeface="Times New Roman" panose="02020603050405020304" pitchFamily="18" charset="0"/>
              </a:rPr>
              <a:t>[1] </a:t>
            </a:r>
            <a:r>
              <a:rPr lang="en-US" altLang="zh-CN" sz="1200" dirty="0" err="1">
                <a:solidFill>
                  <a:srgbClr val="000000"/>
                </a:solidFill>
                <a:latin typeface="Avenir Next LT Pro Demi" panose="020B0704020202020204" pitchFamily="34" charset="0"/>
                <a:cs typeface="Times New Roman" panose="02020603050405020304" pitchFamily="18" charset="0"/>
              </a:rPr>
              <a:t>Arute</a:t>
            </a:r>
            <a:r>
              <a:rPr lang="en-US" altLang="zh-CN" sz="1200" dirty="0">
                <a:solidFill>
                  <a:srgbClr val="000000"/>
                </a:solidFill>
                <a:latin typeface="Avenir Next LT Pro Demi" panose="020B0704020202020204" pitchFamily="34" charset="0"/>
                <a:cs typeface="Times New Roman" panose="02020603050405020304" pitchFamily="18" charset="0"/>
              </a:rPr>
              <a:t> F, Arya K, </a:t>
            </a:r>
            <a:r>
              <a:rPr lang="en-US" altLang="zh-CN" sz="1200" dirty="0" err="1">
                <a:solidFill>
                  <a:srgbClr val="000000"/>
                </a:solidFill>
                <a:latin typeface="Avenir Next LT Pro Demi" panose="020B0704020202020204" pitchFamily="34" charset="0"/>
                <a:cs typeface="Times New Roman" panose="02020603050405020304" pitchFamily="18" charset="0"/>
              </a:rPr>
              <a:t>Babbush</a:t>
            </a:r>
            <a:r>
              <a:rPr lang="en-US" altLang="zh-CN" sz="1200" dirty="0">
                <a:solidFill>
                  <a:srgbClr val="000000"/>
                </a:solidFill>
                <a:latin typeface="Avenir Next LT Pro Demi" panose="020B0704020202020204" pitchFamily="34" charset="0"/>
                <a:cs typeface="Times New Roman" panose="02020603050405020304" pitchFamily="18" charset="0"/>
              </a:rPr>
              <a:t> R, et al. Quantum supremacy using a programmable superconducting processor[J]. Nature, 2019, 574(7779): 505-510.</a:t>
            </a:r>
            <a:endParaRPr lang="zh-CN" altLang="en-US" sz="1200" dirty="0">
              <a:solidFill>
                <a:srgbClr val="000000"/>
              </a:solidFill>
              <a:latin typeface="Avenir Next LT Pro Demi" panose="020B070402020202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972E3CC1-FF43-C3BE-FE07-3698AEE1EB3A}"/>
              </a:ext>
            </a:extLst>
          </p:cNvPr>
          <p:cNvGrpSpPr/>
          <p:nvPr/>
        </p:nvGrpSpPr>
        <p:grpSpPr>
          <a:xfrm>
            <a:off x="395288" y="6665549"/>
            <a:ext cx="11349038" cy="53114"/>
            <a:chOff x="395288" y="6665549"/>
            <a:chExt cx="11349038" cy="53114"/>
          </a:xfrm>
        </p:grpSpPr>
        <p:sp>
          <p:nvSpPr>
            <p:cNvPr id="22" name="Flowchart: Process 21">
              <a:extLst>
                <a:ext uri="{FF2B5EF4-FFF2-40B4-BE49-F238E27FC236}">
                  <a16:creationId xmlns:a16="http://schemas.microsoft.com/office/drawing/2014/main" id="{85484CAE-3233-C414-5580-7318FABDCD36}"/>
                </a:ext>
              </a:extLst>
            </p:cNvPr>
            <p:cNvSpPr/>
            <p:nvPr/>
          </p:nvSpPr>
          <p:spPr>
            <a:xfrm>
              <a:off x="552995" y="6665913"/>
              <a:ext cx="11148172" cy="52750"/>
            </a:xfrm>
            <a:prstGeom prst="flowChartProcess">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Flowchart: Terminator 22">
              <a:extLst>
                <a:ext uri="{FF2B5EF4-FFF2-40B4-BE49-F238E27FC236}">
                  <a16:creationId xmlns:a16="http://schemas.microsoft.com/office/drawing/2014/main" id="{2AD1CEFB-A5D3-798A-6C38-37187C979110}"/>
                </a:ext>
              </a:extLst>
            </p:cNvPr>
            <p:cNvSpPr/>
            <p:nvPr/>
          </p:nvSpPr>
          <p:spPr>
            <a:xfrm>
              <a:off x="395288" y="6665550"/>
              <a:ext cx="190500"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lowchart: Terminator 23">
              <a:extLst>
                <a:ext uri="{FF2B5EF4-FFF2-40B4-BE49-F238E27FC236}">
                  <a16:creationId xmlns:a16="http://schemas.microsoft.com/office/drawing/2014/main" id="{D01B6D31-2570-B90B-FFE7-5F9FBCA9AB17}"/>
                </a:ext>
              </a:extLst>
            </p:cNvPr>
            <p:cNvSpPr/>
            <p:nvPr/>
          </p:nvSpPr>
          <p:spPr>
            <a:xfrm flipV="1">
              <a:off x="11587163" y="6665549"/>
              <a:ext cx="157163"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5" name="Group 24">
            <a:extLst>
              <a:ext uri="{FF2B5EF4-FFF2-40B4-BE49-F238E27FC236}">
                <a16:creationId xmlns:a16="http://schemas.microsoft.com/office/drawing/2014/main" id="{6C917F0C-A57E-D4C9-7822-607830C9E2DA}"/>
              </a:ext>
            </a:extLst>
          </p:cNvPr>
          <p:cNvGrpSpPr/>
          <p:nvPr/>
        </p:nvGrpSpPr>
        <p:grpSpPr>
          <a:xfrm>
            <a:off x="395288" y="6665549"/>
            <a:ext cx="2125662" cy="52750"/>
            <a:chOff x="474413" y="6219962"/>
            <a:chExt cx="2661746" cy="52750"/>
          </a:xfrm>
          <a:solidFill>
            <a:schemeClr val="tx1">
              <a:lumMod val="85000"/>
              <a:lumOff val="15000"/>
            </a:schemeClr>
          </a:solidFill>
        </p:grpSpPr>
        <p:sp>
          <p:nvSpPr>
            <p:cNvPr id="26" name="Flowchart: Terminator 25">
              <a:extLst>
                <a:ext uri="{FF2B5EF4-FFF2-40B4-BE49-F238E27FC236}">
                  <a16:creationId xmlns:a16="http://schemas.microsoft.com/office/drawing/2014/main" id="{BBE67084-4C89-8BF5-F52E-B73F1D0DF91C}"/>
                </a:ext>
              </a:extLst>
            </p:cNvPr>
            <p:cNvSpPr/>
            <p:nvPr/>
          </p:nvSpPr>
          <p:spPr>
            <a:xfrm>
              <a:off x="474413"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27" name="Flowchart: Terminator 26">
              <a:extLst>
                <a:ext uri="{FF2B5EF4-FFF2-40B4-BE49-F238E27FC236}">
                  <a16:creationId xmlns:a16="http://schemas.microsoft.com/office/drawing/2014/main" id="{E5A0A82B-DFF3-1F42-EDEC-96571E7340E3}"/>
                </a:ext>
              </a:extLst>
            </p:cNvPr>
            <p:cNvSpPr/>
            <p:nvPr/>
          </p:nvSpPr>
          <p:spPr>
            <a:xfrm>
              <a:off x="2978996"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28" name="Flowchart: Process 27">
              <a:extLst>
                <a:ext uri="{FF2B5EF4-FFF2-40B4-BE49-F238E27FC236}">
                  <a16:creationId xmlns:a16="http://schemas.microsoft.com/office/drawing/2014/main" id="{1731DBD0-625F-E398-805D-8C1D75343400}"/>
                </a:ext>
              </a:extLst>
            </p:cNvPr>
            <p:cNvSpPr/>
            <p:nvPr/>
          </p:nvSpPr>
          <p:spPr>
            <a:xfrm>
              <a:off x="507999" y="6219962"/>
              <a:ext cx="2536825" cy="5275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sp>
        <p:nvSpPr>
          <p:cNvPr id="29" name="TextBox 28">
            <a:extLst>
              <a:ext uri="{FF2B5EF4-FFF2-40B4-BE49-F238E27FC236}">
                <a16:creationId xmlns:a16="http://schemas.microsoft.com/office/drawing/2014/main" id="{598C8DA2-36C7-3F8D-3C69-F731B0C5DE62}"/>
              </a:ext>
            </a:extLst>
          </p:cNvPr>
          <p:cNvSpPr txBox="1"/>
          <p:nvPr/>
        </p:nvSpPr>
        <p:spPr>
          <a:xfrm>
            <a:off x="458043" y="6391875"/>
            <a:ext cx="1987029" cy="307777"/>
          </a:xfrm>
          <a:prstGeom prst="rect">
            <a:avLst/>
          </a:prstGeom>
          <a:noFill/>
        </p:spPr>
        <p:txBody>
          <a:bodyPr wrap="square" rtlCol="0">
            <a:spAutoFit/>
          </a:bodyPr>
          <a:lstStyle/>
          <a:p>
            <a:pPr algn="ctr"/>
            <a:r>
              <a:rPr lang="en-US" altLang="zh-CN" sz="14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Background</a:t>
            </a:r>
            <a:endParaRPr lang="zh-CN" altLang="en-US" sz="1600" dirty="0">
              <a:solidFill>
                <a:schemeClr val="bg2">
                  <a:lumMod val="25000"/>
                </a:schemeClr>
              </a:solidFill>
              <a:latin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6CE60E7C-A1E8-F923-6256-2E3BB6EE7D87}"/>
              </a:ext>
            </a:extLst>
          </p:cNvPr>
          <p:cNvSpPr>
            <a:spLocks noGrp="1"/>
          </p:cNvSpPr>
          <p:nvPr>
            <p:ph type="sldNum" sz="quarter" idx="12"/>
          </p:nvPr>
        </p:nvSpPr>
        <p:spPr/>
        <p:txBody>
          <a:bodyPr/>
          <a:lstStyle/>
          <a:p>
            <a:fld id="{C15FAC00-2F8E-49B9-A540-4447109212A9}" type="slidenum">
              <a:rPr lang="zh-CN" altLang="en-US" smtClean="0"/>
              <a:t>3</a:t>
            </a:fld>
            <a:endParaRPr lang="zh-CN" altLang="en-US"/>
          </a:p>
        </p:txBody>
      </p:sp>
      <p:pic>
        <p:nvPicPr>
          <p:cNvPr id="19" name="Picture 18" descr="A picture containing text&#10;&#10;Description automatically generated">
            <a:extLst>
              <a:ext uri="{FF2B5EF4-FFF2-40B4-BE49-F238E27FC236}">
                <a16:creationId xmlns:a16="http://schemas.microsoft.com/office/drawing/2014/main" id="{F2B4B5C7-7534-3DDE-5CCF-90E98D7A7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07" y="558303"/>
            <a:ext cx="2531644" cy="5191193"/>
          </a:xfrm>
          <a:prstGeom prst="rect">
            <a:avLst/>
          </a:prstGeom>
        </p:spPr>
      </p:pic>
      <p:sp>
        <p:nvSpPr>
          <p:cNvPr id="3" name="TextBox 2">
            <a:extLst>
              <a:ext uri="{FF2B5EF4-FFF2-40B4-BE49-F238E27FC236}">
                <a16:creationId xmlns:a16="http://schemas.microsoft.com/office/drawing/2014/main" id="{C016D6C2-CD8E-0CFA-D65F-B0FCD58C3B69}"/>
              </a:ext>
            </a:extLst>
          </p:cNvPr>
          <p:cNvSpPr txBox="1"/>
          <p:nvPr/>
        </p:nvSpPr>
        <p:spPr>
          <a:xfrm>
            <a:off x="84458" y="-28259"/>
            <a:ext cx="1102326" cy="276999"/>
          </a:xfrm>
          <a:prstGeom prst="rect">
            <a:avLst/>
          </a:prstGeom>
          <a:noFill/>
        </p:spPr>
        <p:txBody>
          <a:bodyPr wrap="square" rtlCol="0">
            <a:spAutoFit/>
          </a:bodyPr>
          <a:lstStyle/>
          <a:p>
            <a:pPr algn="ctr"/>
            <a:r>
              <a:rPr lang="en-US" altLang="zh-CN"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background</a:t>
            </a:r>
          </a:p>
        </p:txBody>
      </p:sp>
      <p:cxnSp>
        <p:nvCxnSpPr>
          <p:cNvPr id="4" name="Straight Connector 3">
            <a:extLst>
              <a:ext uri="{FF2B5EF4-FFF2-40B4-BE49-F238E27FC236}">
                <a16:creationId xmlns:a16="http://schemas.microsoft.com/office/drawing/2014/main" id="{D01C6B6F-E5EF-6E9B-33B0-21DC306CEEC7}"/>
              </a:ext>
            </a:extLst>
          </p:cNvPr>
          <p:cNvCxnSpPr>
            <a:cxnSpLocks/>
          </p:cNvCxnSpPr>
          <p:nvPr/>
        </p:nvCxnSpPr>
        <p:spPr>
          <a:xfrm>
            <a:off x="589280" y="259831"/>
            <a:ext cx="10683240"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05C31EC6-534E-24D3-76F7-FD6E4F0293F0}"/>
              </a:ext>
            </a:extLst>
          </p:cNvPr>
          <p:cNvSpPr/>
          <p:nvPr/>
        </p:nvSpPr>
        <p:spPr>
          <a:xfrm>
            <a:off x="542939" y="213490"/>
            <a:ext cx="92682" cy="92682"/>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cxnSp>
        <p:nvCxnSpPr>
          <p:cNvPr id="8" name="Straight Connector 7">
            <a:extLst>
              <a:ext uri="{FF2B5EF4-FFF2-40B4-BE49-F238E27FC236}">
                <a16:creationId xmlns:a16="http://schemas.microsoft.com/office/drawing/2014/main" id="{A4E4CF2A-ADE7-1B08-4C02-6F28FE862D6B}"/>
              </a:ext>
            </a:extLst>
          </p:cNvPr>
          <p:cNvCxnSpPr/>
          <p:nvPr/>
        </p:nvCxnSpPr>
        <p:spPr>
          <a:xfrm>
            <a:off x="635621" y="263006"/>
            <a:ext cx="1687830" cy="0"/>
          </a:xfrm>
          <a:prstGeom prst="line">
            <a:avLst/>
          </a:prstGeom>
          <a:ln w="19050">
            <a:solidFill>
              <a:srgbClr val="76717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75B5CDC-108D-29E4-2C20-34E836216C89}"/>
              </a:ext>
            </a:extLst>
          </p:cNvPr>
          <p:cNvSpPr/>
          <p:nvPr/>
        </p:nvSpPr>
        <p:spPr>
          <a:xfrm>
            <a:off x="2277110" y="213490"/>
            <a:ext cx="92682" cy="92682"/>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391448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D116463-1C95-4FF3-A03C-643FC5E3F197}"/>
              </a:ext>
            </a:extLst>
          </p:cNvPr>
          <p:cNvSpPr txBox="1"/>
          <p:nvPr/>
        </p:nvSpPr>
        <p:spPr>
          <a:xfrm>
            <a:off x="538052" y="417604"/>
            <a:ext cx="9707530" cy="892552"/>
          </a:xfrm>
          <a:prstGeom prst="rect">
            <a:avLst/>
          </a:prstGeom>
          <a:noFill/>
        </p:spPr>
        <p:txBody>
          <a:bodyPr wrap="square" rtlCol="0">
            <a:spAutoFit/>
          </a:bodyPr>
          <a:lstStyle/>
          <a:p>
            <a:r>
              <a:rPr lang="en-US" altLang="zh-CN" sz="3200" b="1" dirty="0">
                <a:solidFill>
                  <a:srgbClr val="000000"/>
                </a:solidFill>
                <a:latin typeface="Avenir Next LT Pro Demi" panose="020B0704020202020204" pitchFamily="34" charset="0"/>
                <a:cs typeface="Calibri" panose="020F0502020204030204" pitchFamily="34" charset="0"/>
              </a:rPr>
              <a:t>Background</a:t>
            </a:r>
          </a:p>
          <a:p>
            <a:r>
              <a:rPr lang="en-US" altLang="zh-CN" sz="2000" b="1" dirty="0">
                <a:solidFill>
                  <a:schemeClr val="tx1">
                    <a:lumMod val="50000"/>
                    <a:lumOff val="50000"/>
                  </a:schemeClr>
                </a:solidFill>
                <a:latin typeface="Avenir Next LT Pro Demi" panose="020B0704020202020204" pitchFamily="34" charset="0"/>
                <a:cs typeface="Calibri" panose="020F0502020204030204" pitchFamily="34" charset="0"/>
              </a:rPr>
              <a:t>Noisy Intermediate-Scale Quantum</a:t>
            </a:r>
            <a:endParaRPr lang="en-US" altLang="zh-CN" sz="2400" b="1" dirty="0">
              <a:solidFill>
                <a:schemeClr val="tx1">
                  <a:lumMod val="50000"/>
                  <a:lumOff val="50000"/>
                </a:schemeClr>
              </a:solidFill>
              <a:latin typeface="Avenir Next LT Pro Demi" panose="020B070402020202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016AB60-8F7F-7B2D-E385-509C37A3A8EF}"/>
              </a:ext>
            </a:extLst>
          </p:cNvPr>
          <p:cNvSpPr txBox="1"/>
          <p:nvPr/>
        </p:nvSpPr>
        <p:spPr>
          <a:xfrm>
            <a:off x="490538" y="1948059"/>
            <a:ext cx="9912173" cy="830997"/>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solidFill>
                  <a:srgbClr val="000000"/>
                </a:solidFill>
                <a:latin typeface="Avenir Next LT Pro Demi" panose="020B0704020202020204" pitchFamily="34" charset="0"/>
                <a:ea typeface="Roboto" panose="02000000000000000000" pitchFamily="2" charset="0"/>
                <a:cs typeface="Roboto" panose="02000000000000000000" pitchFamily="2" charset="0"/>
              </a:rPr>
              <a:t>The noise issues are severe and inevitable in today’s quantum computers </a:t>
            </a:r>
            <a:r>
              <a:rPr lang="en-US" altLang="zh-CN" sz="1600" dirty="0">
                <a:solidFill>
                  <a:srgbClr val="000000"/>
                </a:solidFill>
                <a:latin typeface="Avenir Next LT Pro Demi" panose="020B0704020202020204" pitchFamily="34" charset="0"/>
                <a:ea typeface="Roboto" panose="02000000000000000000" pitchFamily="2" charset="0"/>
                <a:cs typeface="Roboto" panose="02000000000000000000" pitchFamily="2" charset="0"/>
              </a:rPr>
              <a:t>[2,3]</a:t>
            </a:r>
            <a:endParaRPr lang="en-US" altLang="zh-CN" sz="2400" dirty="0">
              <a:solidFill>
                <a:srgbClr val="7A0C35"/>
              </a:solidFill>
              <a:latin typeface="Roboto" panose="02000000000000000000" pitchFamily="2" charset="0"/>
              <a:ea typeface="Roboto" panose="02000000000000000000" pitchFamily="2" charset="0"/>
              <a:cs typeface="Roboto" panose="02000000000000000000" pitchFamily="2" charset="0"/>
            </a:endParaRPr>
          </a:p>
        </p:txBody>
      </p:sp>
      <p:grpSp>
        <p:nvGrpSpPr>
          <p:cNvPr id="31" name="Group 30">
            <a:extLst>
              <a:ext uri="{FF2B5EF4-FFF2-40B4-BE49-F238E27FC236}">
                <a16:creationId xmlns:a16="http://schemas.microsoft.com/office/drawing/2014/main" id="{C39E34E7-1A58-F8AA-0728-8A5D9C4693A8}"/>
              </a:ext>
            </a:extLst>
          </p:cNvPr>
          <p:cNvGrpSpPr/>
          <p:nvPr/>
        </p:nvGrpSpPr>
        <p:grpSpPr>
          <a:xfrm>
            <a:off x="395288" y="6665549"/>
            <a:ext cx="11349038" cy="53114"/>
            <a:chOff x="395288" y="6665549"/>
            <a:chExt cx="11349038" cy="53114"/>
          </a:xfrm>
        </p:grpSpPr>
        <p:sp>
          <p:nvSpPr>
            <p:cNvPr id="32" name="Flowchart: Process 31">
              <a:extLst>
                <a:ext uri="{FF2B5EF4-FFF2-40B4-BE49-F238E27FC236}">
                  <a16:creationId xmlns:a16="http://schemas.microsoft.com/office/drawing/2014/main" id="{F2252B0E-6EC2-024F-FD0F-7085C510A86E}"/>
                </a:ext>
              </a:extLst>
            </p:cNvPr>
            <p:cNvSpPr/>
            <p:nvPr/>
          </p:nvSpPr>
          <p:spPr>
            <a:xfrm>
              <a:off x="552995" y="6665913"/>
              <a:ext cx="11148172" cy="52750"/>
            </a:xfrm>
            <a:prstGeom prst="flowChartProcess">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Flowchart: Terminator 32">
              <a:extLst>
                <a:ext uri="{FF2B5EF4-FFF2-40B4-BE49-F238E27FC236}">
                  <a16:creationId xmlns:a16="http://schemas.microsoft.com/office/drawing/2014/main" id="{54B48AD7-DEB9-D53F-0DB2-1565BADB5A13}"/>
                </a:ext>
              </a:extLst>
            </p:cNvPr>
            <p:cNvSpPr/>
            <p:nvPr/>
          </p:nvSpPr>
          <p:spPr>
            <a:xfrm>
              <a:off x="395288" y="6665550"/>
              <a:ext cx="190500"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lowchart: Terminator 33">
              <a:extLst>
                <a:ext uri="{FF2B5EF4-FFF2-40B4-BE49-F238E27FC236}">
                  <a16:creationId xmlns:a16="http://schemas.microsoft.com/office/drawing/2014/main" id="{2358A2E0-1EC4-173E-8CD0-B7409113B28E}"/>
                </a:ext>
              </a:extLst>
            </p:cNvPr>
            <p:cNvSpPr/>
            <p:nvPr/>
          </p:nvSpPr>
          <p:spPr>
            <a:xfrm flipV="1">
              <a:off x="11587163" y="6665549"/>
              <a:ext cx="157163"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5" name="Group 34">
            <a:extLst>
              <a:ext uri="{FF2B5EF4-FFF2-40B4-BE49-F238E27FC236}">
                <a16:creationId xmlns:a16="http://schemas.microsoft.com/office/drawing/2014/main" id="{2D69A31A-FEDF-4218-C594-D1312FFA05E6}"/>
              </a:ext>
            </a:extLst>
          </p:cNvPr>
          <p:cNvGrpSpPr/>
          <p:nvPr/>
        </p:nvGrpSpPr>
        <p:grpSpPr>
          <a:xfrm>
            <a:off x="395288" y="6665549"/>
            <a:ext cx="2125662" cy="52750"/>
            <a:chOff x="474413" y="6219962"/>
            <a:chExt cx="2661746" cy="52750"/>
          </a:xfrm>
          <a:solidFill>
            <a:schemeClr val="tx1">
              <a:lumMod val="85000"/>
              <a:lumOff val="15000"/>
            </a:schemeClr>
          </a:solidFill>
        </p:grpSpPr>
        <p:sp>
          <p:nvSpPr>
            <p:cNvPr id="36" name="Flowchart: Terminator 35">
              <a:extLst>
                <a:ext uri="{FF2B5EF4-FFF2-40B4-BE49-F238E27FC236}">
                  <a16:creationId xmlns:a16="http://schemas.microsoft.com/office/drawing/2014/main" id="{569212B3-E5B7-4FE8-A1B0-3A8BA91874C3}"/>
                </a:ext>
              </a:extLst>
            </p:cNvPr>
            <p:cNvSpPr/>
            <p:nvPr/>
          </p:nvSpPr>
          <p:spPr>
            <a:xfrm>
              <a:off x="474413"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37" name="Flowchart: Terminator 36">
              <a:extLst>
                <a:ext uri="{FF2B5EF4-FFF2-40B4-BE49-F238E27FC236}">
                  <a16:creationId xmlns:a16="http://schemas.microsoft.com/office/drawing/2014/main" id="{B4C6FAB3-5FCD-B95B-585E-4C0C859D16BF}"/>
                </a:ext>
              </a:extLst>
            </p:cNvPr>
            <p:cNvSpPr/>
            <p:nvPr/>
          </p:nvSpPr>
          <p:spPr>
            <a:xfrm>
              <a:off x="2978996"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38" name="Flowchart: Process 37">
              <a:extLst>
                <a:ext uri="{FF2B5EF4-FFF2-40B4-BE49-F238E27FC236}">
                  <a16:creationId xmlns:a16="http://schemas.microsoft.com/office/drawing/2014/main" id="{7B0B9CA4-E300-F200-E0F0-0F749E4088A1}"/>
                </a:ext>
              </a:extLst>
            </p:cNvPr>
            <p:cNvSpPr/>
            <p:nvPr/>
          </p:nvSpPr>
          <p:spPr>
            <a:xfrm>
              <a:off x="507999" y="6219962"/>
              <a:ext cx="2536825" cy="5275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sp>
        <p:nvSpPr>
          <p:cNvPr id="39" name="TextBox 38">
            <a:extLst>
              <a:ext uri="{FF2B5EF4-FFF2-40B4-BE49-F238E27FC236}">
                <a16:creationId xmlns:a16="http://schemas.microsoft.com/office/drawing/2014/main" id="{FC13487C-6043-AE06-B827-3F86806EF48F}"/>
              </a:ext>
            </a:extLst>
          </p:cNvPr>
          <p:cNvSpPr txBox="1"/>
          <p:nvPr/>
        </p:nvSpPr>
        <p:spPr>
          <a:xfrm>
            <a:off x="458043" y="6391875"/>
            <a:ext cx="1987029" cy="307777"/>
          </a:xfrm>
          <a:prstGeom prst="rect">
            <a:avLst/>
          </a:prstGeom>
          <a:noFill/>
        </p:spPr>
        <p:txBody>
          <a:bodyPr wrap="square" rtlCol="0">
            <a:spAutoFit/>
          </a:bodyPr>
          <a:lstStyle/>
          <a:p>
            <a:pPr algn="ctr"/>
            <a:r>
              <a:rPr lang="en-US" altLang="zh-CN" sz="14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Background</a:t>
            </a:r>
            <a:endParaRPr lang="zh-CN" altLang="en-US" sz="1600" dirty="0">
              <a:solidFill>
                <a:schemeClr val="bg2">
                  <a:lumMod val="25000"/>
                </a:schemeClr>
              </a:solidFill>
              <a:latin typeface="Roboto" panose="02000000000000000000" pitchFamily="2" charset="0"/>
              <a:cs typeface="Roboto" panose="02000000000000000000" pitchFamily="2" charset="0"/>
            </a:endParaRPr>
          </a:p>
        </p:txBody>
      </p:sp>
      <p:sp>
        <p:nvSpPr>
          <p:cNvPr id="40" name="TextBox 39">
            <a:extLst>
              <a:ext uri="{FF2B5EF4-FFF2-40B4-BE49-F238E27FC236}">
                <a16:creationId xmlns:a16="http://schemas.microsoft.com/office/drawing/2014/main" id="{8863625B-7B90-D638-F67E-F1F4BE637A9F}"/>
              </a:ext>
            </a:extLst>
          </p:cNvPr>
          <p:cNvSpPr txBox="1"/>
          <p:nvPr/>
        </p:nvSpPr>
        <p:spPr>
          <a:xfrm>
            <a:off x="743616" y="5713740"/>
            <a:ext cx="10535291" cy="461665"/>
          </a:xfrm>
          <a:prstGeom prst="rect">
            <a:avLst/>
          </a:prstGeom>
          <a:noFill/>
        </p:spPr>
        <p:txBody>
          <a:bodyPr wrap="square" rtlCol="0">
            <a:spAutoFit/>
          </a:bodyPr>
          <a:lstStyle/>
          <a:p>
            <a:r>
              <a:rPr lang="en-US" altLang="zh-CN" sz="1200" dirty="0">
                <a:solidFill>
                  <a:srgbClr val="000000"/>
                </a:solidFill>
                <a:latin typeface="Avenir Next LT Pro Demi" panose="020B0704020202020204" pitchFamily="34" charset="0"/>
                <a:cs typeface="Times New Roman" panose="02020603050405020304" pitchFamily="18" charset="0"/>
              </a:rPr>
              <a:t>[2] Bharti K, </a:t>
            </a:r>
            <a:r>
              <a:rPr lang="en-US" altLang="zh-CN" sz="1200" dirty="0" err="1">
                <a:solidFill>
                  <a:srgbClr val="000000"/>
                </a:solidFill>
                <a:latin typeface="Avenir Next LT Pro Demi" panose="020B0704020202020204" pitchFamily="34" charset="0"/>
                <a:cs typeface="Times New Roman" panose="02020603050405020304" pitchFamily="18" charset="0"/>
              </a:rPr>
              <a:t>Cervera-Lierta</a:t>
            </a:r>
            <a:r>
              <a:rPr lang="en-US" altLang="zh-CN" sz="1200" dirty="0">
                <a:solidFill>
                  <a:srgbClr val="000000"/>
                </a:solidFill>
                <a:latin typeface="Avenir Next LT Pro Demi" panose="020B0704020202020204" pitchFamily="34" charset="0"/>
                <a:cs typeface="Times New Roman" panose="02020603050405020304" pitchFamily="18" charset="0"/>
              </a:rPr>
              <a:t> A, Kyaw T H, et al. Noisy intermediate-scale quantum (NISQ) algorithms[J]. </a:t>
            </a:r>
            <a:r>
              <a:rPr lang="en-US" altLang="zh-CN" sz="1200" dirty="0" err="1">
                <a:solidFill>
                  <a:srgbClr val="000000"/>
                </a:solidFill>
                <a:latin typeface="Avenir Next LT Pro Demi" panose="020B0704020202020204" pitchFamily="34" charset="0"/>
                <a:cs typeface="Times New Roman" panose="02020603050405020304" pitchFamily="18" charset="0"/>
              </a:rPr>
              <a:t>arXiv</a:t>
            </a:r>
            <a:r>
              <a:rPr lang="en-US" altLang="zh-CN" sz="1200" dirty="0">
                <a:solidFill>
                  <a:srgbClr val="000000"/>
                </a:solidFill>
                <a:latin typeface="Avenir Next LT Pro Demi" panose="020B0704020202020204" pitchFamily="34" charset="0"/>
                <a:cs typeface="Times New Roman" panose="02020603050405020304" pitchFamily="18" charset="0"/>
              </a:rPr>
              <a:t> preprint arXiv:2101.08448, 2021.</a:t>
            </a:r>
          </a:p>
          <a:p>
            <a:r>
              <a:rPr lang="en-US" altLang="zh-CN" sz="1200" dirty="0">
                <a:solidFill>
                  <a:srgbClr val="000000"/>
                </a:solidFill>
                <a:latin typeface="Avenir Next LT Pro Demi" panose="020B0704020202020204" pitchFamily="34" charset="0"/>
                <a:cs typeface="Times New Roman" panose="02020603050405020304" pitchFamily="18" charset="0"/>
              </a:rPr>
              <a:t>[3] </a:t>
            </a:r>
            <a:r>
              <a:rPr lang="en-US" altLang="zh-CN" sz="1200" dirty="0" err="1">
                <a:solidFill>
                  <a:srgbClr val="000000"/>
                </a:solidFill>
                <a:latin typeface="Avenir Next LT Pro Demi" panose="020B0704020202020204" pitchFamily="34" charset="0"/>
                <a:cs typeface="Times New Roman" panose="02020603050405020304" pitchFamily="18" charset="0"/>
              </a:rPr>
              <a:t>Preskill</a:t>
            </a:r>
            <a:r>
              <a:rPr lang="en-US" altLang="zh-CN" sz="1200" dirty="0">
                <a:solidFill>
                  <a:srgbClr val="000000"/>
                </a:solidFill>
                <a:latin typeface="Avenir Next LT Pro Demi" panose="020B0704020202020204" pitchFamily="34" charset="0"/>
                <a:cs typeface="Times New Roman" panose="02020603050405020304" pitchFamily="18" charset="0"/>
              </a:rPr>
              <a:t> J. Quantum computing in the NISQ era and beyond[J]. Quantum, 2018, 2: 79.</a:t>
            </a:r>
            <a:endParaRPr lang="zh-CN" altLang="en-US" sz="1200" dirty="0">
              <a:solidFill>
                <a:srgbClr val="000000"/>
              </a:solidFill>
              <a:latin typeface="Avenir Next LT Pro Demi" panose="020B07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48F9579-0E1F-E048-9FD5-4DB0D0944DC5}"/>
              </a:ext>
            </a:extLst>
          </p:cNvPr>
          <p:cNvSpPr>
            <a:spLocks noGrp="1"/>
          </p:cNvSpPr>
          <p:nvPr>
            <p:ph type="sldNum" sz="quarter" idx="12"/>
          </p:nvPr>
        </p:nvSpPr>
        <p:spPr/>
        <p:txBody>
          <a:bodyPr/>
          <a:lstStyle/>
          <a:p>
            <a:fld id="{C15FAC00-2F8E-49B9-A540-4447109212A9}" type="slidenum">
              <a:rPr lang="zh-CN" altLang="en-US" smtClean="0"/>
              <a:t>4</a:t>
            </a:fld>
            <a:endParaRPr lang="zh-CN" altLang="en-US"/>
          </a:p>
        </p:txBody>
      </p:sp>
      <p:grpSp>
        <p:nvGrpSpPr>
          <p:cNvPr id="3" name="Group 2">
            <a:extLst>
              <a:ext uri="{FF2B5EF4-FFF2-40B4-BE49-F238E27FC236}">
                <a16:creationId xmlns:a16="http://schemas.microsoft.com/office/drawing/2014/main" id="{C69AA2D0-2D4A-0E43-70BB-DEE70A565CAD}"/>
              </a:ext>
            </a:extLst>
          </p:cNvPr>
          <p:cNvGrpSpPr/>
          <p:nvPr/>
        </p:nvGrpSpPr>
        <p:grpSpPr>
          <a:xfrm>
            <a:off x="4847610" y="2910843"/>
            <a:ext cx="2011801" cy="2621952"/>
            <a:chOff x="4829266" y="2910843"/>
            <a:chExt cx="2011801" cy="2621952"/>
          </a:xfrm>
        </p:grpSpPr>
        <p:pic>
          <p:nvPicPr>
            <p:cNvPr id="17" name="Graphic 16">
              <a:extLst>
                <a:ext uri="{FF2B5EF4-FFF2-40B4-BE49-F238E27FC236}">
                  <a16:creationId xmlns:a16="http://schemas.microsoft.com/office/drawing/2014/main" id="{867E0376-73C3-C2CB-D220-DA26D9EF75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9266" y="2910843"/>
              <a:ext cx="2011801" cy="2064233"/>
            </a:xfrm>
            <a:prstGeom prst="rect">
              <a:avLst/>
            </a:prstGeom>
          </p:spPr>
        </p:pic>
        <p:sp>
          <p:nvSpPr>
            <p:cNvPr id="18" name="TextBox 17">
              <a:extLst>
                <a:ext uri="{FF2B5EF4-FFF2-40B4-BE49-F238E27FC236}">
                  <a16:creationId xmlns:a16="http://schemas.microsoft.com/office/drawing/2014/main" id="{D8A2D75B-C656-23E9-6BDF-2F3043231399}"/>
                </a:ext>
              </a:extLst>
            </p:cNvPr>
            <p:cNvSpPr txBox="1"/>
            <p:nvPr/>
          </p:nvSpPr>
          <p:spPr>
            <a:xfrm>
              <a:off x="5106311" y="5071130"/>
              <a:ext cx="1559440" cy="461665"/>
            </a:xfrm>
            <a:prstGeom prst="rect">
              <a:avLst/>
            </a:prstGeom>
            <a:noFill/>
          </p:spPr>
          <p:txBody>
            <a:bodyPr wrap="square" rtlCol="0">
              <a:spAutoFit/>
            </a:bodyPr>
            <a:lstStyle/>
            <a:p>
              <a:pPr algn="ctr"/>
              <a:r>
                <a:rPr lang="en-US" altLang="zh-CN" sz="2400" b="1" dirty="0">
                  <a:solidFill>
                    <a:schemeClr val="accent1">
                      <a:lumMod val="50000"/>
                    </a:schemeClr>
                  </a:solidFill>
                  <a:latin typeface="Segoe Print" panose="02000600000000000000" pitchFamily="2" charset="0"/>
                </a:rPr>
                <a:t>Noisy</a:t>
              </a:r>
              <a:endParaRPr lang="zh-CN" altLang="en-US" sz="3600" b="1" dirty="0">
                <a:solidFill>
                  <a:schemeClr val="accent1">
                    <a:lumMod val="50000"/>
                  </a:schemeClr>
                </a:solidFill>
                <a:latin typeface="Segoe Print" panose="02000600000000000000" pitchFamily="2" charset="0"/>
              </a:endParaRPr>
            </a:p>
          </p:txBody>
        </p:sp>
      </p:grpSp>
    </p:spTree>
    <p:extLst>
      <p:ext uri="{BB962C8B-B14F-4D97-AF65-F5344CB8AC3E}">
        <p14:creationId xmlns:p14="http://schemas.microsoft.com/office/powerpoint/2010/main" val="341409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D116463-1C95-4FF3-A03C-643FC5E3F197}"/>
              </a:ext>
            </a:extLst>
          </p:cNvPr>
          <p:cNvSpPr txBox="1"/>
          <p:nvPr/>
        </p:nvSpPr>
        <p:spPr>
          <a:xfrm>
            <a:off x="538052" y="417604"/>
            <a:ext cx="9707530" cy="892552"/>
          </a:xfrm>
          <a:prstGeom prst="rect">
            <a:avLst/>
          </a:prstGeom>
          <a:noFill/>
        </p:spPr>
        <p:txBody>
          <a:bodyPr wrap="square" rtlCol="0">
            <a:spAutoFit/>
          </a:bodyPr>
          <a:lstStyle/>
          <a:p>
            <a:r>
              <a:rPr lang="en-US" altLang="zh-CN" sz="3200" b="1" dirty="0">
                <a:solidFill>
                  <a:srgbClr val="000000"/>
                </a:solidFill>
                <a:latin typeface="Avenir Next LT Pro Demi" panose="020B0704020202020204" pitchFamily="34" charset="0"/>
                <a:cs typeface="Calibri" panose="020F0502020204030204" pitchFamily="34" charset="0"/>
              </a:rPr>
              <a:t>Motivation</a:t>
            </a:r>
          </a:p>
          <a:p>
            <a:r>
              <a:rPr lang="en-US" altLang="zh-CN" sz="2000" b="1" dirty="0">
                <a:solidFill>
                  <a:schemeClr val="tx1">
                    <a:lumMod val="50000"/>
                    <a:lumOff val="50000"/>
                  </a:schemeClr>
                </a:solidFill>
                <a:latin typeface="Avenir Next LT Pro Demi" panose="020B0704020202020204" pitchFamily="34" charset="0"/>
                <a:cs typeface="Calibri" panose="020F0502020204030204" pitchFamily="34" charset="0"/>
              </a:rPr>
              <a:t>Noise in quantum computing</a:t>
            </a:r>
            <a:endParaRPr lang="en-US" altLang="zh-CN" sz="2400" b="1" dirty="0">
              <a:solidFill>
                <a:schemeClr val="tx1">
                  <a:lumMod val="50000"/>
                  <a:lumOff val="50000"/>
                </a:schemeClr>
              </a:solidFill>
              <a:latin typeface="Avenir Next LT Pro Demi" panose="020B070402020202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016AB60-8F7F-7B2D-E385-509C37A3A8EF}"/>
              </a:ext>
            </a:extLst>
          </p:cNvPr>
          <p:cNvSpPr txBox="1"/>
          <p:nvPr/>
        </p:nvSpPr>
        <p:spPr>
          <a:xfrm>
            <a:off x="538052" y="1956199"/>
            <a:ext cx="10259406" cy="3046988"/>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solidFill>
                  <a:srgbClr val="000000"/>
                </a:solidFill>
                <a:latin typeface="Avenir Next LT Pro Demi" panose="020B0704020202020204" pitchFamily="34" charset="0"/>
                <a:ea typeface="Roboto" panose="02000000000000000000" pitchFamily="2" charset="0"/>
                <a:cs typeface="Roboto" panose="02000000000000000000" pitchFamily="2" charset="0"/>
              </a:rPr>
              <a:t>Noise from fundamental components in a quantum computer</a:t>
            </a:r>
          </a:p>
          <a:p>
            <a:pPr marL="742950" lvl="1" indent="-285750">
              <a:buFont typeface="Arial" panose="020B0604020202020204" pitchFamily="34" charset="0"/>
              <a:buChar char="•"/>
            </a:pPr>
            <a:r>
              <a:rPr lang="en-US" altLang="zh-CN" sz="24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Qubits</a:t>
            </a:r>
          </a:p>
          <a:p>
            <a:pPr marL="742950" lvl="1" indent="-285750">
              <a:buFont typeface="Arial" panose="020B0604020202020204" pitchFamily="34" charset="0"/>
              <a:buChar char="•"/>
            </a:pPr>
            <a:r>
              <a:rPr lang="en-US" altLang="zh-CN" sz="24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Quantum gates</a:t>
            </a:r>
          </a:p>
          <a:p>
            <a:pPr marL="742950" lvl="1" indent="-285750">
              <a:buFont typeface="Arial" panose="020B0604020202020204" pitchFamily="34" charset="0"/>
              <a:buChar char="•"/>
            </a:pPr>
            <a:endParaRPr lang="en-US" altLang="zh-CN" sz="2400" dirty="0">
              <a:solidFill>
                <a:srgbClr val="000000"/>
              </a:solidFill>
              <a:latin typeface="Avenir Next LT Pro Demi" panose="020B0704020202020204" pitchFamily="34" charset="0"/>
              <a:ea typeface="Roboto" panose="02000000000000000000" pitchFamily="2" charset="0"/>
              <a:cs typeface="Roboto" panose="02000000000000000000" pitchFamily="2" charset="0"/>
            </a:endParaRPr>
          </a:p>
          <a:p>
            <a:pPr marL="742950" lvl="1" indent="-285750">
              <a:buFont typeface="Arial" panose="020B0604020202020204" pitchFamily="34" charset="0"/>
              <a:buChar char="•"/>
            </a:pPr>
            <a:endParaRPr lang="en-US" altLang="zh-CN" sz="2400" dirty="0">
              <a:solidFill>
                <a:srgbClr val="000000"/>
              </a:solidFill>
              <a:latin typeface="Avenir Next LT Pro Demi" panose="020B0704020202020204"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altLang="zh-CN" sz="2400" dirty="0">
                <a:solidFill>
                  <a:srgbClr val="000000"/>
                </a:solidFill>
                <a:latin typeface="Avenir Next LT Pro Demi" panose="020B0704020202020204" pitchFamily="34" charset="0"/>
                <a:ea typeface="Roboto" panose="02000000000000000000" pitchFamily="2" charset="0"/>
                <a:cs typeface="Roboto" panose="02000000000000000000" pitchFamily="2" charset="0"/>
              </a:rPr>
              <a:t>Noise from various compiled circuits</a:t>
            </a:r>
          </a:p>
          <a:p>
            <a:pPr marL="742950" lvl="1" indent="-285750">
              <a:buFont typeface="Arial" panose="020B0604020202020204" pitchFamily="34" charset="0"/>
              <a:buChar char="•"/>
            </a:pPr>
            <a:r>
              <a:rPr lang="en-US" altLang="zh-CN" sz="24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Not deterministic topology</a:t>
            </a:r>
          </a:p>
          <a:p>
            <a:pPr marL="742950" lvl="1" indent="-285750">
              <a:buFont typeface="Arial" panose="020B0604020202020204" pitchFamily="34" charset="0"/>
              <a:buChar char="•"/>
            </a:pPr>
            <a:r>
              <a:rPr lang="en-US" altLang="zh-CN" sz="24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A large number of compiled circuits</a:t>
            </a:r>
          </a:p>
        </p:txBody>
      </p:sp>
      <p:grpSp>
        <p:nvGrpSpPr>
          <p:cNvPr id="21" name="Group 20">
            <a:extLst>
              <a:ext uri="{FF2B5EF4-FFF2-40B4-BE49-F238E27FC236}">
                <a16:creationId xmlns:a16="http://schemas.microsoft.com/office/drawing/2014/main" id="{972E3CC1-FF43-C3BE-FE07-3698AEE1EB3A}"/>
              </a:ext>
            </a:extLst>
          </p:cNvPr>
          <p:cNvGrpSpPr/>
          <p:nvPr/>
        </p:nvGrpSpPr>
        <p:grpSpPr>
          <a:xfrm>
            <a:off x="395288" y="6665549"/>
            <a:ext cx="11349038" cy="53114"/>
            <a:chOff x="395288" y="6665549"/>
            <a:chExt cx="11349038" cy="53114"/>
          </a:xfrm>
        </p:grpSpPr>
        <p:sp>
          <p:nvSpPr>
            <p:cNvPr id="22" name="Flowchart: Process 21">
              <a:extLst>
                <a:ext uri="{FF2B5EF4-FFF2-40B4-BE49-F238E27FC236}">
                  <a16:creationId xmlns:a16="http://schemas.microsoft.com/office/drawing/2014/main" id="{85484CAE-3233-C414-5580-7318FABDCD36}"/>
                </a:ext>
              </a:extLst>
            </p:cNvPr>
            <p:cNvSpPr/>
            <p:nvPr/>
          </p:nvSpPr>
          <p:spPr>
            <a:xfrm>
              <a:off x="552995" y="6665913"/>
              <a:ext cx="11148172" cy="52750"/>
            </a:xfrm>
            <a:prstGeom prst="flowChartProcess">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Flowchart: Terminator 22">
              <a:extLst>
                <a:ext uri="{FF2B5EF4-FFF2-40B4-BE49-F238E27FC236}">
                  <a16:creationId xmlns:a16="http://schemas.microsoft.com/office/drawing/2014/main" id="{2AD1CEFB-A5D3-798A-6C38-37187C979110}"/>
                </a:ext>
              </a:extLst>
            </p:cNvPr>
            <p:cNvSpPr/>
            <p:nvPr/>
          </p:nvSpPr>
          <p:spPr>
            <a:xfrm>
              <a:off x="395288" y="6665550"/>
              <a:ext cx="190500"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lowchart: Terminator 23">
              <a:extLst>
                <a:ext uri="{FF2B5EF4-FFF2-40B4-BE49-F238E27FC236}">
                  <a16:creationId xmlns:a16="http://schemas.microsoft.com/office/drawing/2014/main" id="{D01B6D31-2570-B90B-FFE7-5F9FBCA9AB17}"/>
                </a:ext>
              </a:extLst>
            </p:cNvPr>
            <p:cNvSpPr/>
            <p:nvPr/>
          </p:nvSpPr>
          <p:spPr>
            <a:xfrm flipV="1">
              <a:off x="11587163" y="6665549"/>
              <a:ext cx="157163"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5" name="Group 24">
            <a:extLst>
              <a:ext uri="{FF2B5EF4-FFF2-40B4-BE49-F238E27FC236}">
                <a16:creationId xmlns:a16="http://schemas.microsoft.com/office/drawing/2014/main" id="{6C917F0C-A57E-D4C9-7822-607830C9E2DA}"/>
              </a:ext>
            </a:extLst>
          </p:cNvPr>
          <p:cNvGrpSpPr/>
          <p:nvPr/>
        </p:nvGrpSpPr>
        <p:grpSpPr>
          <a:xfrm>
            <a:off x="2469845" y="6663834"/>
            <a:ext cx="2125662" cy="52750"/>
            <a:chOff x="474413" y="6219962"/>
            <a:chExt cx="2661746" cy="52750"/>
          </a:xfrm>
          <a:solidFill>
            <a:schemeClr val="tx1">
              <a:lumMod val="85000"/>
              <a:lumOff val="15000"/>
            </a:schemeClr>
          </a:solidFill>
        </p:grpSpPr>
        <p:sp>
          <p:nvSpPr>
            <p:cNvPr id="26" name="Flowchart: Terminator 25">
              <a:extLst>
                <a:ext uri="{FF2B5EF4-FFF2-40B4-BE49-F238E27FC236}">
                  <a16:creationId xmlns:a16="http://schemas.microsoft.com/office/drawing/2014/main" id="{BBE67084-4C89-8BF5-F52E-B73F1D0DF91C}"/>
                </a:ext>
              </a:extLst>
            </p:cNvPr>
            <p:cNvSpPr/>
            <p:nvPr/>
          </p:nvSpPr>
          <p:spPr>
            <a:xfrm>
              <a:off x="474413"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27" name="Flowchart: Terminator 26">
              <a:extLst>
                <a:ext uri="{FF2B5EF4-FFF2-40B4-BE49-F238E27FC236}">
                  <a16:creationId xmlns:a16="http://schemas.microsoft.com/office/drawing/2014/main" id="{E5A0A82B-DFF3-1F42-EDEC-96571E7340E3}"/>
                </a:ext>
              </a:extLst>
            </p:cNvPr>
            <p:cNvSpPr/>
            <p:nvPr/>
          </p:nvSpPr>
          <p:spPr>
            <a:xfrm>
              <a:off x="2978996"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28" name="Flowchart: Process 27">
              <a:extLst>
                <a:ext uri="{FF2B5EF4-FFF2-40B4-BE49-F238E27FC236}">
                  <a16:creationId xmlns:a16="http://schemas.microsoft.com/office/drawing/2014/main" id="{1731DBD0-625F-E398-805D-8C1D75343400}"/>
                </a:ext>
              </a:extLst>
            </p:cNvPr>
            <p:cNvSpPr/>
            <p:nvPr/>
          </p:nvSpPr>
          <p:spPr>
            <a:xfrm>
              <a:off x="507999" y="6219962"/>
              <a:ext cx="2536825" cy="5275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sp>
        <p:nvSpPr>
          <p:cNvPr id="29" name="TextBox 28">
            <a:extLst>
              <a:ext uri="{FF2B5EF4-FFF2-40B4-BE49-F238E27FC236}">
                <a16:creationId xmlns:a16="http://schemas.microsoft.com/office/drawing/2014/main" id="{598C8DA2-36C7-3F8D-3C69-F731B0C5DE62}"/>
              </a:ext>
            </a:extLst>
          </p:cNvPr>
          <p:cNvSpPr txBox="1"/>
          <p:nvPr/>
        </p:nvSpPr>
        <p:spPr>
          <a:xfrm>
            <a:off x="2557117" y="6382432"/>
            <a:ext cx="1987029" cy="307777"/>
          </a:xfrm>
          <a:prstGeom prst="rect">
            <a:avLst/>
          </a:prstGeom>
          <a:noFill/>
        </p:spPr>
        <p:txBody>
          <a:bodyPr wrap="square" rtlCol="0">
            <a:spAutoFit/>
          </a:bodyPr>
          <a:lstStyle/>
          <a:p>
            <a:pPr algn="ctr"/>
            <a:r>
              <a:rPr lang="en-US" altLang="zh-CN" sz="14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Motivation</a:t>
            </a:r>
            <a:endParaRPr lang="zh-CN" altLang="en-US" sz="1600" dirty="0">
              <a:solidFill>
                <a:schemeClr val="bg2">
                  <a:lumMod val="25000"/>
                </a:schemeClr>
              </a:solidFill>
              <a:latin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ED1D945A-62D7-D4DA-6170-E0766DBDB0F5}"/>
              </a:ext>
            </a:extLst>
          </p:cNvPr>
          <p:cNvSpPr>
            <a:spLocks noGrp="1"/>
          </p:cNvSpPr>
          <p:nvPr>
            <p:ph type="sldNum" sz="quarter" idx="12"/>
          </p:nvPr>
        </p:nvSpPr>
        <p:spPr/>
        <p:txBody>
          <a:bodyPr/>
          <a:lstStyle/>
          <a:p>
            <a:fld id="{C15FAC00-2F8E-49B9-A540-4447109212A9}" type="slidenum">
              <a:rPr lang="zh-CN" altLang="en-US" smtClean="0"/>
              <a:t>5</a:t>
            </a:fld>
            <a:endParaRPr lang="zh-CN" altLang="en-US"/>
          </a:p>
        </p:txBody>
      </p:sp>
    </p:spTree>
    <p:extLst>
      <p:ext uri="{BB962C8B-B14F-4D97-AF65-F5344CB8AC3E}">
        <p14:creationId xmlns:p14="http://schemas.microsoft.com/office/powerpoint/2010/main" val="2799520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D116463-1C95-4FF3-A03C-643FC5E3F197}"/>
              </a:ext>
            </a:extLst>
          </p:cNvPr>
          <p:cNvSpPr txBox="1"/>
          <p:nvPr/>
        </p:nvSpPr>
        <p:spPr>
          <a:xfrm>
            <a:off x="538052" y="417604"/>
            <a:ext cx="9707530" cy="954107"/>
          </a:xfrm>
          <a:prstGeom prst="rect">
            <a:avLst/>
          </a:prstGeom>
          <a:noFill/>
        </p:spPr>
        <p:txBody>
          <a:bodyPr wrap="square" rtlCol="0">
            <a:spAutoFit/>
          </a:bodyPr>
          <a:lstStyle/>
          <a:p>
            <a:r>
              <a:rPr lang="en-US" altLang="zh-CN" sz="3200" b="1" dirty="0">
                <a:solidFill>
                  <a:srgbClr val="000000"/>
                </a:solidFill>
                <a:latin typeface="Avenir Next LT Pro Demi" panose="020B0704020202020204" pitchFamily="34" charset="0"/>
                <a:cs typeface="Calibri" panose="020F0502020204030204" pitchFamily="34" charset="0"/>
              </a:rPr>
              <a:t>Motivation</a:t>
            </a:r>
          </a:p>
          <a:p>
            <a:r>
              <a:rPr lang="en-US" altLang="zh-CN" sz="2400" b="1" dirty="0">
                <a:solidFill>
                  <a:schemeClr val="tx1">
                    <a:lumMod val="50000"/>
                    <a:lumOff val="50000"/>
                  </a:schemeClr>
                </a:solidFill>
                <a:latin typeface="Avenir Next LT Pro Demi" panose="020B0704020202020204" pitchFamily="34" charset="0"/>
                <a:cs typeface="Calibri" panose="020F0502020204030204" pitchFamily="34" charset="0"/>
              </a:rPr>
              <a:t>Noisy quantum circuit execution</a:t>
            </a:r>
          </a:p>
        </p:txBody>
      </p:sp>
      <p:sp>
        <p:nvSpPr>
          <p:cNvPr id="6" name="TextBox 5">
            <a:extLst>
              <a:ext uri="{FF2B5EF4-FFF2-40B4-BE49-F238E27FC236}">
                <a16:creationId xmlns:a16="http://schemas.microsoft.com/office/drawing/2014/main" id="{5016AB60-8F7F-7B2D-E385-509C37A3A8EF}"/>
              </a:ext>
            </a:extLst>
          </p:cNvPr>
          <p:cNvSpPr txBox="1"/>
          <p:nvPr/>
        </p:nvSpPr>
        <p:spPr>
          <a:xfrm>
            <a:off x="585788" y="2435244"/>
            <a:ext cx="10259406" cy="1569660"/>
          </a:xfrm>
          <a:prstGeom prst="rect">
            <a:avLst/>
          </a:prstGeom>
          <a:noFill/>
        </p:spPr>
        <p:txBody>
          <a:bodyPr wrap="square" rtlCol="0">
            <a:spAutoFit/>
          </a:bodyPr>
          <a:lstStyle/>
          <a:p>
            <a:pPr marL="342900" indent="-285750">
              <a:buFont typeface="Arial" panose="020B0604020202020204" pitchFamily="34" charset="0"/>
              <a:buChar char="•"/>
            </a:pPr>
            <a:r>
              <a:rPr lang="en-US" altLang="zh-CN" sz="2400" dirty="0">
                <a:solidFill>
                  <a:srgbClr val="7A0C35"/>
                </a:solidFill>
                <a:latin typeface="Avenir Next LT Pro Demi" panose="020B0704020202020204" pitchFamily="34" charset="0"/>
                <a:ea typeface="Roboto" panose="02000000000000000000" pitchFamily="2" charset="0"/>
                <a:cs typeface="Roboto" panose="02000000000000000000" pitchFamily="2" charset="0"/>
              </a:rPr>
              <a:t>No tool </a:t>
            </a:r>
            <a:r>
              <a:rPr lang="en-US" altLang="zh-CN" sz="24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to reflect the hidden noise</a:t>
            </a:r>
          </a:p>
          <a:p>
            <a:pPr marL="342900" indent="-285750">
              <a:buFont typeface="Arial" panose="020B0604020202020204" pitchFamily="34" charset="0"/>
              <a:buChar char="•"/>
            </a:pPr>
            <a:endParaRPr lang="en-US" altLang="zh-CN" sz="24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r>
              <a:rPr lang="en-US" altLang="zh-CN" sz="24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The common practice to obtain less-noisy execution results is still a </a:t>
            </a:r>
            <a:r>
              <a:rPr lang="en-US" altLang="zh-CN" sz="2400" dirty="0">
                <a:solidFill>
                  <a:srgbClr val="7A0C35"/>
                </a:solidFill>
                <a:latin typeface="Avenir Next LT Pro Demi" panose="020B0704020202020204" pitchFamily="34" charset="0"/>
                <a:ea typeface="Roboto" panose="02000000000000000000" pitchFamily="2" charset="0"/>
                <a:cs typeface="Roboto" panose="02000000000000000000" pitchFamily="2" charset="0"/>
              </a:rPr>
              <a:t>trial-and-error</a:t>
            </a:r>
            <a:r>
              <a:rPr lang="en-US" altLang="zh-CN" sz="24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 process with </a:t>
            </a:r>
            <a:r>
              <a:rPr lang="en-US" altLang="zh-CN" sz="2400" dirty="0">
                <a:solidFill>
                  <a:srgbClr val="7A0C35"/>
                </a:solidFill>
                <a:latin typeface="Avenir Next LT Pro Demi" panose="020B0704020202020204" pitchFamily="34" charset="0"/>
                <a:ea typeface="Roboto" panose="02000000000000000000" pitchFamily="2" charset="0"/>
                <a:cs typeface="Roboto" panose="02000000000000000000" pitchFamily="2" charset="0"/>
              </a:rPr>
              <a:t>a long queuing time </a:t>
            </a:r>
            <a:r>
              <a:rPr lang="en-US" altLang="zh-CN" sz="24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of up to hours.</a:t>
            </a:r>
          </a:p>
        </p:txBody>
      </p:sp>
      <p:grpSp>
        <p:nvGrpSpPr>
          <p:cNvPr id="13" name="Group 12">
            <a:extLst>
              <a:ext uri="{FF2B5EF4-FFF2-40B4-BE49-F238E27FC236}">
                <a16:creationId xmlns:a16="http://schemas.microsoft.com/office/drawing/2014/main" id="{9EF02CD9-A408-8585-6A44-86C76AB926C1}"/>
              </a:ext>
            </a:extLst>
          </p:cNvPr>
          <p:cNvGrpSpPr/>
          <p:nvPr/>
        </p:nvGrpSpPr>
        <p:grpSpPr>
          <a:xfrm>
            <a:off x="395288" y="6665549"/>
            <a:ext cx="11349038" cy="53114"/>
            <a:chOff x="395288" y="6665549"/>
            <a:chExt cx="11349038" cy="53114"/>
          </a:xfrm>
        </p:grpSpPr>
        <p:sp>
          <p:nvSpPr>
            <p:cNvPr id="14" name="Flowchart: Process 13">
              <a:extLst>
                <a:ext uri="{FF2B5EF4-FFF2-40B4-BE49-F238E27FC236}">
                  <a16:creationId xmlns:a16="http://schemas.microsoft.com/office/drawing/2014/main" id="{6AE7B1EC-2474-E3B2-06C1-7DE2B202EBB9}"/>
                </a:ext>
              </a:extLst>
            </p:cNvPr>
            <p:cNvSpPr/>
            <p:nvPr/>
          </p:nvSpPr>
          <p:spPr>
            <a:xfrm>
              <a:off x="552995" y="6665913"/>
              <a:ext cx="11148172" cy="52750"/>
            </a:xfrm>
            <a:prstGeom prst="flowChartProcess">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Flowchart: Terminator 14">
              <a:extLst>
                <a:ext uri="{FF2B5EF4-FFF2-40B4-BE49-F238E27FC236}">
                  <a16:creationId xmlns:a16="http://schemas.microsoft.com/office/drawing/2014/main" id="{9B614FC2-C56D-0894-D5EB-B9F94E289475}"/>
                </a:ext>
              </a:extLst>
            </p:cNvPr>
            <p:cNvSpPr/>
            <p:nvPr/>
          </p:nvSpPr>
          <p:spPr>
            <a:xfrm>
              <a:off x="395288" y="6665550"/>
              <a:ext cx="190500"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lowchart: Terminator 15">
              <a:extLst>
                <a:ext uri="{FF2B5EF4-FFF2-40B4-BE49-F238E27FC236}">
                  <a16:creationId xmlns:a16="http://schemas.microsoft.com/office/drawing/2014/main" id="{E7FC6C81-D919-BAD4-135D-01A32864F294}"/>
                </a:ext>
              </a:extLst>
            </p:cNvPr>
            <p:cNvSpPr/>
            <p:nvPr/>
          </p:nvSpPr>
          <p:spPr>
            <a:xfrm flipV="1">
              <a:off x="11587163" y="6665549"/>
              <a:ext cx="157163"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7" name="Group 16">
            <a:extLst>
              <a:ext uri="{FF2B5EF4-FFF2-40B4-BE49-F238E27FC236}">
                <a16:creationId xmlns:a16="http://schemas.microsoft.com/office/drawing/2014/main" id="{444E161E-0989-285F-0FCD-DB766E318C82}"/>
              </a:ext>
            </a:extLst>
          </p:cNvPr>
          <p:cNvGrpSpPr/>
          <p:nvPr/>
        </p:nvGrpSpPr>
        <p:grpSpPr>
          <a:xfrm>
            <a:off x="2469845" y="6663834"/>
            <a:ext cx="2125662" cy="52750"/>
            <a:chOff x="474413" y="6219962"/>
            <a:chExt cx="2661746" cy="52750"/>
          </a:xfrm>
          <a:solidFill>
            <a:schemeClr val="tx1">
              <a:lumMod val="85000"/>
              <a:lumOff val="15000"/>
            </a:schemeClr>
          </a:solidFill>
        </p:grpSpPr>
        <p:sp>
          <p:nvSpPr>
            <p:cNvPr id="18" name="Flowchart: Terminator 17">
              <a:extLst>
                <a:ext uri="{FF2B5EF4-FFF2-40B4-BE49-F238E27FC236}">
                  <a16:creationId xmlns:a16="http://schemas.microsoft.com/office/drawing/2014/main" id="{B1755354-6E1F-0058-B34A-5E0EFA630467}"/>
                </a:ext>
              </a:extLst>
            </p:cNvPr>
            <p:cNvSpPr/>
            <p:nvPr/>
          </p:nvSpPr>
          <p:spPr>
            <a:xfrm>
              <a:off x="474413"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19" name="Flowchart: Terminator 18">
              <a:extLst>
                <a:ext uri="{FF2B5EF4-FFF2-40B4-BE49-F238E27FC236}">
                  <a16:creationId xmlns:a16="http://schemas.microsoft.com/office/drawing/2014/main" id="{416CACE7-BEBE-F81A-7CAD-2B8EA2D0D61B}"/>
                </a:ext>
              </a:extLst>
            </p:cNvPr>
            <p:cNvSpPr/>
            <p:nvPr/>
          </p:nvSpPr>
          <p:spPr>
            <a:xfrm>
              <a:off x="2978996"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20" name="Flowchart: Process 19">
              <a:extLst>
                <a:ext uri="{FF2B5EF4-FFF2-40B4-BE49-F238E27FC236}">
                  <a16:creationId xmlns:a16="http://schemas.microsoft.com/office/drawing/2014/main" id="{16B289A1-5F51-06C6-18E5-0903D0EF348B}"/>
                </a:ext>
              </a:extLst>
            </p:cNvPr>
            <p:cNvSpPr/>
            <p:nvPr/>
          </p:nvSpPr>
          <p:spPr>
            <a:xfrm>
              <a:off x="507999" y="6219962"/>
              <a:ext cx="2536825" cy="5275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sp>
        <p:nvSpPr>
          <p:cNvPr id="30" name="TextBox 29">
            <a:extLst>
              <a:ext uri="{FF2B5EF4-FFF2-40B4-BE49-F238E27FC236}">
                <a16:creationId xmlns:a16="http://schemas.microsoft.com/office/drawing/2014/main" id="{3185746A-9A8C-34B0-8E23-820EF3F85175}"/>
              </a:ext>
            </a:extLst>
          </p:cNvPr>
          <p:cNvSpPr txBox="1"/>
          <p:nvPr/>
        </p:nvSpPr>
        <p:spPr>
          <a:xfrm>
            <a:off x="2557117" y="6382432"/>
            <a:ext cx="1987029" cy="307777"/>
          </a:xfrm>
          <a:prstGeom prst="rect">
            <a:avLst/>
          </a:prstGeom>
          <a:noFill/>
        </p:spPr>
        <p:txBody>
          <a:bodyPr wrap="square" rtlCol="0">
            <a:spAutoFit/>
          </a:bodyPr>
          <a:lstStyle/>
          <a:p>
            <a:pPr algn="ctr"/>
            <a:r>
              <a:rPr lang="en-US" altLang="zh-CN" sz="14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Motivation</a:t>
            </a:r>
            <a:endParaRPr lang="zh-CN" altLang="en-US" sz="1600" dirty="0">
              <a:solidFill>
                <a:schemeClr val="bg2">
                  <a:lumMod val="25000"/>
                </a:schemeClr>
              </a:solidFill>
              <a:latin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2E110EE5-24F6-A760-10EC-AC5B5E90399F}"/>
              </a:ext>
            </a:extLst>
          </p:cNvPr>
          <p:cNvSpPr>
            <a:spLocks noGrp="1"/>
          </p:cNvSpPr>
          <p:nvPr>
            <p:ph type="sldNum" sz="quarter" idx="12"/>
          </p:nvPr>
        </p:nvSpPr>
        <p:spPr/>
        <p:txBody>
          <a:bodyPr/>
          <a:lstStyle/>
          <a:p>
            <a:fld id="{C15FAC00-2F8E-49B9-A540-4447109212A9}" type="slidenum">
              <a:rPr lang="zh-CN" altLang="en-US" smtClean="0"/>
              <a:t>6</a:t>
            </a:fld>
            <a:endParaRPr lang="zh-CN" altLang="en-US"/>
          </a:p>
        </p:txBody>
      </p:sp>
    </p:spTree>
    <p:extLst>
      <p:ext uri="{BB962C8B-B14F-4D97-AF65-F5344CB8AC3E}">
        <p14:creationId xmlns:p14="http://schemas.microsoft.com/office/powerpoint/2010/main" val="234621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D116463-1C95-4FF3-A03C-643FC5E3F197}"/>
              </a:ext>
            </a:extLst>
          </p:cNvPr>
          <p:cNvSpPr txBox="1"/>
          <p:nvPr/>
        </p:nvSpPr>
        <p:spPr>
          <a:xfrm>
            <a:off x="538052" y="417604"/>
            <a:ext cx="9707530" cy="954107"/>
          </a:xfrm>
          <a:prstGeom prst="rect">
            <a:avLst/>
          </a:prstGeom>
          <a:noFill/>
        </p:spPr>
        <p:txBody>
          <a:bodyPr wrap="square" rtlCol="0">
            <a:spAutoFit/>
          </a:bodyPr>
          <a:lstStyle/>
          <a:p>
            <a:r>
              <a:rPr lang="en-US" altLang="zh-CN" sz="3200" b="1" dirty="0">
                <a:solidFill>
                  <a:srgbClr val="000000"/>
                </a:solidFill>
                <a:latin typeface="Avenir Next LT Pro Demi" panose="020B0704020202020204" pitchFamily="34" charset="0"/>
                <a:cs typeface="Calibri" panose="020F0502020204030204" pitchFamily="34" charset="0"/>
              </a:rPr>
              <a:t>Approach</a:t>
            </a:r>
          </a:p>
          <a:p>
            <a:r>
              <a:rPr lang="en-US" altLang="zh-CN" sz="2400" b="1" dirty="0">
                <a:solidFill>
                  <a:schemeClr val="tx1">
                    <a:lumMod val="50000"/>
                    <a:lumOff val="50000"/>
                  </a:schemeClr>
                </a:solidFill>
                <a:latin typeface="Avenir Next LT Pro Demi" panose="020B0704020202020204" pitchFamily="34" charset="0"/>
                <a:cs typeface="Calibri" panose="020F0502020204030204" pitchFamily="34" charset="0"/>
              </a:rPr>
              <a:t>Design Requirements</a:t>
            </a:r>
          </a:p>
        </p:txBody>
      </p:sp>
      <p:sp>
        <p:nvSpPr>
          <p:cNvPr id="6" name="TextBox 5">
            <a:extLst>
              <a:ext uri="{FF2B5EF4-FFF2-40B4-BE49-F238E27FC236}">
                <a16:creationId xmlns:a16="http://schemas.microsoft.com/office/drawing/2014/main" id="{5016AB60-8F7F-7B2D-E385-509C37A3A8EF}"/>
              </a:ext>
            </a:extLst>
          </p:cNvPr>
          <p:cNvSpPr txBox="1"/>
          <p:nvPr/>
        </p:nvSpPr>
        <p:spPr>
          <a:xfrm>
            <a:off x="529936" y="1785646"/>
            <a:ext cx="10259406" cy="3539430"/>
          </a:xfrm>
          <a:prstGeom prst="rect">
            <a:avLst/>
          </a:prstGeom>
          <a:noFill/>
        </p:spPr>
        <p:txBody>
          <a:bodyPr wrap="square" rtlCol="0">
            <a:spAutoFit/>
          </a:bodyPr>
          <a:lstStyle/>
          <a:p>
            <a:pPr marL="342900" indent="-285750">
              <a:buFont typeface="Arial" panose="020B0604020202020204" pitchFamily="34" charset="0"/>
              <a:buChar char="•"/>
            </a:pPr>
            <a:r>
              <a:rPr lang="en-US" altLang="zh-CN" dirty="0">
                <a:solidFill>
                  <a:schemeClr val="tx1">
                    <a:lumMod val="95000"/>
                    <a:lumOff val="5000"/>
                  </a:schemeClr>
                </a:solidFill>
                <a:latin typeface="Avenir Next LT Pro Demi" panose="020B0704020202020204" pitchFamily="34" charset="0"/>
                <a:ea typeface="Roboto" panose="02000000000000000000" pitchFamily="2" charset="0"/>
                <a:cs typeface="Roboto" panose="02000000000000000000" pitchFamily="2" charset="0"/>
              </a:rPr>
              <a:t>Quantum computer selection</a:t>
            </a:r>
          </a:p>
          <a:p>
            <a:pPr marL="800100" lvl="1" indent="-285750">
              <a:buFont typeface="Arial" panose="020B0604020202020204" pitchFamily="34" charset="0"/>
              <a:buChar char="•"/>
            </a:pPr>
            <a:r>
              <a:rPr lang="en-US" altLang="zh-CN" sz="16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Facilitate the temporal analysis of various noise.</a:t>
            </a:r>
          </a:p>
          <a:p>
            <a:pPr marL="800100" lvl="1" indent="-285750">
              <a:buFont typeface="Arial" panose="020B0604020202020204" pitchFamily="34" charset="0"/>
              <a:buChar char="•"/>
            </a:pPr>
            <a:r>
              <a:rPr lang="en-US" altLang="zh-CN" sz="16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Make users aware of the latest noise.</a:t>
            </a:r>
          </a:p>
          <a:p>
            <a:pPr marL="342900" indent="-285750">
              <a:buFont typeface="Arial" panose="020B0604020202020204" pitchFamily="34" charset="0"/>
              <a:buChar char="•"/>
            </a:pPr>
            <a:endParaRPr lang="en-US" altLang="zh-CN" sz="2000" dirty="0">
              <a:solidFill>
                <a:schemeClr val="tx1">
                  <a:lumMod val="95000"/>
                  <a:lumOff val="5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2000" dirty="0">
              <a:solidFill>
                <a:schemeClr val="tx1">
                  <a:lumMod val="95000"/>
                  <a:lumOff val="5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r>
              <a:rPr lang="en-US" altLang="zh-CN" dirty="0">
                <a:solidFill>
                  <a:schemeClr val="tx1">
                    <a:lumMod val="95000"/>
                    <a:lumOff val="5000"/>
                  </a:schemeClr>
                </a:solidFill>
                <a:latin typeface="Avenir Next LT Pro Demi" panose="020B0704020202020204" pitchFamily="34" charset="0"/>
                <a:ea typeface="Roboto" panose="02000000000000000000" pitchFamily="2" charset="0"/>
                <a:cs typeface="Roboto" panose="02000000000000000000" pitchFamily="2" charset="0"/>
              </a:rPr>
              <a:t>Compiled circuit selection</a:t>
            </a:r>
          </a:p>
          <a:p>
            <a:pPr marL="800100" lvl="1" indent="-285750">
              <a:buFont typeface="Arial" panose="020B0604020202020204" pitchFamily="34" charset="0"/>
              <a:buChar char="•"/>
            </a:pPr>
            <a:r>
              <a:rPr lang="en-US" altLang="zh-CN" sz="16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Provide an overview of all compiled circuits.</a:t>
            </a:r>
          </a:p>
          <a:p>
            <a:pPr marL="800100" lvl="1" indent="-285750">
              <a:buFont typeface="Arial" panose="020B0604020202020204" pitchFamily="34" charset="0"/>
              <a:buChar char="•"/>
            </a:pPr>
            <a:r>
              <a:rPr lang="en-US" altLang="zh-CN" sz="16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Enable a detailed comparison of the usages of qubits and gates. </a:t>
            </a:r>
          </a:p>
          <a:p>
            <a:pPr marL="800100" lvl="1" indent="-285750">
              <a:buFont typeface="Arial" panose="020B0604020202020204" pitchFamily="34" charset="0"/>
              <a:buChar char="•"/>
            </a:pPr>
            <a:r>
              <a:rPr lang="en-US" altLang="zh-CN" sz="16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Support a real-time compilation and fidelity validation.</a:t>
            </a:r>
          </a:p>
          <a:p>
            <a:pPr marL="342900" indent="-285750">
              <a:buFont typeface="Arial" panose="020B0604020202020204" pitchFamily="34" charset="0"/>
              <a:buChar char="•"/>
            </a:pPr>
            <a:endParaRPr lang="en-US" altLang="zh-CN"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16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r>
              <a:rPr lang="en-US" altLang="zh-CN" dirty="0">
                <a:solidFill>
                  <a:schemeClr val="tx1">
                    <a:lumMod val="95000"/>
                    <a:lumOff val="5000"/>
                  </a:schemeClr>
                </a:solidFill>
                <a:latin typeface="Avenir Next LT Pro Demi" panose="020B0704020202020204" pitchFamily="34" charset="0"/>
                <a:ea typeface="Roboto" panose="02000000000000000000" pitchFamily="2" charset="0"/>
                <a:cs typeface="Roboto" panose="02000000000000000000" pitchFamily="2" charset="0"/>
              </a:rPr>
              <a:t>User Interaction</a:t>
            </a:r>
          </a:p>
          <a:p>
            <a:pPr marL="800100" lvl="1" indent="-285750">
              <a:buFont typeface="Arial" panose="020B0604020202020204" pitchFamily="34" charset="0"/>
              <a:buChar char="•"/>
            </a:pPr>
            <a:r>
              <a:rPr lang="en-US" altLang="zh-CN" sz="16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Provide flexible user interactions and intuitive visual designs</a:t>
            </a:r>
          </a:p>
        </p:txBody>
      </p:sp>
      <p:grpSp>
        <p:nvGrpSpPr>
          <p:cNvPr id="13" name="Group 12">
            <a:extLst>
              <a:ext uri="{FF2B5EF4-FFF2-40B4-BE49-F238E27FC236}">
                <a16:creationId xmlns:a16="http://schemas.microsoft.com/office/drawing/2014/main" id="{037931FD-9F95-6692-B874-D9BDB1E6BACF}"/>
              </a:ext>
            </a:extLst>
          </p:cNvPr>
          <p:cNvGrpSpPr/>
          <p:nvPr/>
        </p:nvGrpSpPr>
        <p:grpSpPr>
          <a:xfrm>
            <a:off x="395288" y="6665549"/>
            <a:ext cx="11349038" cy="53114"/>
            <a:chOff x="395288" y="6665549"/>
            <a:chExt cx="11349038" cy="53114"/>
          </a:xfrm>
        </p:grpSpPr>
        <p:sp>
          <p:nvSpPr>
            <p:cNvPr id="14" name="Flowchart: Process 13">
              <a:extLst>
                <a:ext uri="{FF2B5EF4-FFF2-40B4-BE49-F238E27FC236}">
                  <a16:creationId xmlns:a16="http://schemas.microsoft.com/office/drawing/2014/main" id="{74C31888-5D53-1AA2-BE67-5F875640EF11}"/>
                </a:ext>
              </a:extLst>
            </p:cNvPr>
            <p:cNvSpPr/>
            <p:nvPr/>
          </p:nvSpPr>
          <p:spPr>
            <a:xfrm>
              <a:off x="552995" y="6665913"/>
              <a:ext cx="11148172" cy="52750"/>
            </a:xfrm>
            <a:prstGeom prst="flowChartProcess">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Flowchart: Terminator 14">
              <a:extLst>
                <a:ext uri="{FF2B5EF4-FFF2-40B4-BE49-F238E27FC236}">
                  <a16:creationId xmlns:a16="http://schemas.microsoft.com/office/drawing/2014/main" id="{36325A17-AF7A-64C1-D8CD-3C6215B1A427}"/>
                </a:ext>
              </a:extLst>
            </p:cNvPr>
            <p:cNvSpPr/>
            <p:nvPr/>
          </p:nvSpPr>
          <p:spPr>
            <a:xfrm>
              <a:off x="395288" y="6665550"/>
              <a:ext cx="190500"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lowchart: Terminator 15">
              <a:extLst>
                <a:ext uri="{FF2B5EF4-FFF2-40B4-BE49-F238E27FC236}">
                  <a16:creationId xmlns:a16="http://schemas.microsoft.com/office/drawing/2014/main" id="{2A4DFD39-7940-6A90-3C42-95BBC8D1749E}"/>
                </a:ext>
              </a:extLst>
            </p:cNvPr>
            <p:cNvSpPr/>
            <p:nvPr/>
          </p:nvSpPr>
          <p:spPr>
            <a:xfrm flipV="1">
              <a:off x="11587163" y="6665549"/>
              <a:ext cx="157163"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7" name="Group 16">
            <a:extLst>
              <a:ext uri="{FF2B5EF4-FFF2-40B4-BE49-F238E27FC236}">
                <a16:creationId xmlns:a16="http://schemas.microsoft.com/office/drawing/2014/main" id="{39073A96-0BC9-B14F-A73C-D58683D2B2FE}"/>
              </a:ext>
            </a:extLst>
          </p:cNvPr>
          <p:cNvGrpSpPr/>
          <p:nvPr/>
        </p:nvGrpSpPr>
        <p:grpSpPr>
          <a:xfrm>
            <a:off x="4619867" y="6667091"/>
            <a:ext cx="2125662" cy="52750"/>
            <a:chOff x="474413" y="6219962"/>
            <a:chExt cx="2661746" cy="52750"/>
          </a:xfrm>
          <a:solidFill>
            <a:schemeClr val="tx1">
              <a:lumMod val="85000"/>
              <a:lumOff val="15000"/>
            </a:schemeClr>
          </a:solidFill>
        </p:grpSpPr>
        <p:sp>
          <p:nvSpPr>
            <p:cNvPr id="18" name="Flowchart: Terminator 17">
              <a:extLst>
                <a:ext uri="{FF2B5EF4-FFF2-40B4-BE49-F238E27FC236}">
                  <a16:creationId xmlns:a16="http://schemas.microsoft.com/office/drawing/2014/main" id="{58F9C132-8340-1F5E-E9BF-FD70E623D87D}"/>
                </a:ext>
              </a:extLst>
            </p:cNvPr>
            <p:cNvSpPr/>
            <p:nvPr/>
          </p:nvSpPr>
          <p:spPr>
            <a:xfrm>
              <a:off x="474413"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19" name="Flowchart: Terminator 18">
              <a:extLst>
                <a:ext uri="{FF2B5EF4-FFF2-40B4-BE49-F238E27FC236}">
                  <a16:creationId xmlns:a16="http://schemas.microsoft.com/office/drawing/2014/main" id="{D1EF15D8-5147-BA14-0174-9ADCF391A693}"/>
                </a:ext>
              </a:extLst>
            </p:cNvPr>
            <p:cNvSpPr/>
            <p:nvPr/>
          </p:nvSpPr>
          <p:spPr>
            <a:xfrm>
              <a:off x="2978996"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20" name="Flowchart: Process 19">
              <a:extLst>
                <a:ext uri="{FF2B5EF4-FFF2-40B4-BE49-F238E27FC236}">
                  <a16:creationId xmlns:a16="http://schemas.microsoft.com/office/drawing/2014/main" id="{27AB8FDD-8C0C-F8A4-1D9D-DC5B1E6B2086}"/>
                </a:ext>
              </a:extLst>
            </p:cNvPr>
            <p:cNvSpPr/>
            <p:nvPr/>
          </p:nvSpPr>
          <p:spPr>
            <a:xfrm>
              <a:off x="507999" y="6219962"/>
              <a:ext cx="2536825" cy="5275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sp>
        <p:nvSpPr>
          <p:cNvPr id="30" name="TextBox 29">
            <a:extLst>
              <a:ext uri="{FF2B5EF4-FFF2-40B4-BE49-F238E27FC236}">
                <a16:creationId xmlns:a16="http://schemas.microsoft.com/office/drawing/2014/main" id="{8C9C6A05-AEEA-709B-D10C-5E644B63F460}"/>
              </a:ext>
            </a:extLst>
          </p:cNvPr>
          <p:cNvSpPr txBox="1"/>
          <p:nvPr/>
        </p:nvSpPr>
        <p:spPr>
          <a:xfrm>
            <a:off x="4682622" y="6382356"/>
            <a:ext cx="1987029" cy="307777"/>
          </a:xfrm>
          <a:prstGeom prst="rect">
            <a:avLst/>
          </a:prstGeom>
          <a:noFill/>
        </p:spPr>
        <p:txBody>
          <a:bodyPr wrap="square" rtlCol="0">
            <a:spAutoFit/>
          </a:bodyPr>
          <a:lstStyle/>
          <a:p>
            <a:pPr algn="ctr"/>
            <a:r>
              <a:rPr lang="en-US" altLang="zh-CN" sz="14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Approach</a:t>
            </a:r>
            <a:endParaRPr lang="zh-CN" altLang="en-US" sz="1600" dirty="0">
              <a:solidFill>
                <a:schemeClr val="bg2">
                  <a:lumMod val="25000"/>
                </a:schemeClr>
              </a:solidFill>
              <a:latin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75333928-B9EF-9249-2FB3-6D78650E9640}"/>
              </a:ext>
            </a:extLst>
          </p:cNvPr>
          <p:cNvSpPr>
            <a:spLocks noGrp="1"/>
          </p:cNvSpPr>
          <p:nvPr>
            <p:ph type="sldNum" sz="quarter" idx="12"/>
          </p:nvPr>
        </p:nvSpPr>
        <p:spPr/>
        <p:txBody>
          <a:bodyPr/>
          <a:lstStyle/>
          <a:p>
            <a:fld id="{C15FAC00-2F8E-49B9-A540-4447109212A9}" type="slidenum">
              <a:rPr lang="zh-CN" altLang="en-US" smtClean="0"/>
              <a:t>7</a:t>
            </a:fld>
            <a:endParaRPr lang="zh-CN" altLang="en-US"/>
          </a:p>
        </p:txBody>
      </p:sp>
    </p:spTree>
    <p:extLst>
      <p:ext uri="{BB962C8B-B14F-4D97-AF65-F5344CB8AC3E}">
        <p14:creationId xmlns:p14="http://schemas.microsoft.com/office/powerpoint/2010/main" val="37549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D116463-1C95-4FF3-A03C-643FC5E3F197}"/>
              </a:ext>
            </a:extLst>
          </p:cNvPr>
          <p:cNvSpPr txBox="1"/>
          <p:nvPr/>
        </p:nvSpPr>
        <p:spPr>
          <a:xfrm>
            <a:off x="538052" y="417604"/>
            <a:ext cx="9707530" cy="954107"/>
          </a:xfrm>
          <a:prstGeom prst="rect">
            <a:avLst/>
          </a:prstGeom>
          <a:noFill/>
        </p:spPr>
        <p:txBody>
          <a:bodyPr wrap="square" rtlCol="0">
            <a:spAutoFit/>
          </a:bodyPr>
          <a:lstStyle/>
          <a:p>
            <a:r>
              <a:rPr lang="en-US" altLang="zh-CN" sz="3200" b="1" dirty="0">
                <a:solidFill>
                  <a:srgbClr val="000000"/>
                </a:solidFill>
                <a:latin typeface="Avenir Next LT Pro Demi" panose="020B0704020202020204" pitchFamily="34" charset="0"/>
                <a:cs typeface="Calibri" panose="020F0502020204030204" pitchFamily="34" charset="0"/>
              </a:rPr>
              <a:t>Approach</a:t>
            </a:r>
          </a:p>
          <a:p>
            <a:r>
              <a:rPr lang="en-US" altLang="zh-CN" sz="2400" b="1" dirty="0">
                <a:solidFill>
                  <a:schemeClr val="tx1">
                    <a:lumMod val="50000"/>
                    <a:lumOff val="50000"/>
                  </a:schemeClr>
                </a:solidFill>
                <a:latin typeface="Avenir Next LT Pro Demi" panose="020B0704020202020204" pitchFamily="34" charset="0"/>
                <a:cs typeface="Calibri" panose="020F0502020204030204" pitchFamily="34" charset="0"/>
              </a:rPr>
              <a:t>Visualization system</a:t>
            </a:r>
          </a:p>
        </p:txBody>
      </p:sp>
      <p:sp>
        <p:nvSpPr>
          <p:cNvPr id="6" name="TextBox 5">
            <a:extLst>
              <a:ext uri="{FF2B5EF4-FFF2-40B4-BE49-F238E27FC236}">
                <a16:creationId xmlns:a16="http://schemas.microsoft.com/office/drawing/2014/main" id="{5016AB60-8F7F-7B2D-E385-509C37A3A8EF}"/>
              </a:ext>
            </a:extLst>
          </p:cNvPr>
          <p:cNvSpPr txBox="1"/>
          <p:nvPr/>
        </p:nvSpPr>
        <p:spPr>
          <a:xfrm>
            <a:off x="218984" y="1765454"/>
            <a:ext cx="5547694" cy="2554545"/>
          </a:xfrm>
          <a:prstGeom prst="rect">
            <a:avLst/>
          </a:prstGeom>
          <a:noFill/>
        </p:spPr>
        <p:txBody>
          <a:bodyPr wrap="square" rtlCol="0">
            <a:spAutoFit/>
          </a:bodyPr>
          <a:lstStyle/>
          <a:p>
            <a:pPr marL="400050" indent="-342900">
              <a:buFont typeface="Arial" panose="020B0604020202020204" pitchFamily="34" charset="0"/>
              <a:buChar char="•"/>
            </a:pP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VACSEN consists three modules: </a:t>
            </a:r>
            <a:r>
              <a:rPr lang="en-US" altLang="zh-CN" sz="2000" dirty="0">
                <a:solidFill>
                  <a:srgbClr val="5979C1"/>
                </a:solidFill>
                <a:latin typeface="Avenir Next LT Pro Demi" panose="020B0704020202020204" pitchFamily="34" charset="0"/>
                <a:ea typeface="Roboto" panose="02000000000000000000" pitchFamily="2" charset="0"/>
                <a:cs typeface="Roboto" panose="02000000000000000000" pitchFamily="2" charset="0"/>
              </a:rPr>
              <a:t>storage module</a:t>
            </a: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 </a:t>
            </a:r>
            <a:r>
              <a:rPr lang="en-US" altLang="zh-CN" sz="2000" dirty="0">
                <a:solidFill>
                  <a:srgbClr val="EA9C4E"/>
                </a:solidFill>
                <a:latin typeface="Avenir Next LT Pro Demi" panose="020B0704020202020204" pitchFamily="34" charset="0"/>
                <a:ea typeface="Roboto" panose="02000000000000000000" pitchFamily="2" charset="0"/>
                <a:cs typeface="Roboto" panose="02000000000000000000" pitchFamily="2" charset="0"/>
              </a:rPr>
              <a:t>processing module</a:t>
            </a: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 and </a:t>
            </a:r>
            <a:r>
              <a:rPr lang="en-US" altLang="zh-CN" sz="2000" dirty="0">
                <a:solidFill>
                  <a:srgbClr val="50AA77"/>
                </a:solidFill>
                <a:latin typeface="Avenir Next LT Pro Demi" panose="020B0704020202020204" pitchFamily="34" charset="0"/>
                <a:ea typeface="Roboto" panose="02000000000000000000" pitchFamily="2" charset="0"/>
                <a:cs typeface="Roboto" panose="02000000000000000000" pitchFamily="2" charset="0"/>
              </a:rPr>
              <a:t>visualization module</a:t>
            </a: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 The system is connected to an external </a:t>
            </a:r>
            <a:r>
              <a:rPr lang="en-US" altLang="zh-CN" sz="2000" dirty="0">
                <a:solidFill>
                  <a:srgbClr val="A757AD"/>
                </a:solidFill>
                <a:latin typeface="Avenir Next LT Pro Demi" panose="020B0704020202020204" pitchFamily="34" charset="0"/>
                <a:ea typeface="Roboto" panose="02000000000000000000" pitchFamily="2" charset="0"/>
                <a:cs typeface="Roboto" panose="02000000000000000000" pitchFamily="2" charset="0"/>
              </a:rPr>
              <a:t>cloud quantum computing platform</a:t>
            </a: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a:t>
            </a:r>
          </a:p>
          <a:p>
            <a:pPr marL="342900" indent="-285750">
              <a:buFont typeface="Arial" panose="020B0604020202020204" pitchFamily="34" charset="0"/>
              <a:buChar char="•"/>
            </a:pPr>
            <a:endPar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endParaRPr>
          </a:p>
          <a:p>
            <a:pPr marL="57150"/>
            <a:endPar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endPar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CAE31957-15B7-C272-201D-2B5FE8CFEFFD}"/>
              </a:ext>
            </a:extLst>
          </p:cNvPr>
          <p:cNvPicPr>
            <a:picLocks noChangeAspect="1"/>
          </p:cNvPicPr>
          <p:nvPr/>
        </p:nvPicPr>
        <p:blipFill>
          <a:blip r:embed="rId3"/>
          <a:stretch>
            <a:fillRect/>
          </a:stretch>
        </p:blipFill>
        <p:spPr>
          <a:xfrm>
            <a:off x="6379307" y="1765454"/>
            <a:ext cx="4187093" cy="3833893"/>
          </a:xfrm>
          <a:prstGeom prst="rect">
            <a:avLst/>
          </a:prstGeom>
        </p:spPr>
      </p:pic>
      <p:grpSp>
        <p:nvGrpSpPr>
          <p:cNvPr id="32" name="Group 31">
            <a:extLst>
              <a:ext uri="{FF2B5EF4-FFF2-40B4-BE49-F238E27FC236}">
                <a16:creationId xmlns:a16="http://schemas.microsoft.com/office/drawing/2014/main" id="{FA4270CF-D604-B6DF-BE25-94FA1F737D1B}"/>
              </a:ext>
            </a:extLst>
          </p:cNvPr>
          <p:cNvGrpSpPr/>
          <p:nvPr/>
        </p:nvGrpSpPr>
        <p:grpSpPr>
          <a:xfrm>
            <a:off x="395288" y="6665549"/>
            <a:ext cx="11349038" cy="53114"/>
            <a:chOff x="395288" y="6665549"/>
            <a:chExt cx="11349038" cy="53114"/>
          </a:xfrm>
        </p:grpSpPr>
        <p:sp>
          <p:nvSpPr>
            <p:cNvPr id="33" name="Flowchart: Process 32">
              <a:extLst>
                <a:ext uri="{FF2B5EF4-FFF2-40B4-BE49-F238E27FC236}">
                  <a16:creationId xmlns:a16="http://schemas.microsoft.com/office/drawing/2014/main" id="{47C543A7-3D3D-2112-21BC-C73962AFF5D7}"/>
                </a:ext>
              </a:extLst>
            </p:cNvPr>
            <p:cNvSpPr/>
            <p:nvPr/>
          </p:nvSpPr>
          <p:spPr>
            <a:xfrm>
              <a:off x="552995" y="6665913"/>
              <a:ext cx="11148172" cy="52750"/>
            </a:xfrm>
            <a:prstGeom prst="flowChartProcess">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Flowchart: Terminator 33">
              <a:extLst>
                <a:ext uri="{FF2B5EF4-FFF2-40B4-BE49-F238E27FC236}">
                  <a16:creationId xmlns:a16="http://schemas.microsoft.com/office/drawing/2014/main" id="{AE6415C9-9920-C445-87D3-8BCF9F3BF84B}"/>
                </a:ext>
              </a:extLst>
            </p:cNvPr>
            <p:cNvSpPr/>
            <p:nvPr/>
          </p:nvSpPr>
          <p:spPr>
            <a:xfrm>
              <a:off x="395288" y="6665550"/>
              <a:ext cx="190500"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lowchart: Terminator 34">
              <a:extLst>
                <a:ext uri="{FF2B5EF4-FFF2-40B4-BE49-F238E27FC236}">
                  <a16:creationId xmlns:a16="http://schemas.microsoft.com/office/drawing/2014/main" id="{59AFF57D-555F-9A33-ED2B-5AD42606AB7E}"/>
                </a:ext>
              </a:extLst>
            </p:cNvPr>
            <p:cNvSpPr/>
            <p:nvPr/>
          </p:nvSpPr>
          <p:spPr>
            <a:xfrm flipV="1">
              <a:off x="11587163" y="6665549"/>
              <a:ext cx="157163"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6" name="Group 35">
            <a:extLst>
              <a:ext uri="{FF2B5EF4-FFF2-40B4-BE49-F238E27FC236}">
                <a16:creationId xmlns:a16="http://schemas.microsoft.com/office/drawing/2014/main" id="{F49DE382-F6C0-3806-75AC-187648FE58A7}"/>
              </a:ext>
            </a:extLst>
          </p:cNvPr>
          <p:cNvGrpSpPr/>
          <p:nvPr/>
        </p:nvGrpSpPr>
        <p:grpSpPr>
          <a:xfrm>
            <a:off x="4619867" y="6667091"/>
            <a:ext cx="2125662" cy="52750"/>
            <a:chOff x="474413" y="6219962"/>
            <a:chExt cx="2661746" cy="52750"/>
          </a:xfrm>
          <a:solidFill>
            <a:schemeClr val="tx1">
              <a:lumMod val="85000"/>
              <a:lumOff val="15000"/>
            </a:schemeClr>
          </a:solidFill>
        </p:grpSpPr>
        <p:sp>
          <p:nvSpPr>
            <p:cNvPr id="37" name="Flowchart: Terminator 36">
              <a:extLst>
                <a:ext uri="{FF2B5EF4-FFF2-40B4-BE49-F238E27FC236}">
                  <a16:creationId xmlns:a16="http://schemas.microsoft.com/office/drawing/2014/main" id="{240679E1-58C4-6AA4-A3A1-5A6738B83E4E}"/>
                </a:ext>
              </a:extLst>
            </p:cNvPr>
            <p:cNvSpPr/>
            <p:nvPr/>
          </p:nvSpPr>
          <p:spPr>
            <a:xfrm>
              <a:off x="474413"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38" name="Flowchart: Terminator 37">
              <a:extLst>
                <a:ext uri="{FF2B5EF4-FFF2-40B4-BE49-F238E27FC236}">
                  <a16:creationId xmlns:a16="http://schemas.microsoft.com/office/drawing/2014/main" id="{4C7856A7-7F24-873B-222E-24B980800F94}"/>
                </a:ext>
              </a:extLst>
            </p:cNvPr>
            <p:cNvSpPr/>
            <p:nvPr/>
          </p:nvSpPr>
          <p:spPr>
            <a:xfrm>
              <a:off x="2978996"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39" name="Flowchart: Process 38">
              <a:extLst>
                <a:ext uri="{FF2B5EF4-FFF2-40B4-BE49-F238E27FC236}">
                  <a16:creationId xmlns:a16="http://schemas.microsoft.com/office/drawing/2014/main" id="{40B93C8E-99BE-487E-3E80-311E157729AD}"/>
                </a:ext>
              </a:extLst>
            </p:cNvPr>
            <p:cNvSpPr/>
            <p:nvPr/>
          </p:nvSpPr>
          <p:spPr>
            <a:xfrm>
              <a:off x="507999" y="6219962"/>
              <a:ext cx="2536825" cy="5275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sp>
        <p:nvSpPr>
          <p:cNvPr id="40" name="TextBox 39">
            <a:extLst>
              <a:ext uri="{FF2B5EF4-FFF2-40B4-BE49-F238E27FC236}">
                <a16:creationId xmlns:a16="http://schemas.microsoft.com/office/drawing/2014/main" id="{0277E0AF-BAAB-FE16-649B-5783659FC449}"/>
              </a:ext>
            </a:extLst>
          </p:cNvPr>
          <p:cNvSpPr txBox="1"/>
          <p:nvPr/>
        </p:nvSpPr>
        <p:spPr>
          <a:xfrm>
            <a:off x="4682622" y="6382356"/>
            <a:ext cx="1987029" cy="307777"/>
          </a:xfrm>
          <a:prstGeom prst="rect">
            <a:avLst/>
          </a:prstGeom>
          <a:noFill/>
        </p:spPr>
        <p:txBody>
          <a:bodyPr wrap="square" rtlCol="0">
            <a:spAutoFit/>
          </a:bodyPr>
          <a:lstStyle/>
          <a:p>
            <a:pPr algn="ctr"/>
            <a:r>
              <a:rPr lang="en-US" altLang="zh-CN" sz="14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Approach</a:t>
            </a:r>
            <a:endParaRPr lang="zh-CN" altLang="en-US" sz="1600" dirty="0">
              <a:solidFill>
                <a:schemeClr val="bg2">
                  <a:lumMod val="25000"/>
                </a:schemeClr>
              </a:solidFill>
              <a:latin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46990047-5D9C-2173-4F97-7A5E4F9ACD47}"/>
              </a:ext>
            </a:extLst>
          </p:cNvPr>
          <p:cNvSpPr>
            <a:spLocks noGrp="1"/>
          </p:cNvSpPr>
          <p:nvPr>
            <p:ph type="sldNum" sz="quarter" idx="12"/>
          </p:nvPr>
        </p:nvSpPr>
        <p:spPr/>
        <p:txBody>
          <a:bodyPr/>
          <a:lstStyle/>
          <a:p>
            <a:fld id="{C15FAC00-2F8E-49B9-A540-4447109212A9}" type="slidenum">
              <a:rPr lang="zh-CN" altLang="en-US" smtClean="0"/>
              <a:t>8</a:t>
            </a:fld>
            <a:endParaRPr lang="zh-CN" altLang="en-US"/>
          </a:p>
        </p:txBody>
      </p:sp>
    </p:spTree>
    <p:extLst>
      <p:ext uri="{BB962C8B-B14F-4D97-AF65-F5344CB8AC3E}">
        <p14:creationId xmlns:p14="http://schemas.microsoft.com/office/powerpoint/2010/main" val="428479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D116463-1C95-4FF3-A03C-643FC5E3F197}"/>
              </a:ext>
            </a:extLst>
          </p:cNvPr>
          <p:cNvSpPr txBox="1"/>
          <p:nvPr/>
        </p:nvSpPr>
        <p:spPr>
          <a:xfrm>
            <a:off x="538052" y="417604"/>
            <a:ext cx="9707530" cy="954107"/>
          </a:xfrm>
          <a:prstGeom prst="rect">
            <a:avLst/>
          </a:prstGeom>
          <a:noFill/>
        </p:spPr>
        <p:txBody>
          <a:bodyPr wrap="square" rtlCol="0">
            <a:spAutoFit/>
          </a:bodyPr>
          <a:lstStyle/>
          <a:p>
            <a:r>
              <a:rPr lang="en-US" altLang="zh-CN" sz="3200" b="1" dirty="0">
                <a:solidFill>
                  <a:srgbClr val="000000"/>
                </a:solidFill>
                <a:latin typeface="Avenir Next LT Pro Demi" panose="020B0704020202020204" pitchFamily="34" charset="0"/>
                <a:cs typeface="Calibri" panose="020F0502020204030204" pitchFamily="34" charset="0"/>
              </a:rPr>
              <a:t>Approach</a:t>
            </a:r>
          </a:p>
          <a:p>
            <a:r>
              <a:rPr lang="en-US" altLang="zh-CN" sz="2400" b="1" dirty="0">
                <a:solidFill>
                  <a:schemeClr val="tx1">
                    <a:lumMod val="50000"/>
                    <a:lumOff val="50000"/>
                  </a:schemeClr>
                </a:solidFill>
                <a:latin typeface="Avenir Next LT Pro Demi" panose="020B0704020202020204" pitchFamily="34" charset="0"/>
                <a:cs typeface="Calibri" panose="020F0502020204030204" pitchFamily="34" charset="0"/>
              </a:rPr>
              <a:t>Circuit-like design</a:t>
            </a:r>
          </a:p>
        </p:txBody>
      </p:sp>
      <p:sp>
        <p:nvSpPr>
          <p:cNvPr id="6" name="TextBox 5">
            <a:extLst>
              <a:ext uri="{FF2B5EF4-FFF2-40B4-BE49-F238E27FC236}">
                <a16:creationId xmlns:a16="http://schemas.microsoft.com/office/drawing/2014/main" id="{5016AB60-8F7F-7B2D-E385-509C37A3A8EF}"/>
              </a:ext>
            </a:extLst>
          </p:cNvPr>
          <p:cNvSpPr txBox="1"/>
          <p:nvPr/>
        </p:nvSpPr>
        <p:spPr>
          <a:xfrm>
            <a:off x="490538" y="1735093"/>
            <a:ext cx="10259406" cy="1631216"/>
          </a:xfrm>
          <a:prstGeom prst="rect">
            <a:avLst/>
          </a:prstGeom>
          <a:noFill/>
        </p:spPr>
        <p:txBody>
          <a:bodyPr wrap="square" rtlCol="0">
            <a:spAutoFit/>
          </a:bodyPr>
          <a:lstStyle/>
          <a:p>
            <a:pPr marL="342900" indent="-285750">
              <a:buFont typeface="Arial" panose="020B0604020202020204" pitchFamily="34" charset="0"/>
              <a:buChar char="•"/>
            </a:pPr>
            <a:r>
              <a:rPr lang="en-US" altLang="zh-CN" sz="2000" dirty="0">
                <a:solidFill>
                  <a:srgbClr val="C00000"/>
                </a:solidFill>
                <a:latin typeface="Avenir Next LT Pro Demi" panose="020B0704020202020204" pitchFamily="34" charset="0"/>
                <a:ea typeface="Roboto" panose="02000000000000000000" pitchFamily="2" charset="0"/>
                <a:cs typeface="Roboto" panose="02000000000000000000" pitchFamily="2" charset="0"/>
              </a:rPr>
              <a:t>Challenge</a:t>
            </a: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 It is challenging to temporally visualize the complex noise factors as well as the qubit topological connections along a timeline.</a:t>
            </a:r>
          </a:p>
          <a:p>
            <a:pPr marL="342900" indent="-285750">
              <a:buFont typeface="Arial" panose="020B0604020202020204" pitchFamily="34" charset="0"/>
              <a:buChar char="•"/>
            </a:pPr>
            <a:endPar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endParaRPr>
          </a:p>
          <a:p>
            <a:pPr marL="342900" indent="-285750">
              <a:buFont typeface="Arial" panose="020B0604020202020204" pitchFamily="34" charset="0"/>
              <a:buChar char="•"/>
            </a:pP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We propose a </a:t>
            </a:r>
            <a:r>
              <a:rPr lang="en-US" altLang="zh-CN" sz="2000" dirty="0">
                <a:solidFill>
                  <a:schemeClr val="bg2">
                    <a:lumMod val="10000"/>
                  </a:schemeClr>
                </a:solidFill>
                <a:latin typeface="Avenir Next LT Pro Demi" panose="020B0704020202020204" pitchFamily="34" charset="0"/>
                <a:ea typeface="Roboto" panose="02000000000000000000" pitchFamily="2" charset="0"/>
                <a:cs typeface="Roboto" panose="02000000000000000000" pitchFamily="2" charset="0"/>
              </a:rPr>
              <a:t>circuit-like design </a:t>
            </a:r>
            <a:r>
              <a:rPr lang="en-US" altLang="zh-CN" sz="2000"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rPr>
              <a:t>to portray the quantum computer noise in each time stamp.</a:t>
            </a:r>
            <a:endParaRPr lang="en-US" altLang="zh-CN" dirty="0">
              <a:solidFill>
                <a:schemeClr val="bg2">
                  <a:lumMod val="50000"/>
                </a:schemeClr>
              </a:solidFill>
              <a:latin typeface="Avenir Next LT Pro Demi" panose="020B0704020202020204" pitchFamily="34"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B1895E02-1003-5BCB-4D2D-548F6D0C9DE2}"/>
              </a:ext>
            </a:extLst>
          </p:cNvPr>
          <p:cNvPicPr>
            <a:picLocks noChangeAspect="1"/>
          </p:cNvPicPr>
          <p:nvPr/>
        </p:nvPicPr>
        <p:blipFill>
          <a:blip r:embed="rId3"/>
          <a:stretch>
            <a:fillRect/>
          </a:stretch>
        </p:blipFill>
        <p:spPr>
          <a:xfrm>
            <a:off x="1860376" y="3887934"/>
            <a:ext cx="7289933" cy="2416144"/>
          </a:xfrm>
          <a:prstGeom prst="rect">
            <a:avLst/>
          </a:prstGeom>
        </p:spPr>
      </p:pic>
      <p:pic>
        <p:nvPicPr>
          <p:cNvPr id="5" name="Picture 4">
            <a:extLst>
              <a:ext uri="{FF2B5EF4-FFF2-40B4-BE49-F238E27FC236}">
                <a16:creationId xmlns:a16="http://schemas.microsoft.com/office/drawing/2014/main" id="{CCB7CABF-77EA-85D0-103A-19EC407DA025}"/>
              </a:ext>
            </a:extLst>
          </p:cNvPr>
          <p:cNvPicPr>
            <a:picLocks noChangeAspect="1"/>
          </p:cNvPicPr>
          <p:nvPr/>
        </p:nvPicPr>
        <p:blipFill>
          <a:blip r:embed="rId4"/>
          <a:stretch>
            <a:fillRect/>
          </a:stretch>
        </p:blipFill>
        <p:spPr>
          <a:xfrm>
            <a:off x="1860376" y="3589135"/>
            <a:ext cx="2472679" cy="173473"/>
          </a:xfrm>
          <a:prstGeom prst="rect">
            <a:avLst/>
          </a:prstGeom>
        </p:spPr>
      </p:pic>
      <p:pic>
        <p:nvPicPr>
          <p:cNvPr id="9" name="Picture 8">
            <a:extLst>
              <a:ext uri="{FF2B5EF4-FFF2-40B4-BE49-F238E27FC236}">
                <a16:creationId xmlns:a16="http://schemas.microsoft.com/office/drawing/2014/main" id="{E694D718-C7B5-6E1D-8AA8-F27594EEB693}"/>
              </a:ext>
            </a:extLst>
          </p:cNvPr>
          <p:cNvPicPr>
            <a:picLocks noChangeAspect="1"/>
          </p:cNvPicPr>
          <p:nvPr/>
        </p:nvPicPr>
        <p:blipFill>
          <a:blip r:embed="rId5"/>
          <a:stretch>
            <a:fillRect/>
          </a:stretch>
        </p:blipFill>
        <p:spPr>
          <a:xfrm>
            <a:off x="5762708" y="3545255"/>
            <a:ext cx="2365292" cy="167966"/>
          </a:xfrm>
          <a:prstGeom prst="rect">
            <a:avLst/>
          </a:prstGeom>
        </p:spPr>
      </p:pic>
      <p:grpSp>
        <p:nvGrpSpPr>
          <p:cNvPr id="16" name="Group 15">
            <a:extLst>
              <a:ext uri="{FF2B5EF4-FFF2-40B4-BE49-F238E27FC236}">
                <a16:creationId xmlns:a16="http://schemas.microsoft.com/office/drawing/2014/main" id="{22E1A0ED-53B1-35E5-10D6-536619E65291}"/>
              </a:ext>
            </a:extLst>
          </p:cNvPr>
          <p:cNvGrpSpPr/>
          <p:nvPr/>
        </p:nvGrpSpPr>
        <p:grpSpPr>
          <a:xfrm>
            <a:off x="395288" y="6665549"/>
            <a:ext cx="11349038" cy="53114"/>
            <a:chOff x="395288" y="6665549"/>
            <a:chExt cx="11349038" cy="53114"/>
          </a:xfrm>
        </p:grpSpPr>
        <p:sp>
          <p:nvSpPr>
            <p:cNvPr id="17" name="Flowchart: Process 16">
              <a:extLst>
                <a:ext uri="{FF2B5EF4-FFF2-40B4-BE49-F238E27FC236}">
                  <a16:creationId xmlns:a16="http://schemas.microsoft.com/office/drawing/2014/main" id="{1F41360F-9593-820C-63DF-F54F7835EE29}"/>
                </a:ext>
              </a:extLst>
            </p:cNvPr>
            <p:cNvSpPr/>
            <p:nvPr/>
          </p:nvSpPr>
          <p:spPr>
            <a:xfrm>
              <a:off x="552995" y="6665913"/>
              <a:ext cx="11148172" cy="52750"/>
            </a:xfrm>
            <a:prstGeom prst="flowChartProcess">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Flowchart: Terminator 17">
              <a:extLst>
                <a:ext uri="{FF2B5EF4-FFF2-40B4-BE49-F238E27FC236}">
                  <a16:creationId xmlns:a16="http://schemas.microsoft.com/office/drawing/2014/main" id="{40DE34B7-E808-5F37-0046-635D8D373D02}"/>
                </a:ext>
              </a:extLst>
            </p:cNvPr>
            <p:cNvSpPr/>
            <p:nvPr/>
          </p:nvSpPr>
          <p:spPr>
            <a:xfrm>
              <a:off x="395288" y="6665550"/>
              <a:ext cx="190500"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lowchart: Terminator 18">
              <a:extLst>
                <a:ext uri="{FF2B5EF4-FFF2-40B4-BE49-F238E27FC236}">
                  <a16:creationId xmlns:a16="http://schemas.microsoft.com/office/drawing/2014/main" id="{22817AC4-CF92-5573-2E6F-E19339B89BA8}"/>
                </a:ext>
              </a:extLst>
            </p:cNvPr>
            <p:cNvSpPr/>
            <p:nvPr/>
          </p:nvSpPr>
          <p:spPr>
            <a:xfrm flipV="1">
              <a:off x="11587163" y="6665549"/>
              <a:ext cx="157163" cy="52750"/>
            </a:xfrm>
            <a:prstGeom prst="flowChartTerminator">
              <a:avLst/>
            </a:prstGeom>
            <a:solidFill>
              <a:srgbClr val="D6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0" name="Group 19">
            <a:extLst>
              <a:ext uri="{FF2B5EF4-FFF2-40B4-BE49-F238E27FC236}">
                <a16:creationId xmlns:a16="http://schemas.microsoft.com/office/drawing/2014/main" id="{C4E7F471-D5A6-60A9-A0E7-9553FFE09173}"/>
              </a:ext>
            </a:extLst>
          </p:cNvPr>
          <p:cNvGrpSpPr/>
          <p:nvPr/>
        </p:nvGrpSpPr>
        <p:grpSpPr>
          <a:xfrm>
            <a:off x="4619867" y="6667091"/>
            <a:ext cx="2125662" cy="52750"/>
            <a:chOff x="474413" y="6219962"/>
            <a:chExt cx="2661746" cy="52750"/>
          </a:xfrm>
          <a:solidFill>
            <a:schemeClr val="tx1">
              <a:lumMod val="85000"/>
              <a:lumOff val="15000"/>
            </a:schemeClr>
          </a:solidFill>
        </p:grpSpPr>
        <p:sp>
          <p:nvSpPr>
            <p:cNvPr id="30" name="Flowchart: Terminator 29">
              <a:extLst>
                <a:ext uri="{FF2B5EF4-FFF2-40B4-BE49-F238E27FC236}">
                  <a16:creationId xmlns:a16="http://schemas.microsoft.com/office/drawing/2014/main" id="{C7421B6C-308B-C67B-28AE-4414EE9A822D}"/>
                </a:ext>
              </a:extLst>
            </p:cNvPr>
            <p:cNvSpPr/>
            <p:nvPr/>
          </p:nvSpPr>
          <p:spPr>
            <a:xfrm>
              <a:off x="474413"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31" name="Flowchart: Terminator 30">
              <a:extLst>
                <a:ext uri="{FF2B5EF4-FFF2-40B4-BE49-F238E27FC236}">
                  <a16:creationId xmlns:a16="http://schemas.microsoft.com/office/drawing/2014/main" id="{DD121DFB-9AB8-0AB9-1C27-239AC5198CEF}"/>
                </a:ext>
              </a:extLst>
            </p:cNvPr>
            <p:cNvSpPr/>
            <p:nvPr/>
          </p:nvSpPr>
          <p:spPr>
            <a:xfrm>
              <a:off x="2978996" y="6219962"/>
              <a:ext cx="157163" cy="5275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32" name="Flowchart: Process 31">
              <a:extLst>
                <a:ext uri="{FF2B5EF4-FFF2-40B4-BE49-F238E27FC236}">
                  <a16:creationId xmlns:a16="http://schemas.microsoft.com/office/drawing/2014/main" id="{9CB28547-406A-C4C9-BDF5-6DBF66345E6C}"/>
                </a:ext>
              </a:extLst>
            </p:cNvPr>
            <p:cNvSpPr/>
            <p:nvPr/>
          </p:nvSpPr>
          <p:spPr>
            <a:xfrm>
              <a:off x="507999" y="6219962"/>
              <a:ext cx="2536825" cy="5275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sp>
        <p:nvSpPr>
          <p:cNvPr id="33" name="TextBox 32">
            <a:extLst>
              <a:ext uri="{FF2B5EF4-FFF2-40B4-BE49-F238E27FC236}">
                <a16:creationId xmlns:a16="http://schemas.microsoft.com/office/drawing/2014/main" id="{6EDF31F9-AA29-2215-F658-19755B66A62B}"/>
              </a:ext>
            </a:extLst>
          </p:cNvPr>
          <p:cNvSpPr txBox="1"/>
          <p:nvPr/>
        </p:nvSpPr>
        <p:spPr>
          <a:xfrm>
            <a:off x="4682622" y="6382356"/>
            <a:ext cx="1987029" cy="307777"/>
          </a:xfrm>
          <a:prstGeom prst="rect">
            <a:avLst/>
          </a:prstGeom>
          <a:noFill/>
        </p:spPr>
        <p:txBody>
          <a:bodyPr wrap="square" rtlCol="0">
            <a:spAutoFit/>
          </a:bodyPr>
          <a:lstStyle/>
          <a:p>
            <a:pPr algn="ctr"/>
            <a:r>
              <a:rPr lang="en-US" altLang="zh-CN" sz="14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Approach</a:t>
            </a:r>
            <a:endParaRPr lang="zh-CN" altLang="en-US" sz="1600" dirty="0">
              <a:solidFill>
                <a:schemeClr val="bg2">
                  <a:lumMod val="25000"/>
                </a:schemeClr>
              </a:solidFill>
              <a:latin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6EBDF7B5-93C9-DABA-3BC4-4735CF0C7AE7}"/>
              </a:ext>
            </a:extLst>
          </p:cNvPr>
          <p:cNvSpPr>
            <a:spLocks noGrp="1"/>
          </p:cNvSpPr>
          <p:nvPr>
            <p:ph type="sldNum" sz="quarter" idx="12"/>
          </p:nvPr>
        </p:nvSpPr>
        <p:spPr/>
        <p:txBody>
          <a:bodyPr/>
          <a:lstStyle/>
          <a:p>
            <a:fld id="{C15FAC00-2F8E-49B9-A540-4447109212A9}" type="slidenum">
              <a:rPr lang="zh-CN" altLang="en-US" smtClean="0"/>
              <a:t>9</a:t>
            </a:fld>
            <a:endParaRPr lang="zh-CN" altLang="en-US"/>
          </a:p>
        </p:txBody>
      </p:sp>
    </p:spTree>
    <p:extLst>
      <p:ext uri="{BB962C8B-B14F-4D97-AF65-F5344CB8AC3E}">
        <p14:creationId xmlns:p14="http://schemas.microsoft.com/office/powerpoint/2010/main" val="58486543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rence.potx" id="{73262E72-D5BF-41D5-BBD2-3B0ABEBB1AD9}" vid="{D4B72C62-12B1-4307-AF74-87A30C5F7F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Conference</Template>
  <TotalTime>2410</TotalTime>
  <Words>2015</Words>
  <Application>Microsoft Macintosh PowerPoint</Application>
  <PresentationFormat>Widescreen</PresentationFormat>
  <Paragraphs>211</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等线</vt:lpstr>
      <vt:lpstr>等线 Light</vt:lpstr>
      <vt:lpstr>Arial</vt:lpstr>
      <vt:lpstr>Avenir Next LT Pro Demi</vt:lpstr>
      <vt:lpstr>Avenir Next LT Pro Light</vt:lpstr>
      <vt:lpstr>Roboto</vt:lpstr>
      <vt:lpstr>Segoe Print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RUAN Shaolun</dc:creator>
  <cp:lastModifiedBy>WANG Yong</cp:lastModifiedBy>
  <cp:revision>84</cp:revision>
  <dcterms:created xsi:type="dcterms:W3CDTF">2022-07-27T11:45:11Z</dcterms:created>
  <dcterms:modified xsi:type="dcterms:W3CDTF">2023-02-22T12:13:07Z</dcterms:modified>
</cp:coreProperties>
</file>