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1307" r:id="rId5"/>
    <p:sldId id="566" r:id="rId6"/>
    <p:sldId id="1341" r:id="rId7"/>
    <p:sldId id="1339" r:id="rId8"/>
    <p:sldId id="1321" r:id="rId9"/>
    <p:sldId id="448" r:id="rId10"/>
    <p:sldId id="1313" r:id="rId11"/>
    <p:sldId id="1356" r:id="rId12"/>
    <p:sldId id="1314" r:id="rId13"/>
    <p:sldId id="1357" r:id="rId14"/>
    <p:sldId id="1360" r:id="rId15"/>
    <p:sldId id="1359" r:id="rId16"/>
    <p:sldId id="1319" r:id="rId17"/>
    <p:sldId id="1322" r:id="rId18"/>
    <p:sldId id="1361" r:id="rId19"/>
    <p:sldId id="1325" r:id="rId20"/>
    <p:sldId id="1326" r:id="rId21"/>
    <p:sldId id="1327" r:id="rId22"/>
    <p:sldId id="1329" r:id="rId23"/>
    <p:sldId id="1330" r:id="rId24"/>
    <p:sldId id="1334" r:id="rId25"/>
    <p:sldId id="1335" r:id="rId26"/>
    <p:sldId id="1336" r:id="rId27"/>
    <p:sldId id="1337" r:id="rId28"/>
    <p:sldId id="1343" r:id="rId29"/>
    <p:sldId id="1304" r:id="rId30"/>
    <p:sldId id="1353" r:id="rId31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O Qian" initials="SQ" lastIdx="1" clrIdx="0">
    <p:extLst>
      <p:ext uri="{19B8F6BF-5375-455C-9EA6-DF929625EA0E}">
        <p15:presenceInfo xmlns:p15="http://schemas.microsoft.com/office/powerpoint/2012/main" userId="S::qianshao.2020@phdcs.smu.edu.sg::1bed2a60-dad3-4ab5-8137-f7f6c29274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2C9"/>
    <a:srgbClr val="2E2C53"/>
    <a:srgbClr val="00B050"/>
    <a:srgbClr val="FFFFFF"/>
    <a:srgbClr val="000000"/>
    <a:srgbClr val="BBE0E3"/>
    <a:srgbClr val="C69200"/>
    <a:srgbClr val="7D7D7D"/>
    <a:srgbClr val="003068"/>
    <a:srgbClr val="161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/>
    <p:restoredTop sz="72925"/>
  </p:normalViewPr>
  <p:slideViewPr>
    <p:cSldViewPr snapToGrid="0">
      <p:cViewPr varScale="1">
        <p:scale>
          <a:sx n="91" d="100"/>
          <a:sy n="91" d="100"/>
        </p:scale>
        <p:origin x="17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71AE3-1D34-7D4D-973E-F8A34ABCA264}" type="doc">
      <dgm:prSet loTypeId="urn:microsoft.com/office/officeart/2009/layout/CircleArrow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5F9624A-7BE9-5545-B585-3393DC59C83A}">
      <dgm:prSet phldrT="[Text]" custT="1"/>
      <dgm:spPr/>
      <dgm:t>
        <a:bodyPr/>
        <a:lstStyle/>
        <a:p>
          <a:pPr marL="285750" indent="-285750" algn="ctr" rtl="0" eaLnBrk="0" fontAlgn="base" hangingPunct="0">
            <a:spcBef>
              <a:spcPct val="0"/>
            </a:spcBef>
            <a:spcAft>
              <a:spcPct val="0"/>
            </a:spcAft>
            <a:buFont typeface="Wingdings" pitchFamily="2" charset="2"/>
            <a:buChar char="Ø"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Early</a:t>
          </a:r>
        </a:p>
        <a:p>
          <a:pPr marL="285750" indent="-285750" algn="ctr" rtl="0" eaLnBrk="0" fontAlgn="base" hangingPunct="0">
            <a:spcBef>
              <a:spcPct val="0"/>
            </a:spcBef>
            <a:spcAft>
              <a:spcPct val="0"/>
            </a:spcAft>
            <a:buFont typeface="Wingdings" pitchFamily="2" charset="2"/>
            <a:buChar char="Ø"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Detection</a:t>
          </a:r>
          <a:endParaRPr lang="en-US" sz="2400" b="1" kern="1200" dirty="0">
            <a:solidFill>
              <a:srgbClr val="C692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F497D76-2BF9-C740-ABA1-DFF04926A852}" type="parTrans" cxnId="{1AC4684C-3055-CB49-B308-724684CEA078}">
      <dgm:prSet/>
      <dgm:spPr/>
      <dgm:t>
        <a:bodyPr/>
        <a:lstStyle/>
        <a:p>
          <a:endParaRPr lang="en-US"/>
        </a:p>
      </dgm:t>
    </dgm:pt>
    <dgm:pt modelId="{C03F68EE-5A32-2943-9365-9AC32597E953}" type="sibTrans" cxnId="{1AC4684C-3055-CB49-B308-724684CEA078}">
      <dgm:prSet/>
      <dgm:spPr/>
      <dgm:t>
        <a:bodyPr/>
        <a:lstStyle/>
        <a:p>
          <a:endParaRPr lang="en-US"/>
        </a:p>
      </dgm:t>
    </dgm:pt>
    <dgm:pt modelId="{DFFDFCE0-8E3B-CE4D-A49C-A499E93E9638}">
      <dgm:prSet phldrT="[Text]" custT="1"/>
      <dgm:spPr/>
      <dgm:t>
        <a:bodyPr/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Malice</a:t>
          </a:r>
          <a:r>
            <a:rPr lang="zh-CN" altLang="en-US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Type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Versatile</a:t>
          </a:r>
          <a:endParaRPr lang="en-US" sz="2400" b="1" kern="1200" dirty="0">
            <a:solidFill>
              <a:srgbClr val="C692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47DEACB-6850-3145-9321-3D9FC86C237A}" type="parTrans" cxnId="{6542410D-4020-8D43-88EA-53C2D46A8E77}">
      <dgm:prSet/>
      <dgm:spPr/>
      <dgm:t>
        <a:bodyPr/>
        <a:lstStyle/>
        <a:p>
          <a:endParaRPr lang="en-US"/>
        </a:p>
      </dgm:t>
    </dgm:pt>
    <dgm:pt modelId="{4D667E4C-9972-EA4D-9C20-6092D18AB493}" type="sibTrans" cxnId="{6542410D-4020-8D43-88EA-53C2D46A8E77}">
      <dgm:prSet/>
      <dgm:spPr/>
      <dgm:t>
        <a:bodyPr/>
        <a:lstStyle/>
        <a:p>
          <a:endParaRPr lang="en-US"/>
        </a:p>
      </dgm:t>
    </dgm:pt>
    <dgm:pt modelId="{F6C4A948-8F3A-0547-BCE3-BE8308745957}">
      <dgm:prSet custT="1"/>
      <dgm:spPr/>
      <dgm:t>
        <a:bodyPr/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Interpretable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Prediction</a:t>
          </a:r>
          <a:endParaRPr lang="en-US" sz="2400" b="1" kern="1200" dirty="0">
            <a:solidFill>
              <a:srgbClr val="C692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F75F4C1-D826-D240-9F4D-AF0386A0443C}" type="parTrans" cxnId="{5F7E5F2C-0583-A74B-AE92-07F881250AC9}">
      <dgm:prSet/>
      <dgm:spPr/>
      <dgm:t>
        <a:bodyPr/>
        <a:lstStyle/>
        <a:p>
          <a:endParaRPr lang="en-US"/>
        </a:p>
      </dgm:t>
    </dgm:pt>
    <dgm:pt modelId="{566D28D1-11BD-4B40-8E65-A6AB3F7ABCCC}" type="sibTrans" cxnId="{5F7E5F2C-0583-A74B-AE92-07F881250AC9}">
      <dgm:prSet/>
      <dgm:spPr/>
      <dgm:t>
        <a:bodyPr/>
        <a:lstStyle/>
        <a:p>
          <a:endParaRPr lang="en-US"/>
        </a:p>
      </dgm:t>
    </dgm:pt>
    <dgm:pt modelId="{156C10A7-083C-7A4B-89ED-EC2C91660989}" type="pres">
      <dgm:prSet presAssocID="{60871AE3-1D34-7D4D-973E-F8A34ABCA26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FE43D8B-B4BC-754F-BBC0-A31927702B98}" type="pres">
      <dgm:prSet presAssocID="{05F9624A-7BE9-5545-B585-3393DC59C83A}" presName="Accent1" presStyleCnt="0"/>
      <dgm:spPr/>
    </dgm:pt>
    <dgm:pt modelId="{9CEF5E45-AC82-DC47-A612-CEFD9E822E16}" type="pres">
      <dgm:prSet presAssocID="{05F9624A-7BE9-5545-B585-3393DC59C83A}" presName="Accent" presStyleLbl="node1" presStyleIdx="0" presStyleCnt="3"/>
      <dgm:spPr>
        <a:solidFill>
          <a:srgbClr val="2E2C53">
            <a:alpha val="39000"/>
          </a:srgbClr>
        </a:solidFill>
      </dgm:spPr>
    </dgm:pt>
    <dgm:pt modelId="{2A269475-7CE4-C547-B5F9-1D4AD97360D0}" type="pres">
      <dgm:prSet presAssocID="{05F9624A-7BE9-5545-B585-3393DC59C83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D5E3B64A-6176-3E4D-8A34-995102850FCA}" type="pres">
      <dgm:prSet presAssocID="{DFFDFCE0-8E3B-CE4D-A49C-A499E93E9638}" presName="Accent2" presStyleCnt="0"/>
      <dgm:spPr/>
    </dgm:pt>
    <dgm:pt modelId="{BAEED182-0C05-0D43-9011-CC4F3B77A510}" type="pres">
      <dgm:prSet presAssocID="{DFFDFCE0-8E3B-CE4D-A49C-A499E93E9638}" presName="Accent" presStyleLbl="node1" presStyleIdx="1" presStyleCnt="3"/>
      <dgm:spPr>
        <a:solidFill>
          <a:srgbClr val="2E2C53">
            <a:alpha val="71000"/>
          </a:srgbClr>
        </a:solidFill>
      </dgm:spPr>
    </dgm:pt>
    <dgm:pt modelId="{BB732C8D-B688-D245-A8CF-4A0C3A76BEBA}" type="pres">
      <dgm:prSet presAssocID="{DFFDFCE0-8E3B-CE4D-A49C-A499E93E9638}" presName="Parent2" presStyleLbl="revTx" presStyleIdx="1" presStyleCnt="3" custScaleX="173087" custLinFactNeighborX="8479">
        <dgm:presLayoutVars>
          <dgm:chMax val="1"/>
          <dgm:chPref val="1"/>
          <dgm:bulletEnabled val="1"/>
        </dgm:presLayoutVars>
      </dgm:prSet>
      <dgm:spPr/>
    </dgm:pt>
    <dgm:pt modelId="{0CD68D36-1DDC-1740-8A31-880ED82DBD40}" type="pres">
      <dgm:prSet presAssocID="{F6C4A948-8F3A-0547-BCE3-BE8308745957}" presName="Accent3" presStyleCnt="0"/>
      <dgm:spPr/>
    </dgm:pt>
    <dgm:pt modelId="{4C6363C1-E213-4A48-9B57-B1A2DE4AAFBA}" type="pres">
      <dgm:prSet presAssocID="{F6C4A948-8F3A-0547-BCE3-BE8308745957}" presName="Accent" presStyleLbl="node1" presStyleIdx="2" presStyleCnt="3"/>
      <dgm:spPr>
        <a:solidFill>
          <a:srgbClr val="2E2C53"/>
        </a:solidFill>
      </dgm:spPr>
    </dgm:pt>
    <dgm:pt modelId="{B84CE22D-076F-BB40-B775-14FCAC433609}" type="pres">
      <dgm:prSet presAssocID="{F6C4A948-8F3A-0547-BCE3-BE8308745957}" presName="Parent3" presStyleLbl="revTx" presStyleIdx="2" presStyleCnt="3" custScaleX="142559">
        <dgm:presLayoutVars>
          <dgm:chMax val="1"/>
          <dgm:chPref val="1"/>
          <dgm:bulletEnabled val="1"/>
        </dgm:presLayoutVars>
      </dgm:prSet>
      <dgm:spPr/>
    </dgm:pt>
  </dgm:ptLst>
  <dgm:cxnLst>
    <dgm:cxn modelId="{6542410D-4020-8D43-88EA-53C2D46A8E77}" srcId="{60871AE3-1D34-7D4D-973E-F8A34ABCA264}" destId="{DFFDFCE0-8E3B-CE4D-A49C-A499E93E9638}" srcOrd="1" destOrd="0" parTransId="{247DEACB-6850-3145-9321-3D9FC86C237A}" sibTransId="{4D667E4C-9972-EA4D-9C20-6092D18AB493}"/>
    <dgm:cxn modelId="{5F7E5F2C-0583-A74B-AE92-07F881250AC9}" srcId="{60871AE3-1D34-7D4D-973E-F8A34ABCA264}" destId="{F6C4A948-8F3A-0547-BCE3-BE8308745957}" srcOrd="2" destOrd="0" parTransId="{BF75F4C1-D826-D240-9F4D-AF0386A0443C}" sibTransId="{566D28D1-11BD-4B40-8E65-A6AB3F7ABCCC}"/>
    <dgm:cxn modelId="{1AC4684C-3055-CB49-B308-724684CEA078}" srcId="{60871AE3-1D34-7D4D-973E-F8A34ABCA264}" destId="{05F9624A-7BE9-5545-B585-3393DC59C83A}" srcOrd="0" destOrd="0" parTransId="{1F497D76-2BF9-C740-ABA1-DFF04926A852}" sibTransId="{C03F68EE-5A32-2943-9365-9AC32597E953}"/>
    <dgm:cxn modelId="{E9D1359B-7BDF-4C48-B5B4-D9BE6374E28D}" type="presOf" srcId="{60871AE3-1D34-7D4D-973E-F8A34ABCA264}" destId="{156C10A7-083C-7A4B-89ED-EC2C91660989}" srcOrd="0" destOrd="0" presId="urn:microsoft.com/office/officeart/2009/layout/CircleArrowProcess"/>
    <dgm:cxn modelId="{2D4562A8-DFCD-834C-B016-EE02F3C05001}" type="presOf" srcId="{05F9624A-7BE9-5545-B585-3393DC59C83A}" destId="{2A269475-7CE4-C547-B5F9-1D4AD97360D0}" srcOrd="0" destOrd="0" presId="urn:microsoft.com/office/officeart/2009/layout/CircleArrowProcess"/>
    <dgm:cxn modelId="{B643E2B9-A5DA-6147-B1AB-62D911A2C9E9}" type="presOf" srcId="{DFFDFCE0-8E3B-CE4D-A49C-A499E93E9638}" destId="{BB732C8D-B688-D245-A8CF-4A0C3A76BEBA}" srcOrd="0" destOrd="0" presId="urn:microsoft.com/office/officeart/2009/layout/CircleArrowProcess"/>
    <dgm:cxn modelId="{C51315C9-64C9-7D43-9969-6D77200FBF49}" type="presOf" srcId="{F6C4A948-8F3A-0547-BCE3-BE8308745957}" destId="{B84CE22D-076F-BB40-B775-14FCAC433609}" srcOrd="0" destOrd="0" presId="urn:microsoft.com/office/officeart/2009/layout/CircleArrowProcess"/>
    <dgm:cxn modelId="{0C2EF2C2-877E-C94B-9002-B26980F07C6B}" type="presParOf" srcId="{156C10A7-083C-7A4B-89ED-EC2C91660989}" destId="{9FE43D8B-B4BC-754F-BBC0-A31927702B98}" srcOrd="0" destOrd="0" presId="urn:microsoft.com/office/officeart/2009/layout/CircleArrowProcess"/>
    <dgm:cxn modelId="{6FE33B4E-8B3C-BF4B-86E5-924B5EDDD082}" type="presParOf" srcId="{9FE43D8B-B4BC-754F-BBC0-A31927702B98}" destId="{9CEF5E45-AC82-DC47-A612-CEFD9E822E16}" srcOrd="0" destOrd="0" presId="urn:microsoft.com/office/officeart/2009/layout/CircleArrowProcess"/>
    <dgm:cxn modelId="{F0205767-873E-764F-A2CF-0EE4157CA1A9}" type="presParOf" srcId="{156C10A7-083C-7A4B-89ED-EC2C91660989}" destId="{2A269475-7CE4-C547-B5F9-1D4AD97360D0}" srcOrd="1" destOrd="0" presId="urn:microsoft.com/office/officeart/2009/layout/CircleArrowProcess"/>
    <dgm:cxn modelId="{F942205B-6FB5-E543-B075-F8276B361402}" type="presParOf" srcId="{156C10A7-083C-7A4B-89ED-EC2C91660989}" destId="{D5E3B64A-6176-3E4D-8A34-995102850FCA}" srcOrd="2" destOrd="0" presId="urn:microsoft.com/office/officeart/2009/layout/CircleArrowProcess"/>
    <dgm:cxn modelId="{21753EC6-EDDD-6D43-AC35-74B0F3330320}" type="presParOf" srcId="{D5E3B64A-6176-3E4D-8A34-995102850FCA}" destId="{BAEED182-0C05-0D43-9011-CC4F3B77A510}" srcOrd="0" destOrd="0" presId="urn:microsoft.com/office/officeart/2009/layout/CircleArrowProcess"/>
    <dgm:cxn modelId="{C95276A2-C79E-D647-AA30-964931B1EF9A}" type="presParOf" srcId="{156C10A7-083C-7A4B-89ED-EC2C91660989}" destId="{BB732C8D-B688-D245-A8CF-4A0C3A76BEBA}" srcOrd="3" destOrd="0" presId="urn:microsoft.com/office/officeart/2009/layout/CircleArrowProcess"/>
    <dgm:cxn modelId="{0EE25808-9C64-1449-99D1-9A4C156F6FD9}" type="presParOf" srcId="{156C10A7-083C-7A4B-89ED-EC2C91660989}" destId="{0CD68D36-1DDC-1740-8A31-880ED82DBD40}" srcOrd="4" destOrd="0" presId="urn:microsoft.com/office/officeart/2009/layout/CircleArrowProcess"/>
    <dgm:cxn modelId="{FB334411-BE10-DB47-90E4-7049006111FA}" type="presParOf" srcId="{0CD68D36-1DDC-1740-8A31-880ED82DBD40}" destId="{4C6363C1-E213-4A48-9B57-B1A2DE4AAFBA}" srcOrd="0" destOrd="0" presId="urn:microsoft.com/office/officeart/2009/layout/CircleArrowProcess"/>
    <dgm:cxn modelId="{3D0EDF95-3953-684A-9FD4-A1BA91A657CD}" type="presParOf" srcId="{156C10A7-083C-7A4B-89ED-EC2C91660989}" destId="{B84CE22D-076F-BB40-B775-14FCAC43360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871AE3-1D34-7D4D-973E-F8A34ABCA264}" type="doc">
      <dgm:prSet loTypeId="urn:microsoft.com/office/officeart/2009/layout/CircleArrowProces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8BEE57-B1BB-8E4A-A523-343183A67283}">
      <dgm:prSet phldrT="[Text]" custT="1"/>
      <dgm:spPr/>
      <dgm:t>
        <a:bodyPr/>
        <a:lstStyle/>
        <a:p>
          <a:pPr marL="285750" indent="-285750" algn="ctr" rtl="0" eaLnBrk="0" fontAlgn="base" hangingPunct="0">
            <a:spcBef>
              <a:spcPct val="0"/>
            </a:spcBef>
            <a:spcAft>
              <a:spcPct val="0"/>
            </a:spcAft>
            <a:buFont typeface="Wingdings" pitchFamily="2" charset="2"/>
            <a:buChar char="Ø"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Early</a:t>
          </a:r>
        </a:p>
        <a:p>
          <a:pPr marL="285750" indent="-285750" algn="ctr" rtl="0" eaLnBrk="0" fontAlgn="base" hangingPunct="0">
            <a:spcBef>
              <a:spcPct val="0"/>
            </a:spcBef>
            <a:spcAft>
              <a:spcPct val="0"/>
            </a:spcAft>
            <a:buFont typeface="Wingdings" pitchFamily="2" charset="2"/>
            <a:buChar char="Ø"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Detection</a:t>
          </a:r>
          <a:endParaRPr lang="en-US" sz="2400" b="0" kern="1200">
            <a:solidFill>
              <a:srgbClr val="2E2C53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105D0B2F-0444-9F41-9D36-B0048E8BA8AE}" type="parTrans" cxnId="{7D4197CE-6F17-7846-A6A4-3EB29D2274A7}">
      <dgm:prSet/>
      <dgm:spPr/>
      <dgm:t>
        <a:bodyPr/>
        <a:lstStyle/>
        <a:p>
          <a:endParaRPr lang="en-US" b="0">
            <a:solidFill>
              <a:srgbClr val="2E2C53"/>
            </a:solidFill>
            <a:latin typeface="+mj-lt"/>
          </a:endParaRPr>
        </a:p>
      </dgm:t>
    </dgm:pt>
    <dgm:pt modelId="{429FC321-DDD0-6D4F-B2D3-0A98DC9D695A}" type="sibTrans" cxnId="{7D4197CE-6F17-7846-A6A4-3EB29D2274A7}">
      <dgm:prSet/>
      <dgm:spPr/>
      <dgm:t>
        <a:bodyPr/>
        <a:lstStyle/>
        <a:p>
          <a:endParaRPr lang="en-US" b="0">
            <a:solidFill>
              <a:srgbClr val="2E2C53"/>
            </a:solidFill>
            <a:latin typeface="+mj-lt"/>
          </a:endParaRPr>
        </a:p>
      </dgm:t>
    </dgm:pt>
    <dgm:pt modelId="{05F9624A-7BE9-5545-B585-3393DC59C83A}">
      <dgm:prSet phldrT="[Text]" custT="1"/>
      <dgm:spPr/>
      <dgm:t>
        <a:bodyPr/>
        <a:lstStyle/>
        <a:p>
          <a:pPr marL="285750" indent="-285750" algn="ctr" rtl="0" eaLnBrk="0" fontAlgn="base" hangingPunct="0">
            <a:spcBef>
              <a:spcPct val="0"/>
            </a:spcBef>
            <a:spcAft>
              <a:spcPct val="0"/>
            </a:spcAft>
            <a:buFont typeface="Wingdings" pitchFamily="2" charset="2"/>
            <a:buChar char="Ø"/>
          </a:pPr>
          <a:r>
            <a:rPr lang="en-US" altLang="zh-CN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Asset</a:t>
          </a:r>
        </a:p>
        <a:p>
          <a:pPr marL="285750" indent="-285750" algn="ctr" rtl="0" eaLnBrk="0" fontAlgn="base" hangingPunct="0">
            <a:spcBef>
              <a:spcPct val="0"/>
            </a:spcBef>
            <a:spcAft>
              <a:spcPct val="0"/>
            </a:spcAft>
            <a:buFont typeface="Wingdings" pitchFamily="2" charset="2"/>
            <a:buChar char="Ø"/>
          </a:pPr>
          <a:r>
            <a:rPr lang="en-US" altLang="zh-CN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Transfer</a:t>
          </a:r>
          <a:r>
            <a:rPr lang="zh-CN" altLang="en-US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 </a:t>
          </a:r>
          <a:r>
            <a:rPr lang="en-US" altLang="zh-CN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Path</a:t>
          </a:r>
          <a:endParaRPr lang="en-US" sz="2400" b="0" kern="1200" dirty="0">
            <a:solidFill>
              <a:srgbClr val="2E2C53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1F497D76-2BF9-C740-ABA1-DFF04926A852}" type="parTrans" cxnId="{1AC4684C-3055-CB49-B308-724684CEA078}">
      <dgm:prSet/>
      <dgm:spPr/>
      <dgm:t>
        <a:bodyPr/>
        <a:lstStyle/>
        <a:p>
          <a:endParaRPr lang="en-US" b="0">
            <a:solidFill>
              <a:srgbClr val="2E2C53"/>
            </a:solidFill>
            <a:latin typeface="+mj-lt"/>
          </a:endParaRPr>
        </a:p>
      </dgm:t>
    </dgm:pt>
    <dgm:pt modelId="{C03F68EE-5A32-2943-9365-9AC32597E953}" type="sibTrans" cxnId="{1AC4684C-3055-CB49-B308-724684CEA078}">
      <dgm:prSet/>
      <dgm:spPr/>
      <dgm:t>
        <a:bodyPr/>
        <a:lstStyle/>
        <a:p>
          <a:endParaRPr lang="en-US" b="0">
            <a:solidFill>
              <a:srgbClr val="2E2C53"/>
            </a:solidFill>
            <a:latin typeface="+mj-lt"/>
          </a:endParaRPr>
        </a:p>
      </dgm:t>
    </dgm:pt>
    <dgm:pt modelId="{DFFDFCE0-8E3B-CE4D-A49C-A499E93E9638}">
      <dgm:prSet phldrT="[Text]" custT="1"/>
      <dgm:spPr/>
      <dgm:t>
        <a:bodyPr/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Intention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Proposal</a:t>
          </a:r>
          <a:endParaRPr lang="en-US" sz="2400" b="0" kern="1200">
            <a:solidFill>
              <a:srgbClr val="2E2C53"/>
            </a:solidFill>
            <a:latin typeface="+mj-lt"/>
            <a:ea typeface="+mn-ea"/>
            <a:cs typeface="Times New Roman" panose="02020603050405020304" pitchFamily="18" charset="0"/>
          </a:endParaRPr>
        </a:p>
      </dgm:t>
    </dgm:pt>
    <dgm:pt modelId="{247DEACB-6850-3145-9321-3D9FC86C237A}" type="parTrans" cxnId="{6542410D-4020-8D43-88EA-53C2D46A8E77}">
      <dgm:prSet/>
      <dgm:spPr/>
      <dgm:t>
        <a:bodyPr/>
        <a:lstStyle/>
        <a:p>
          <a:endParaRPr lang="en-US" b="0">
            <a:solidFill>
              <a:srgbClr val="2E2C53"/>
            </a:solidFill>
            <a:latin typeface="+mj-lt"/>
          </a:endParaRPr>
        </a:p>
      </dgm:t>
    </dgm:pt>
    <dgm:pt modelId="{4D667E4C-9972-EA4D-9C20-6092D18AB493}" type="sibTrans" cxnId="{6542410D-4020-8D43-88EA-53C2D46A8E77}">
      <dgm:prSet/>
      <dgm:spPr/>
      <dgm:t>
        <a:bodyPr/>
        <a:lstStyle/>
        <a:p>
          <a:endParaRPr lang="en-US" b="0">
            <a:solidFill>
              <a:srgbClr val="2E2C53"/>
            </a:solidFill>
            <a:latin typeface="+mj-lt"/>
          </a:endParaRPr>
        </a:p>
      </dgm:t>
    </dgm:pt>
    <dgm:pt modelId="{156C10A7-083C-7A4B-89ED-EC2C91660989}" type="pres">
      <dgm:prSet presAssocID="{60871AE3-1D34-7D4D-973E-F8A34ABCA26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A21CDCD-3C68-1F4D-9982-CE1DAADF6693}" type="pres">
      <dgm:prSet presAssocID="{348BEE57-B1BB-8E4A-A523-343183A67283}" presName="Accent1" presStyleCnt="0"/>
      <dgm:spPr/>
    </dgm:pt>
    <dgm:pt modelId="{8D027ED1-85FC-E44C-B20D-DF711173D5FE}" type="pres">
      <dgm:prSet presAssocID="{348BEE57-B1BB-8E4A-A523-343183A67283}" presName="Accent" presStyleLbl="node1" presStyleIdx="0" presStyleCnt="3"/>
      <dgm:spPr>
        <a:solidFill>
          <a:srgbClr val="161C56">
            <a:alpha val="15259"/>
          </a:srgbClr>
        </a:solidFill>
      </dgm:spPr>
    </dgm:pt>
    <dgm:pt modelId="{CA80BF0C-C2E7-EB45-AA41-04C55D5B5311}" type="pres">
      <dgm:prSet presAssocID="{348BEE57-B1BB-8E4A-A523-343183A6728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2CF02EAA-4491-414A-AED7-E08598539932}" type="pres">
      <dgm:prSet presAssocID="{05F9624A-7BE9-5545-B585-3393DC59C83A}" presName="Accent2" presStyleCnt="0"/>
      <dgm:spPr/>
    </dgm:pt>
    <dgm:pt modelId="{9CEF5E45-AC82-DC47-A612-CEFD9E822E16}" type="pres">
      <dgm:prSet presAssocID="{05F9624A-7BE9-5545-B585-3393DC59C83A}" presName="Accent" presStyleLbl="node1" presStyleIdx="1" presStyleCnt="3"/>
      <dgm:spPr>
        <a:solidFill>
          <a:srgbClr val="161C56">
            <a:alpha val="39000"/>
          </a:srgbClr>
        </a:solidFill>
      </dgm:spPr>
    </dgm:pt>
    <dgm:pt modelId="{350C6EAD-6F96-B146-94BD-8C6562F0C3AA}" type="pres">
      <dgm:prSet presAssocID="{05F9624A-7BE9-5545-B585-3393DC59C83A}" presName="Parent2" presStyleLbl="revTx" presStyleIdx="1" presStyleCnt="3" custScaleX="125993">
        <dgm:presLayoutVars>
          <dgm:chMax val="1"/>
          <dgm:chPref val="1"/>
          <dgm:bulletEnabled val="1"/>
        </dgm:presLayoutVars>
      </dgm:prSet>
      <dgm:spPr/>
    </dgm:pt>
    <dgm:pt modelId="{996A7634-688F-694A-8D0B-11E5AB8EC92E}" type="pres">
      <dgm:prSet presAssocID="{DFFDFCE0-8E3B-CE4D-A49C-A499E93E9638}" presName="Accent3" presStyleCnt="0"/>
      <dgm:spPr/>
    </dgm:pt>
    <dgm:pt modelId="{BAEED182-0C05-0D43-9011-CC4F3B77A510}" type="pres">
      <dgm:prSet presAssocID="{DFFDFCE0-8E3B-CE4D-A49C-A499E93E9638}" presName="Accent" presStyleLbl="node1" presStyleIdx="2" presStyleCnt="3"/>
      <dgm:spPr>
        <a:solidFill>
          <a:srgbClr val="161C56">
            <a:alpha val="64557"/>
          </a:srgbClr>
        </a:solidFill>
      </dgm:spPr>
    </dgm:pt>
    <dgm:pt modelId="{A31C6D18-06CC-A548-AA6C-97E4899794BA}" type="pres">
      <dgm:prSet presAssocID="{DFFDFCE0-8E3B-CE4D-A49C-A499E93E9638}" presName="Parent3" presStyleLbl="revTx" presStyleIdx="2" presStyleCnt="3" custScaleX="159687" custLinFactNeighborX="2007">
        <dgm:presLayoutVars>
          <dgm:chMax val="1"/>
          <dgm:chPref val="1"/>
          <dgm:bulletEnabled val="1"/>
        </dgm:presLayoutVars>
      </dgm:prSet>
      <dgm:spPr/>
    </dgm:pt>
  </dgm:ptLst>
  <dgm:cxnLst>
    <dgm:cxn modelId="{6542410D-4020-8D43-88EA-53C2D46A8E77}" srcId="{60871AE3-1D34-7D4D-973E-F8A34ABCA264}" destId="{DFFDFCE0-8E3B-CE4D-A49C-A499E93E9638}" srcOrd="2" destOrd="0" parTransId="{247DEACB-6850-3145-9321-3D9FC86C237A}" sibTransId="{4D667E4C-9972-EA4D-9C20-6092D18AB493}"/>
    <dgm:cxn modelId="{1AC4684C-3055-CB49-B308-724684CEA078}" srcId="{60871AE3-1D34-7D4D-973E-F8A34ABCA264}" destId="{05F9624A-7BE9-5545-B585-3393DC59C83A}" srcOrd="1" destOrd="0" parTransId="{1F497D76-2BF9-C740-ABA1-DFF04926A852}" sibTransId="{C03F68EE-5A32-2943-9365-9AC32597E953}"/>
    <dgm:cxn modelId="{80942E8A-2F4B-2349-A91E-C6262AB0C633}" type="presOf" srcId="{DFFDFCE0-8E3B-CE4D-A49C-A499E93E9638}" destId="{A31C6D18-06CC-A548-AA6C-97E4899794BA}" srcOrd="0" destOrd="0" presId="urn:microsoft.com/office/officeart/2009/layout/CircleArrowProcess"/>
    <dgm:cxn modelId="{4AD5CD97-1BE3-3441-BD07-6DB95434CAB5}" type="presOf" srcId="{05F9624A-7BE9-5545-B585-3393DC59C83A}" destId="{350C6EAD-6F96-B146-94BD-8C6562F0C3AA}" srcOrd="0" destOrd="0" presId="urn:microsoft.com/office/officeart/2009/layout/CircleArrowProcess"/>
    <dgm:cxn modelId="{E9D1359B-7BDF-4C48-B5B4-D9BE6374E28D}" type="presOf" srcId="{60871AE3-1D34-7D4D-973E-F8A34ABCA264}" destId="{156C10A7-083C-7A4B-89ED-EC2C91660989}" srcOrd="0" destOrd="0" presId="urn:microsoft.com/office/officeart/2009/layout/CircleArrowProcess"/>
    <dgm:cxn modelId="{5452D5B1-506B-0648-AD81-A6D1D99E910F}" type="presOf" srcId="{348BEE57-B1BB-8E4A-A523-343183A67283}" destId="{CA80BF0C-C2E7-EB45-AA41-04C55D5B5311}" srcOrd="0" destOrd="0" presId="urn:microsoft.com/office/officeart/2009/layout/CircleArrowProcess"/>
    <dgm:cxn modelId="{7D4197CE-6F17-7846-A6A4-3EB29D2274A7}" srcId="{60871AE3-1D34-7D4D-973E-F8A34ABCA264}" destId="{348BEE57-B1BB-8E4A-A523-343183A67283}" srcOrd="0" destOrd="0" parTransId="{105D0B2F-0444-9F41-9D36-B0048E8BA8AE}" sibTransId="{429FC321-DDD0-6D4F-B2D3-0A98DC9D695A}"/>
    <dgm:cxn modelId="{9E373301-37C9-4241-BF39-FA19A700D21B}" type="presParOf" srcId="{156C10A7-083C-7A4B-89ED-EC2C91660989}" destId="{CA21CDCD-3C68-1F4D-9982-CE1DAADF6693}" srcOrd="0" destOrd="0" presId="urn:microsoft.com/office/officeart/2009/layout/CircleArrowProcess"/>
    <dgm:cxn modelId="{E3B58DA0-0571-FF45-AAA4-25068CB3EE75}" type="presParOf" srcId="{CA21CDCD-3C68-1F4D-9982-CE1DAADF6693}" destId="{8D027ED1-85FC-E44C-B20D-DF711173D5FE}" srcOrd="0" destOrd="0" presId="urn:microsoft.com/office/officeart/2009/layout/CircleArrowProcess"/>
    <dgm:cxn modelId="{9D4591BF-870A-5546-8D84-01417C61F76C}" type="presParOf" srcId="{156C10A7-083C-7A4B-89ED-EC2C91660989}" destId="{CA80BF0C-C2E7-EB45-AA41-04C55D5B5311}" srcOrd="1" destOrd="0" presId="urn:microsoft.com/office/officeart/2009/layout/CircleArrowProcess"/>
    <dgm:cxn modelId="{CF030991-4DFA-544D-993F-1916B6DDC5F3}" type="presParOf" srcId="{156C10A7-083C-7A4B-89ED-EC2C91660989}" destId="{2CF02EAA-4491-414A-AED7-E08598539932}" srcOrd="2" destOrd="0" presId="urn:microsoft.com/office/officeart/2009/layout/CircleArrowProcess"/>
    <dgm:cxn modelId="{F5118D55-B4F8-9142-8A6B-41C1E2D44D8A}" type="presParOf" srcId="{2CF02EAA-4491-414A-AED7-E08598539932}" destId="{9CEF5E45-AC82-DC47-A612-CEFD9E822E16}" srcOrd="0" destOrd="0" presId="urn:microsoft.com/office/officeart/2009/layout/CircleArrowProcess"/>
    <dgm:cxn modelId="{B03002C4-E039-6E4A-BEBC-1D282F1E027D}" type="presParOf" srcId="{156C10A7-083C-7A4B-89ED-EC2C91660989}" destId="{350C6EAD-6F96-B146-94BD-8C6562F0C3AA}" srcOrd="3" destOrd="0" presId="urn:microsoft.com/office/officeart/2009/layout/CircleArrowProcess"/>
    <dgm:cxn modelId="{97A14B97-F629-0244-A6AB-893F54C97B5F}" type="presParOf" srcId="{156C10A7-083C-7A4B-89ED-EC2C91660989}" destId="{996A7634-688F-694A-8D0B-11E5AB8EC92E}" srcOrd="4" destOrd="0" presId="urn:microsoft.com/office/officeart/2009/layout/CircleArrowProcess"/>
    <dgm:cxn modelId="{3FB93B44-375E-EB45-B16A-F894F12A7351}" type="presParOf" srcId="{996A7634-688F-694A-8D0B-11E5AB8EC92E}" destId="{BAEED182-0C05-0D43-9011-CC4F3B77A510}" srcOrd="0" destOrd="0" presId="urn:microsoft.com/office/officeart/2009/layout/CircleArrowProcess"/>
    <dgm:cxn modelId="{99DE8763-B456-BE44-A4E1-44B0C08A4543}" type="presParOf" srcId="{156C10A7-083C-7A4B-89ED-EC2C91660989}" destId="{A31C6D18-06CC-A548-AA6C-97E4899794B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F5E45-AC82-DC47-A612-CEFD9E822E16}">
      <dsp:nvSpPr>
        <dsp:cNvPr id="0" name=""/>
        <dsp:cNvSpPr/>
      </dsp:nvSpPr>
      <dsp:spPr>
        <a:xfrm>
          <a:off x="1649683" y="792782"/>
          <a:ext cx="2854912" cy="28553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E2C53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69475-7CE4-C547-B5F9-1D4AD97360D0}">
      <dsp:nvSpPr>
        <dsp:cNvPr id="0" name=""/>
        <dsp:cNvSpPr/>
      </dsp:nvSpPr>
      <dsp:spPr>
        <a:xfrm>
          <a:off x="2280713" y="1823649"/>
          <a:ext cx="1586419" cy="79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Early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Detection</a:t>
          </a:r>
          <a:endParaRPr lang="en-US" sz="2400" b="1" kern="1200" dirty="0">
            <a:solidFill>
              <a:srgbClr val="C692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80713" y="1823649"/>
        <a:ext cx="1586419" cy="793020"/>
      </dsp:txXfrm>
    </dsp:sp>
    <dsp:sp modelId="{BAEED182-0C05-0D43-9011-CC4F3B77A510}">
      <dsp:nvSpPr>
        <dsp:cNvPr id="0" name=""/>
        <dsp:cNvSpPr/>
      </dsp:nvSpPr>
      <dsp:spPr>
        <a:xfrm>
          <a:off x="856741" y="2433391"/>
          <a:ext cx="2854912" cy="28553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2E2C53">
            <a:alpha val="7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32C8D-B688-D245-A8CF-4A0C3A76BEBA}">
      <dsp:nvSpPr>
        <dsp:cNvPr id="0" name=""/>
        <dsp:cNvSpPr/>
      </dsp:nvSpPr>
      <dsp:spPr>
        <a:xfrm>
          <a:off x="1045767" y="3473748"/>
          <a:ext cx="2745886" cy="79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Malice</a:t>
          </a:r>
          <a:r>
            <a:rPr lang="zh-CN" altLang="en-US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Type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Versatile</a:t>
          </a:r>
          <a:endParaRPr lang="en-US" sz="2400" b="1" kern="1200" dirty="0">
            <a:solidFill>
              <a:srgbClr val="C692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45767" y="3473748"/>
        <a:ext cx="2745886" cy="793020"/>
      </dsp:txXfrm>
    </dsp:sp>
    <dsp:sp modelId="{4C6363C1-E213-4A48-9B57-B1A2DE4AAFBA}">
      <dsp:nvSpPr>
        <dsp:cNvPr id="0" name=""/>
        <dsp:cNvSpPr/>
      </dsp:nvSpPr>
      <dsp:spPr>
        <a:xfrm>
          <a:off x="1852878" y="4270327"/>
          <a:ext cx="2452812" cy="245379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2E2C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4CE22D-076F-BB40-B775-14FCAC433609}">
      <dsp:nvSpPr>
        <dsp:cNvPr id="0" name=""/>
        <dsp:cNvSpPr/>
      </dsp:nvSpPr>
      <dsp:spPr>
        <a:xfrm>
          <a:off x="1946883" y="5126219"/>
          <a:ext cx="2261584" cy="79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Interpretable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1" kern="1200" dirty="0">
              <a:solidFill>
                <a:srgbClr val="C692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Prediction</a:t>
          </a:r>
          <a:endParaRPr lang="en-US" sz="2400" b="1" kern="1200" dirty="0">
            <a:solidFill>
              <a:srgbClr val="C692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946883" y="5126219"/>
        <a:ext cx="2261584" cy="79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27ED1-85FC-E44C-B20D-DF711173D5FE}">
      <dsp:nvSpPr>
        <dsp:cNvPr id="0" name=""/>
        <dsp:cNvSpPr/>
      </dsp:nvSpPr>
      <dsp:spPr>
        <a:xfrm>
          <a:off x="1608604" y="66016"/>
          <a:ext cx="2783821" cy="278424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161C56">
            <a:alpha val="15259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80BF0C-C2E7-EB45-AA41-04C55D5B5311}">
      <dsp:nvSpPr>
        <dsp:cNvPr id="0" name=""/>
        <dsp:cNvSpPr/>
      </dsp:nvSpPr>
      <dsp:spPr>
        <a:xfrm>
          <a:off x="2223920" y="1071212"/>
          <a:ext cx="1546916" cy="77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Early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Detection</a:t>
          </a:r>
          <a:endParaRPr lang="en-US" sz="2400" b="0" kern="1200">
            <a:solidFill>
              <a:srgbClr val="2E2C53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2223920" y="1071212"/>
        <a:ext cx="1546916" cy="773272"/>
      </dsp:txXfrm>
    </dsp:sp>
    <dsp:sp modelId="{9CEF5E45-AC82-DC47-A612-CEFD9E822E16}">
      <dsp:nvSpPr>
        <dsp:cNvPr id="0" name=""/>
        <dsp:cNvSpPr/>
      </dsp:nvSpPr>
      <dsp:spPr>
        <a:xfrm>
          <a:off x="835407" y="1665771"/>
          <a:ext cx="2783821" cy="278424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161C56">
            <a:alpha val="3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C6EAD-6F96-B146-94BD-8C6562F0C3AA}">
      <dsp:nvSpPr>
        <dsp:cNvPr id="0" name=""/>
        <dsp:cNvSpPr/>
      </dsp:nvSpPr>
      <dsp:spPr>
        <a:xfrm>
          <a:off x="1252815" y="2680222"/>
          <a:ext cx="1949005" cy="77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Asset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Transfer</a:t>
          </a:r>
          <a:r>
            <a:rPr lang="zh-CN" altLang="en-US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 </a:t>
          </a:r>
          <a:r>
            <a:rPr lang="en-US" altLang="zh-CN" sz="2400" b="0" kern="1200" dirty="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Path</a:t>
          </a:r>
          <a:endParaRPr lang="en-US" sz="2400" b="0" kern="1200" dirty="0">
            <a:solidFill>
              <a:srgbClr val="2E2C53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1252815" y="2680222"/>
        <a:ext cx="1949005" cy="773272"/>
      </dsp:txXfrm>
    </dsp:sp>
    <dsp:sp modelId="{BAEED182-0C05-0D43-9011-CC4F3B77A510}">
      <dsp:nvSpPr>
        <dsp:cNvPr id="0" name=""/>
        <dsp:cNvSpPr/>
      </dsp:nvSpPr>
      <dsp:spPr>
        <a:xfrm>
          <a:off x="1806739" y="3456965"/>
          <a:ext cx="2391734" cy="23926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161C56">
            <a:alpha val="6455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C6D18-06CC-A548-AA6C-97E4899794BA}">
      <dsp:nvSpPr>
        <dsp:cNvPr id="0" name=""/>
        <dsp:cNvSpPr/>
      </dsp:nvSpPr>
      <dsp:spPr>
        <a:xfrm>
          <a:off x="1796972" y="4291544"/>
          <a:ext cx="2470223" cy="773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Intention</a:t>
          </a:r>
        </a:p>
        <a:p>
          <a:pPr marL="285750" lvl="0" indent="-285750" algn="ctr" defTabSz="1066800" rtl="0" eaLnBrk="0" fontAlgn="base" hangingPunct="0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Wingdings" pitchFamily="2" charset="2"/>
            <a:buNone/>
          </a:pPr>
          <a:r>
            <a:rPr lang="en-US" altLang="zh-CN" sz="2400" b="0" kern="1200">
              <a:solidFill>
                <a:srgbClr val="2E2C53"/>
              </a:solidFill>
              <a:latin typeface="+mj-lt"/>
              <a:ea typeface="+mn-ea"/>
              <a:cs typeface="Times New Roman" panose="02020603050405020304" pitchFamily="18" charset="0"/>
            </a:rPr>
            <a:t>Proposal</a:t>
          </a:r>
          <a:endParaRPr lang="en-US" sz="2400" b="0" kern="1200">
            <a:solidFill>
              <a:srgbClr val="2E2C53"/>
            </a:solidFill>
            <a:latin typeface="+mj-lt"/>
            <a:ea typeface="+mn-ea"/>
            <a:cs typeface="Times New Roman" panose="02020603050405020304" pitchFamily="18" charset="0"/>
          </a:endParaRPr>
        </a:p>
      </dsp:txBody>
      <dsp:txXfrm>
        <a:off x="1796972" y="4291544"/>
        <a:ext cx="2470223" cy="773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C6C1-58CA-4905-AEDC-9C13740575B8}" type="datetimeFigureOut">
              <a:rPr lang="en-SG" smtClean="0"/>
              <a:t>11/10/23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42921-5E95-42E7-81BE-0A3E682E96D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406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D53CA56-7B18-46F1-B7FE-D2358B15BC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33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I want to introduce a model called Evolve Path Tracer, which is designed for early detection of malicious address in cryptocurrency.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51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works.</a:t>
            </a:r>
          </a:p>
          <a:p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describe</a:t>
            </a:r>
            <a:r>
              <a:rPr lang="zh-CN" altLang="en-US" dirty="0"/>
              <a:t> </a:t>
            </a:r>
            <a:r>
              <a:rPr lang="en-US" altLang="zh-CN" dirty="0"/>
              <a:t>intention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seq.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seg</a:t>
            </a:r>
            <a:r>
              <a:rPr lang="zh-CN" altLang="en-US" dirty="0"/>
              <a:t> </a:t>
            </a:r>
            <a:r>
              <a:rPr lang="en-US" altLang="zh-CN" dirty="0"/>
              <a:t>seq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intention</a:t>
            </a:r>
            <a:r>
              <a:rPr lang="zh-CN" altLang="en-US" dirty="0"/>
              <a:t> </a:t>
            </a:r>
            <a:r>
              <a:rPr lang="en-US" altLang="zh-CN" dirty="0"/>
              <a:t>motifs.</a:t>
            </a:r>
          </a:p>
          <a:p>
            <a:endParaRPr lang="en-US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action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directly</a:t>
            </a:r>
            <a:r>
              <a:rPr lang="zh-CN" altLang="en-US" dirty="0"/>
              <a:t> </a:t>
            </a:r>
            <a:r>
              <a:rPr lang="en-US" altLang="zh-CN" dirty="0"/>
              <a:t>represent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intention,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intention.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useful</a:t>
            </a:r>
          </a:p>
          <a:p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useless</a:t>
            </a:r>
            <a:r>
              <a:rPr lang="zh-CN" altLang="en-US" dirty="0"/>
              <a:t> </a:t>
            </a:r>
            <a:r>
              <a:rPr lang="en-US" altLang="zh-CN" dirty="0"/>
              <a:t>...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</a:t>
            </a:r>
            <a:r>
              <a:rPr lang="zh-CN" altLang="en-US" dirty="0"/>
              <a:t> </a:t>
            </a:r>
            <a:r>
              <a:rPr lang="en-US" altLang="zh-CN" dirty="0"/>
              <a:t>Tre</a:t>
            </a:r>
          </a:p>
          <a:p>
            <a:endParaRPr lang="en-US" altLang="zh-CN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observation</a:t>
            </a:r>
            <a:r>
              <a:rPr lang="zh-CN" altLang="en-US" dirty="0"/>
              <a:t> </a:t>
            </a:r>
            <a:r>
              <a:rPr lang="en-US" altLang="zh-CN" dirty="0"/>
              <a:t>period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 err="1"/>
              <a:t>segms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period,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period,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enough,</a:t>
            </a:r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differential rates</a:t>
            </a:r>
          </a:p>
          <a:p>
            <a:endParaRPr lang="en-US" altLang="zh-CN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xxx</a:t>
            </a:r>
            <a:r>
              <a:rPr lang="zh-CN" altLang="en-US" dirty="0"/>
              <a:t> </a:t>
            </a:r>
            <a:r>
              <a:rPr lang="en-US" altLang="zh-CN" dirty="0"/>
              <a:t>surpass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threshold,</a:t>
            </a:r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timestep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statuses.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50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useful</a:t>
            </a:r>
          </a:p>
          <a:p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r>
              <a:rPr lang="zh-CN" altLang="en-US" dirty="0"/>
              <a:t> </a:t>
            </a:r>
            <a:r>
              <a:rPr lang="en-US" altLang="zh-CN" dirty="0"/>
              <a:t>useless</a:t>
            </a:r>
            <a:r>
              <a:rPr lang="zh-CN" altLang="en-US" dirty="0"/>
              <a:t> </a:t>
            </a:r>
            <a:r>
              <a:rPr lang="en-US" altLang="zh-CN" dirty="0"/>
              <a:t>...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</a:t>
            </a:r>
            <a:r>
              <a:rPr lang="zh-CN" altLang="en-US" dirty="0"/>
              <a:t> </a:t>
            </a:r>
            <a:r>
              <a:rPr lang="en-US" altLang="zh-CN" dirty="0"/>
              <a:t>Tre</a:t>
            </a:r>
          </a:p>
          <a:p>
            <a:endParaRPr lang="en-US" altLang="zh-CN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observation</a:t>
            </a:r>
            <a:r>
              <a:rPr lang="zh-CN" altLang="en-US" dirty="0"/>
              <a:t> </a:t>
            </a:r>
            <a:r>
              <a:rPr lang="en-US" altLang="zh-CN" dirty="0"/>
              <a:t>period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 err="1"/>
              <a:t>segms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static</a:t>
            </a:r>
            <a:r>
              <a:rPr lang="zh-CN" altLang="en-US" dirty="0"/>
              <a:t> </a:t>
            </a:r>
            <a:r>
              <a:rPr lang="en-US" altLang="zh-CN" dirty="0"/>
              <a:t>period,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period,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stable</a:t>
            </a:r>
            <a:r>
              <a:rPr lang="zh-CN" altLang="en-US" dirty="0"/>
              <a:t> </a:t>
            </a:r>
            <a:r>
              <a:rPr lang="en-US" altLang="zh-CN" dirty="0"/>
              <a:t>enough,</a:t>
            </a:r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differential rates</a:t>
            </a:r>
          </a:p>
          <a:p>
            <a:endParaRPr lang="en-US" altLang="zh-CN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xxx</a:t>
            </a:r>
            <a:r>
              <a:rPr lang="zh-CN" altLang="en-US" dirty="0"/>
              <a:t> </a:t>
            </a:r>
            <a:r>
              <a:rPr lang="en-US" altLang="zh-CN" dirty="0"/>
              <a:t>surpass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threshold,</a:t>
            </a:r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believe,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timestep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boundary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statuses.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9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segments,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importance</a:t>
            </a:r>
            <a:r>
              <a:rPr lang="zh-CN" altLang="en-US" dirty="0"/>
              <a:t> </a:t>
            </a:r>
            <a:r>
              <a:rPr lang="en-US" altLang="zh-CN" dirty="0"/>
              <a:t>scores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different.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find</a:t>
            </a:r>
            <a:r>
              <a:rPr lang="zh-CN" altLang="en-US" dirty="0"/>
              <a:t> </a:t>
            </a:r>
            <a:r>
              <a:rPr lang="en-US" altLang="zh-CN" dirty="0"/>
              <a:t>those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useful</a:t>
            </a:r>
            <a:r>
              <a:rPr lang="zh-CN" altLang="en-US" dirty="0"/>
              <a:t> </a:t>
            </a:r>
            <a:r>
              <a:rPr lang="en-US" altLang="zh-CN" dirty="0"/>
              <a:t>features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segment.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calculation,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diff</a:t>
            </a:r>
            <a:r>
              <a:rPr lang="zh-CN" altLang="en-US" dirty="0"/>
              <a:t> </a:t>
            </a:r>
            <a:r>
              <a:rPr lang="en-US" altLang="zh-CN" dirty="0"/>
              <a:t>addresses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segment</a:t>
            </a:r>
            <a:r>
              <a:rPr lang="zh-CN" altLang="en-US" dirty="0"/>
              <a:t> </a:t>
            </a:r>
            <a:r>
              <a:rPr lang="en-US" altLang="zh-CN" dirty="0"/>
              <a:t>representations.</a:t>
            </a:r>
          </a:p>
          <a:p>
            <a:endParaRPr lang="en-US" altLang="zh-CN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semantic</a:t>
            </a:r>
            <a:r>
              <a:rPr lang="zh-CN" altLang="en-US" dirty="0"/>
              <a:t> </a:t>
            </a:r>
            <a:r>
              <a:rPr lang="en-US" altLang="zh-CN" dirty="0"/>
              <a:t>meanings.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addresses.</a:t>
            </a:r>
          </a:p>
          <a:p>
            <a:endParaRPr lang="en-US" dirty="0"/>
          </a:p>
          <a:p>
            <a:r>
              <a:rPr lang="en-US" altLang="zh-CN" dirty="0"/>
              <a:t>like,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receiving</a:t>
            </a:r>
            <a:r>
              <a:rPr lang="zh-CN" altLang="en-US" dirty="0"/>
              <a:t> </a:t>
            </a:r>
            <a:r>
              <a:rPr lang="en-US" altLang="zh-CN" dirty="0"/>
              <a:t>money,</a:t>
            </a:r>
            <a:r>
              <a:rPr lang="zh-CN" altLang="en-US" dirty="0"/>
              <a:t> </a:t>
            </a:r>
            <a:r>
              <a:rPr lang="en-US" altLang="zh-CN" dirty="0"/>
              <a:t>spending</a:t>
            </a:r>
            <a:r>
              <a:rPr lang="zh-CN" altLang="en-US" dirty="0"/>
              <a:t> </a:t>
            </a:r>
            <a:r>
              <a:rPr lang="en-US" altLang="zh-CN" dirty="0"/>
              <a:t>money,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holding.</a:t>
            </a:r>
          </a:p>
          <a:p>
            <a:endParaRPr lang="en-US" altLang="zh-CN" dirty="0"/>
          </a:p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。。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42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necessary data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prediction.</a:t>
            </a:r>
          </a:p>
          <a:p>
            <a:endParaRPr lang="en-US" dirty="0"/>
          </a:p>
          <a:p>
            <a:r>
              <a:rPr lang="en-US" altLang="zh-CN" dirty="0"/>
              <a:t>Speaking</a:t>
            </a:r>
            <a:r>
              <a:rPr lang="zh-CN" altLang="en-US" dirty="0"/>
              <a:t> </a:t>
            </a:r>
            <a:r>
              <a:rPr lang="en-US" altLang="zh-CN" dirty="0" err="1"/>
              <a:t>abt</a:t>
            </a:r>
            <a:r>
              <a:rPr lang="zh-CN" altLang="en-US" dirty="0"/>
              <a:t> </a:t>
            </a:r>
            <a:r>
              <a:rPr lang="en-US" altLang="zh-CN" dirty="0" err="1"/>
              <a:t>Surv</a:t>
            </a:r>
            <a:r>
              <a:rPr lang="zh-CN" altLang="en-US" dirty="0"/>
              <a:t> </a:t>
            </a:r>
            <a:r>
              <a:rPr lang="en-US" altLang="zh-CN" dirty="0"/>
              <a:t>Ana,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just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credit</a:t>
            </a:r>
            <a:r>
              <a:rPr lang="zh-CN" altLang="en-US" dirty="0"/>
              <a:t> </a:t>
            </a:r>
            <a:r>
              <a:rPr lang="en-US" altLang="zh-CN" dirty="0"/>
              <a:t>scoring</a:t>
            </a:r>
            <a:r>
              <a:rPr lang="zh-CN" altLang="en-US" dirty="0"/>
              <a:t> </a:t>
            </a:r>
            <a:r>
              <a:rPr lang="en-US" altLang="zh-CN" dirty="0"/>
              <a:t>system.</a:t>
            </a:r>
          </a:p>
          <a:p>
            <a:endParaRPr lang="en-US" dirty="0"/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tells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lie.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18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justify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interpretability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Intention</a:t>
            </a:r>
            <a:r>
              <a:rPr lang="zh-CN" altLang="en-US" dirty="0"/>
              <a:t> </a:t>
            </a:r>
            <a:r>
              <a:rPr lang="en-US" altLang="zh-CN" dirty="0"/>
              <a:t>Monitor,</a:t>
            </a:r>
            <a:br>
              <a:rPr lang="en-US" altLang="zh-CN" dirty="0"/>
            </a:b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conduct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850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 </a:t>
            </a:r>
            <a:r>
              <a:rPr lang="en-US" altLang="zh-CN" dirty="0"/>
              <a:t>Thousands</a:t>
            </a:r>
            <a:r>
              <a:rPr lang="zh-CN" altLang="en-US" dirty="0"/>
              <a:t> </a:t>
            </a:r>
            <a:r>
              <a:rPr lang="en-US" altLang="zh-CN" dirty="0"/>
              <a:t>BTCs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stolen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Binance</a:t>
            </a:r>
            <a:r>
              <a:rPr lang="en-US" altLang="zh-CN" dirty="0"/>
              <a:t>,</a:t>
            </a:r>
            <a:br>
              <a:rPr lang="en-US" altLang="zh-CN" dirty="0"/>
            </a:b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quote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words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 err="1"/>
              <a:t>Binance</a:t>
            </a:r>
            <a:r>
              <a:rPr lang="en-US" altLang="zh-CN" dirty="0"/>
              <a:t>:</a:t>
            </a:r>
            <a:br>
              <a:rPr lang="en-US" altLang="zh-CN" dirty="0"/>
            </a:br>
            <a:r>
              <a:rPr lang="zh-CN" altLang="en-US" dirty="0"/>
              <a:t>“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unfortunate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were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block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withdrawal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 err="1"/>
              <a:t>excutted</a:t>
            </a:r>
            <a:r>
              <a:rPr lang="zh-CN" altLang="en-US" dirty="0"/>
              <a:t>”</a:t>
            </a:r>
            <a:r>
              <a:rPr lang="en-US" altLang="zh-CN" dirty="0"/>
              <a:t>.</a:t>
            </a:r>
          </a:p>
          <a:p>
            <a:endParaRPr lang="en-US" dirty="0"/>
          </a:p>
          <a:p>
            <a:r>
              <a:rPr lang="en-US" altLang="zh-CN" dirty="0"/>
              <a:t>Here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detail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Hacking</a:t>
            </a:r>
            <a:r>
              <a:rPr lang="zh-CN" altLang="en-US" dirty="0"/>
              <a:t> </a:t>
            </a:r>
            <a:r>
              <a:rPr lang="en-US" altLang="zh-CN" dirty="0"/>
              <a:t>transaction,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select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received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highest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stolen</a:t>
            </a:r>
            <a:r>
              <a:rPr lang="zh-CN" altLang="en-US" dirty="0"/>
              <a:t> </a:t>
            </a:r>
            <a:r>
              <a:rPr lang="en-US" altLang="zh-CN" dirty="0"/>
              <a:t>BTC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objective.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471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preprocessing,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get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address.</a:t>
            </a:r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interpret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status.</a:t>
            </a:r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profile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intention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address.</a:t>
            </a:r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early</a:t>
            </a:r>
            <a:r>
              <a:rPr lang="zh-CN" altLang="en-US" dirty="0"/>
              <a:t> </a:t>
            </a:r>
            <a:r>
              <a:rPr lang="en-US" altLang="zh-CN" dirty="0"/>
              <a:t>detection</a:t>
            </a:r>
            <a:r>
              <a:rPr lang="zh-CN" altLang="en-US" dirty="0"/>
              <a:t> </a:t>
            </a:r>
            <a:r>
              <a:rPr lang="en-US" altLang="zh-CN" dirty="0"/>
              <a:t>performance,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end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9th</a:t>
            </a:r>
            <a:r>
              <a:rPr lang="zh-CN" altLang="en-US" dirty="0"/>
              <a:t> </a:t>
            </a:r>
            <a:r>
              <a:rPr lang="en-US" altLang="zh-CN" dirty="0"/>
              <a:t>hour,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predict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100</a:t>
            </a:r>
            <a:r>
              <a:rPr lang="zh-CN" altLang="en-US" dirty="0"/>
              <a:t> </a:t>
            </a:r>
            <a:r>
              <a:rPr lang="en-US" altLang="zh-CN" dirty="0"/>
              <a:t>percent</a:t>
            </a:r>
            <a:r>
              <a:rPr lang="zh-CN" altLang="en-US" dirty="0"/>
              <a:t> </a:t>
            </a:r>
            <a:r>
              <a:rPr lang="en-US" altLang="zh-CN" dirty="0"/>
              <a:t>confident.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is12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  <a:r>
              <a:rPr lang="zh-CN" altLang="en-US" dirty="0"/>
              <a:t> </a:t>
            </a:r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392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happened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time?</a:t>
            </a:r>
          </a:p>
          <a:p>
            <a:endParaRPr lang="en-US" dirty="0"/>
          </a:p>
          <a:p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beginning,</a:t>
            </a:r>
          </a:p>
          <a:p>
            <a:r>
              <a:rPr lang="en-US" altLang="zh-CN" dirty="0"/>
              <a:t>....</a:t>
            </a:r>
          </a:p>
          <a:p>
            <a:endParaRPr lang="en-US" dirty="0"/>
          </a:p>
          <a:p>
            <a:r>
              <a:rPr lang="en-US" altLang="zh-CN" dirty="0"/>
              <a:t>---</a:t>
            </a:r>
          </a:p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status,</a:t>
            </a:r>
          </a:p>
          <a:p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translate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meaning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decision</a:t>
            </a:r>
            <a:r>
              <a:rPr lang="zh-CN" altLang="en-US" dirty="0"/>
              <a:t> </a:t>
            </a:r>
            <a:r>
              <a:rPr lang="en-US" altLang="zh-CN" dirty="0"/>
              <a:t>tree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bf.</a:t>
            </a:r>
          </a:p>
          <a:p>
            <a:endParaRPr lang="en-US" dirty="0"/>
          </a:p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</a:t>
            </a:r>
            <a:r>
              <a:rPr lang="zh-CN" altLang="en-US" dirty="0"/>
              <a:t> </a:t>
            </a:r>
            <a:r>
              <a:rPr lang="en-US" altLang="zh-CN" dirty="0"/>
              <a:t>that,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semantics</a:t>
            </a:r>
            <a:r>
              <a:rPr lang="zh-CN" altLang="en-US" dirty="0"/>
              <a:t> </a:t>
            </a:r>
            <a:r>
              <a:rPr lang="en-US" altLang="zh-CN" dirty="0"/>
              <a:t>coordinate well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hacker</a:t>
            </a:r>
            <a:r>
              <a:rPr lang="zh-CN" altLang="en-US" dirty="0"/>
              <a:t> </a:t>
            </a:r>
            <a:r>
              <a:rPr lang="en-US" altLang="zh-CN" dirty="0"/>
              <a:t>address.</a:t>
            </a:r>
            <a:endParaRPr lang="en-US" dirty="0"/>
          </a:p>
          <a:p>
            <a:endParaRPr lang="en-US" dirty="0"/>
          </a:p>
          <a:p>
            <a:r>
              <a:rPr lang="en-US" altLang="zh-CN" dirty="0"/>
              <a:t>---</a:t>
            </a:r>
          </a:p>
          <a:p>
            <a:r>
              <a:rPr lang="en-US" altLang="zh-CN" dirty="0"/>
              <a:t>Generally,</a:t>
            </a:r>
            <a:r>
              <a:rPr lang="zh-CN" altLang="en-US" dirty="0"/>
              <a:t>  </a:t>
            </a:r>
            <a:r>
              <a:rPr lang="en-US" altLang="zh-CN" dirty="0"/>
              <a:t>benevolent</a:t>
            </a:r>
            <a:r>
              <a:rPr lang="zh-CN" altLang="en-US" dirty="0"/>
              <a:t> </a:t>
            </a:r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 err="1"/>
              <a:t>btc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single</a:t>
            </a:r>
            <a:r>
              <a:rPr lang="zh-CN" altLang="en-US" dirty="0"/>
              <a:t> </a:t>
            </a:r>
            <a:r>
              <a:rPr lang="en-US" altLang="zh-CN" dirty="0"/>
              <a:t>transactions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scatter</a:t>
            </a:r>
            <a:r>
              <a:rPr lang="zh-CN" altLang="en-US" dirty="0"/>
              <a:t> </a:t>
            </a:r>
            <a:r>
              <a:rPr lang="en-US" altLang="zh-CN" dirty="0"/>
              <a:t>center</a:t>
            </a:r>
            <a:r>
              <a:rPr lang="zh-CN" altLang="en-US" dirty="0"/>
              <a:t> </a:t>
            </a:r>
            <a:r>
              <a:rPr lang="en-US" altLang="zh-CN" dirty="0"/>
              <a:t>shape.</a:t>
            </a:r>
          </a:p>
          <a:p>
            <a:endParaRPr lang="en-US" altLang="zh-CN" dirty="0"/>
          </a:p>
          <a:p>
            <a:r>
              <a:rPr lang="en-US" altLang="zh-CN" dirty="0"/>
              <a:t>Also,</a:t>
            </a:r>
            <a:r>
              <a:rPr lang="zh-CN" altLang="en-US" dirty="0"/>
              <a:t> </a:t>
            </a:r>
            <a:r>
              <a:rPr lang="en-US" altLang="zh-CN" dirty="0"/>
              <a:t>they</a:t>
            </a:r>
            <a:r>
              <a:rPr lang="zh-CN" altLang="en-US" dirty="0"/>
              <a:t> </a:t>
            </a:r>
            <a:r>
              <a:rPr lang="en-US" altLang="zh-CN" dirty="0"/>
              <a:t>don't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peel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off</a:t>
            </a:r>
            <a:r>
              <a:rPr lang="zh-CN" altLang="en-US" dirty="0"/>
              <a:t> </a:t>
            </a:r>
            <a:r>
              <a:rPr lang="en-US" altLang="zh-CN" dirty="0"/>
              <a:t>during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transition.</a:t>
            </a:r>
          </a:p>
          <a:p>
            <a:r>
              <a:rPr lang="en-US" altLang="zh-CN" dirty="0"/>
              <a:t>(click)</a:t>
            </a:r>
            <a:endParaRPr lang="en-US" dirty="0"/>
          </a:p>
          <a:p>
            <a:r>
              <a:rPr lang="en-US" altLang="zh-CN" dirty="0"/>
              <a:t>And,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addresses</a:t>
            </a:r>
            <a:r>
              <a:rPr lang="zh-CN" altLang="en-US" dirty="0"/>
              <a:t> </a:t>
            </a:r>
            <a:r>
              <a:rPr lang="en-US" altLang="zh-CN" dirty="0"/>
              <a:t>receive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amount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soon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possible,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store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cold</a:t>
            </a:r>
            <a:r>
              <a:rPr lang="zh-CN" altLang="en-US" dirty="0"/>
              <a:t> </a:t>
            </a:r>
            <a:r>
              <a:rPr lang="en-US" altLang="zh-CN" dirty="0"/>
              <a:t>wallet.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80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Okay. Think about that. If you are a trader or an employee in a cryptocurrency</a:t>
            </a:r>
            <a:r>
              <a:rPr lang="zh-CN" altLang="en-US" dirty="0"/>
              <a:t> </a:t>
            </a:r>
            <a:r>
              <a:rPr lang="en-US" altLang="zh-CN" dirty="0"/>
              <a:t>exchange company. </a:t>
            </a:r>
          </a:p>
          <a:p>
            <a:r>
              <a:rPr lang="en-US" altLang="zh-CN" dirty="0"/>
              <a:t>And one day you read a report. you found that despite the market downturn in the last year. </a:t>
            </a:r>
          </a:p>
          <a:p>
            <a:r>
              <a:rPr lang="en-US" altLang="zh-CN" dirty="0"/>
              <a:t>The volume of illicit activity asset still hit its all time high at $20.6 billion, </a:t>
            </a:r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8039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61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you go on, you found most of this asset are flowing into the centralized exchanges.</a:t>
            </a:r>
          </a:p>
          <a:p>
            <a:r>
              <a:rPr lang="en-GB" dirty="0"/>
              <a:t>So, certainly, you will tell your boss or manager that </a:t>
            </a:r>
          </a:p>
          <a:p>
            <a:r>
              <a:rPr lang="en-GB" dirty="0"/>
              <a:t>we have to build or at least to buy a detection system </a:t>
            </a:r>
          </a:p>
          <a:p>
            <a:r>
              <a:rPr lang="en-GB" dirty="0"/>
              <a:t>to tell us whether the incoming transactions or assets are related to the illicit activities or not, right?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09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 ideal detection model,</a:t>
            </a:r>
          </a:p>
          <a:p>
            <a:r>
              <a:rPr lang="en-US" dirty="0"/>
              <a:t>here we propose three critical requirements. </a:t>
            </a:r>
          </a:p>
          <a:p>
            <a:r>
              <a:rPr lang="en-US" dirty="0"/>
              <a:t>Namely early detection, malice type versatile and free from shadow account.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239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requirements are essentially the challenges for the current method.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610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For the requirement of early detection, as we can see from these examples.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Most of these methods only give the prediction and the detailed analysis after one month.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So it will be too late to redeem the victim's asset back. Right?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The reason is that most of them are based on address transaction graphs.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And this kind of graph as we can see from this example, even though we select a relative long time span,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the address transaction graph is still a little bit primitive, right?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801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requirement of versatility, most of current methods are designed for a specific illicit activity. </a:t>
            </a:r>
          </a:p>
          <a:p>
            <a:r>
              <a:rPr lang="en-US" dirty="0"/>
              <a:t>For example, this system is only built for Money Laundering detection.</a:t>
            </a:r>
          </a:p>
          <a:p>
            <a:r>
              <a:rPr lang="en-US" dirty="0"/>
              <a:t>Its analysis is based on interaction analysis with specific entities. </a:t>
            </a:r>
          </a:p>
          <a:p>
            <a:r>
              <a:rPr lang="en-US" dirty="0"/>
              <a:t>In most cases, this kind of system thus cannot be implemented into other illicit activities detection.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38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Thus,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should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offer</a:t>
            </a:r>
            <a:r>
              <a:rPr lang="zh-CN" altLang="en-US" dirty="0"/>
              <a:t> </a:t>
            </a:r>
            <a:r>
              <a:rPr lang="en-US" altLang="zh-CN" dirty="0"/>
              <a:t>insights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 err="1"/>
              <a:t>explaination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predictions.</a:t>
            </a:r>
          </a:p>
          <a:p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current</a:t>
            </a:r>
            <a:r>
              <a:rPr lang="zh-CN" altLang="en-US" dirty="0"/>
              <a:t> </a:t>
            </a:r>
            <a:r>
              <a:rPr lang="en-US" altLang="zh-CN" dirty="0"/>
              <a:t>models,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see,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hardly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53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facing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requirement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interpretability,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Intention</a:t>
            </a:r>
            <a:r>
              <a:rPr lang="zh-CN" altLang="en-US" dirty="0"/>
              <a:t> </a:t>
            </a:r>
            <a:r>
              <a:rPr lang="en-US" altLang="zh-CN" dirty="0"/>
              <a:t>Monitor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figure.</a:t>
            </a:r>
          </a:p>
          <a:p>
            <a:endParaRPr lang="en-US" altLang="zh-CN" dirty="0"/>
          </a:p>
          <a:p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address,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hour,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also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address’s</a:t>
            </a:r>
            <a:r>
              <a:rPr lang="zh-CN" altLang="en-US" dirty="0"/>
              <a:t> </a:t>
            </a:r>
            <a:r>
              <a:rPr lang="en-US" altLang="zh-CN" dirty="0"/>
              <a:t>asset</a:t>
            </a:r>
            <a:r>
              <a:rPr lang="zh-CN" altLang="en-US" dirty="0"/>
              <a:t> </a:t>
            </a:r>
            <a:r>
              <a:rPr lang="en-US" altLang="zh-CN" dirty="0"/>
              <a:t>transfer</a:t>
            </a:r>
            <a:r>
              <a:rPr lang="zh-CN" altLang="en-US" dirty="0"/>
              <a:t> </a:t>
            </a:r>
            <a:r>
              <a:rPr lang="en-US" altLang="zh-CN" dirty="0"/>
              <a:t>path,</a:t>
            </a:r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prepare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generate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r>
              <a:rPr lang="zh-CN" altLang="en-US" dirty="0"/>
              <a:t> </a:t>
            </a:r>
            <a:r>
              <a:rPr lang="en-US" altLang="zh-CN" dirty="0"/>
              <a:t>which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certain</a:t>
            </a:r>
            <a:r>
              <a:rPr lang="zh-CN" altLang="en-US" dirty="0"/>
              <a:t> </a:t>
            </a:r>
            <a:r>
              <a:rPr lang="en-US" altLang="zh-CN" dirty="0" err="1"/>
              <a:t>explaination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predict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label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hour.</a:t>
            </a: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53CA56-7B18-46F1-B7FE-D2358B15BC8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9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3136613"/>
            <a:ext cx="11074400" cy="584775"/>
          </a:xfrm>
        </p:spPr>
        <p:txBody>
          <a:bodyPr/>
          <a:lstStyle>
            <a:lvl1pPr algn="ctr"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743C-E2D0-4F23-9ADE-FF21A9026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136614"/>
            <a:ext cx="10363200" cy="5847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721388"/>
            <a:ext cx="10363200" cy="400110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6556C-EC84-4ECE-8191-F1FF3A7E9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7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7212"/>
            <a:ext cx="6697870" cy="584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A19D8-1474-485E-AF0B-775079405A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10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12003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12003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E52A5-A620-486A-A1C9-54A6C6F43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5835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13210"/>
            <a:ext cx="53869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1633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13210"/>
            <a:ext cx="5389033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1633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F6E45-423C-46C5-BE72-11896EEDA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61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FDDE-7429-4330-9721-C945C33BC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01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98648"/>
            <a:ext cx="8305800" cy="584775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143000"/>
            <a:ext cx="8305800" cy="37448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83423"/>
            <a:ext cx="83058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65BF-B260-4E60-AEEB-8FAAD5815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70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49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01F0E2-8958-FFB9-9959-992AEB9F903D}"/>
              </a:ext>
            </a:extLst>
          </p:cNvPr>
          <p:cNvSpPr/>
          <p:nvPr userDrawn="1"/>
        </p:nvSpPr>
        <p:spPr>
          <a:xfrm>
            <a:off x="0" y="-1"/>
            <a:ext cx="12192000" cy="990595"/>
          </a:xfrm>
          <a:prstGeom prst="rect">
            <a:avLst/>
          </a:prstGeom>
          <a:solidFill>
            <a:srgbClr val="2E2C53">
              <a:alpha val="9521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17212"/>
            <a:ext cx="8039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0"/>
            <a:ext cx="10972800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35200" y="6553200"/>
            <a:ext cx="701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64800" y="6629400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9FA06296-E828-4FE7-87D7-F0BB5EA78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CF83522-91ED-DE0A-B5B6-079DCC3134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3094" y="21020"/>
            <a:ext cx="2405336" cy="8326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86" r:id="rId2"/>
    <p:sldLayoutId id="2147483885" r:id="rId3"/>
    <p:sldLayoutId id="2147483887" r:id="rId4"/>
    <p:sldLayoutId id="2147483888" r:id="rId5"/>
    <p:sldLayoutId id="2147483890" r:id="rId6"/>
    <p:sldLayoutId id="2147483892" r:id="rId7"/>
    <p:sldLayoutId id="214748389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69200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692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emf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7.emf"/><Relationship Id="rId5" Type="http://schemas.openxmlformats.org/officeDocument/2006/relationships/image" Target="../media/image32.emf"/><Relationship Id="rId10" Type="http://schemas.openxmlformats.org/officeDocument/2006/relationships/image" Target="../media/image36.emf"/><Relationship Id="rId4" Type="http://schemas.openxmlformats.org/officeDocument/2006/relationships/image" Target="../media/image31.emf"/><Relationship Id="rId9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8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4.emf"/><Relationship Id="rId4" Type="http://schemas.openxmlformats.org/officeDocument/2006/relationships/image" Target="../media/image39.emf"/><Relationship Id="rId9" Type="http://schemas.openxmlformats.org/officeDocument/2006/relationships/image" Target="../media/image43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17" Type="http://schemas.openxmlformats.org/officeDocument/2006/relationships/image" Target="../media/image60.png"/><Relationship Id="rId2" Type="http://schemas.openxmlformats.org/officeDocument/2006/relationships/image" Target="../media/image45.emf"/><Relationship Id="rId16" Type="http://schemas.openxmlformats.org/officeDocument/2006/relationships/image" Target="../media/image5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5" Type="http://schemas.openxmlformats.org/officeDocument/2006/relationships/image" Target="../media/image5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55.emf"/><Relationship Id="rId18" Type="http://schemas.openxmlformats.org/officeDocument/2006/relationships/image" Target="../media/image69.png"/><Relationship Id="rId3" Type="http://schemas.openxmlformats.org/officeDocument/2006/relationships/image" Target="../media/image58.emf"/><Relationship Id="rId21" Type="http://schemas.openxmlformats.org/officeDocument/2006/relationships/image" Target="../media/image129.png"/><Relationship Id="rId7" Type="http://schemas.openxmlformats.org/officeDocument/2006/relationships/image" Target="../media/image64.emf"/><Relationship Id="rId12" Type="http://schemas.openxmlformats.org/officeDocument/2006/relationships/image" Target="../media/image54.emf"/><Relationship Id="rId17" Type="http://schemas.openxmlformats.org/officeDocument/2006/relationships/image" Target="../media/image68.emf"/><Relationship Id="rId2" Type="http://schemas.openxmlformats.org/officeDocument/2006/relationships/image" Target="../media/image57.emf"/><Relationship Id="rId16" Type="http://schemas.openxmlformats.org/officeDocument/2006/relationships/image" Target="../media/image67.emf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emf"/><Relationship Id="rId11" Type="http://schemas.openxmlformats.org/officeDocument/2006/relationships/image" Target="../media/image52.emf"/><Relationship Id="rId5" Type="http://schemas.openxmlformats.org/officeDocument/2006/relationships/image" Target="../media/image62.emf"/><Relationship Id="rId15" Type="http://schemas.openxmlformats.org/officeDocument/2006/relationships/image" Target="../media/image66.emf"/><Relationship Id="rId10" Type="http://schemas.openxmlformats.org/officeDocument/2006/relationships/image" Target="../media/image51.emf"/><Relationship Id="rId19" Type="http://schemas.openxmlformats.org/officeDocument/2006/relationships/image" Target="../media/image70.png"/><Relationship Id="rId4" Type="http://schemas.openxmlformats.org/officeDocument/2006/relationships/image" Target="../media/image59.emf"/><Relationship Id="rId9" Type="http://schemas.openxmlformats.org/officeDocument/2006/relationships/image" Target="../media/image50.emf"/><Relationship Id="rId1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3.wdp"/><Relationship Id="rId5" Type="http://schemas.openxmlformats.org/officeDocument/2006/relationships/image" Target="../media/image73.png"/><Relationship Id="rId4" Type="http://schemas.microsoft.com/office/2007/relationships/hdphoto" Target="../media/hdphoto1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microsoft.com/office/2007/relationships/hdphoto" Target="../media/hdphoto4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1013AE0-6C9A-13A3-115D-9BF1331332C5}"/>
              </a:ext>
            </a:extLst>
          </p:cNvPr>
          <p:cNvSpPr/>
          <p:nvPr/>
        </p:nvSpPr>
        <p:spPr>
          <a:xfrm>
            <a:off x="2048859" y="-4"/>
            <a:ext cx="2380842" cy="685800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D609CB-15B6-6384-5C08-02C063FCB35B}"/>
              </a:ext>
            </a:extLst>
          </p:cNvPr>
          <p:cNvSpPr/>
          <p:nvPr/>
        </p:nvSpPr>
        <p:spPr>
          <a:xfrm>
            <a:off x="0" y="-5"/>
            <a:ext cx="20480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1FCF78-4F92-B68E-C865-871289DC5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801" y="-218796"/>
            <a:ext cx="3179320" cy="1498029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38B2770-C65A-A89B-43EA-FC05152F02AB}"/>
              </a:ext>
            </a:extLst>
          </p:cNvPr>
          <p:cNvSpPr txBox="1">
            <a:spLocks noChangeArrowheads="1"/>
          </p:cNvSpPr>
          <p:nvPr/>
        </p:nvSpPr>
        <p:spPr>
          <a:xfrm>
            <a:off x="811691" y="1555642"/>
            <a:ext cx="10624034" cy="2198662"/>
          </a:xfr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zh-CN" sz="4000" kern="0" dirty="0">
                <a:solidFill>
                  <a:srgbClr val="2E2C53"/>
                </a:solidFill>
                <a:ea typeface="Hiragino Sans GB W3"/>
                <a:cs typeface="Hiragino Sans GB W3"/>
              </a:rPr>
              <a:t>Toward Intention Discovery </a:t>
            </a:r>
          </a:p>
          <a:p>
            <a:pPr algn="ctr" eaLnBrk="1" hangingPunct="1"/>
            <a:r>
              <a:rPr lang="en-US" altLang="zh-CN" sz="4000" kern="0" dirty="0">
                <a:solidFill>
                  <a:srgbClr val="2E2C53"/>
                </a:solidFill>
                <a:ea typeface="Hiragino Sans GB W3"/>
                <a:cs typeface="Hiragino Sans GB W3"/>
              </a:rPr>
              <a:t>for Early Malice Detection </a:t>
            </a:r>
          </a:p>
          <a:p>
            <a:pPr algn="ctr" eaLnBrk="1" hangingPunct="1"/>
            <a:r>
              <a:rPr lang="en-US" altLang="zh-CN" sz="4000" kern="0" dirty="0">
                <a:solidFill>
                  <a:srgbClr val="2E2C53"/>
                </a:solidFill>
                <a:ea typeface="Hiragino Sans GB W3"/>
                <a:cs typeface="Hiragino Sans GB W3"/>
              </a:rPr>
              <a:t>in Cryptocurrency</a:t>
            </a:r>
            <a:endParaRPr lang="en-US" sz="4000" kern="0" dirty="0">
              <a:solidFill>
                <a:srgbClr val="2E2C53"/>
              </a:solidFill>
              <a:ea typeface="Hiragino Sans GB W3"/>
              <a:cs typeface="Hiragino Sans GB W3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14B11D-7B3E-8983-3A70-FDD0D2845FF2}"/>
              </a:ext>
            </a:extLst>
          </p:cNvPr>
          <p:cNvCxnSpPr>
            <a:cxnSpLocks/>
          </p:cNvCxnSpPr>
          <p:nvPr/>
        </p:nvCxnSpPr>
        <p:spPr>
          <a:xfrm>
            <a:off x="1291563" y="3626376"/>
            <a:ext cx="9664291" cy="0"/>
          </a:xfrm>
          <a:prstGeom prst="straightConnector1">
            <a:avLst/>
          </a:prstGeom>
          <a:ln w="38100">
            <a:solidFill>
              <a:srgbClr val="C692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D7BA6EB-5E09-016F-F644-D3B410672352}"/>
              </a:ext>
            </a:extLst>
          </p:cNvPr>
          <p:cNvSpPr txBox="1"/>
          <p:nvPr/>
        </p:nvSpPr>
        <p:spPr>
          <a:xfrm>
            <a:off x="1263854" y="3853170"/>
            <a:ext cx="9664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Ling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Cheng</a:t>
            </a:r>
            <a:r>
              <a:rPr lang="en-US" altLang="zh-CN" sz="2200" b="1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,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 err="1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Feida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Zhu</a:t>
            </a:r>
            <a:r>
              <a:rPr lang="en-US" altLang="zh-CN" sz="2200" b="1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1,</a:t>
            </a:r>
            <a:r>
              <a:rPr lang="zh-CN" altLang="en-US" sz="2200" b="1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*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,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Yong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Wang</a:t>
            </a:r>
            <a:r>
              <a:rPr lang="en-US" altLang="zh-CN" sz="2200" b="1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,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 err="1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Ruicheng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Liang</a:t>
            </a:r>
            <a:r>
              <a:rPr lang="en-US" altLang="zh-CN" sz="2200" b="1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,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 err="1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Huiwen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Liu</a:t>
            </a:r>
            <a:r>
              <a:rPr lang="en-US" altLang="zh-CN" sz="2200" b="1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zh-CN" altLang="en-US" sz="22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en-CN" sz="2200" b="1" kern="0" dirty="0">
              <a:solidFill>
                <a:srgbClr val="2E2C5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3402E-946D-6217-D26E-83C55AC2C3EA}"/>
              </a:ext>
            </a:extLst>
          </p:cNvPr>
          <p:cNvSpPr txBox="1"/>
          <p:nvPr/>
        </p:nvSpPr>
        <p:spPr>
          <a:xfrm>
            <a:off x="842489" y="4345237"/>
            <a:ext cx="10624034" cy="957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School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of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Computing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and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Information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Systems,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Singapore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Management University</a:t>
            </a:r>
          </a:p>
          <a:p>
            <a:pPr algn="ctr">
              <a:lnSpc>
                <a:spcPct val="150000"/>
              </a:lnSpc>
            </a:pPr>
            <a:r>
              <a:rPr lang="en-US" altLang="zh-CN" sz="2000" kern="0" baseline="3000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School of Management,</a:t>
            </a:r>
            <a:r>
              <a:rPr lang="zh-CN" alt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H</a:t>
            </a:r>
            <a:r>
              <a:rPr 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efei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U</a:t>
            </a:r>
            <a:r>
              <a:rPr 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niversity of </a:t>
            </a:r>
            <a:r>
              <a:rPr lang="en-US" altLang="zh-CN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T</a:t>
            </a:r>
            <a:r>
              <a:rPr lang="en-US" sz="20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842BD-3AE9-2366-FE3D-71ECB4C16C46}"/>
              </a:ext>
            </a:extLst>
          </p:cNvPr>
          <p:cNvSpPr txBox="1"/>
          <p:nvPr/>
        </p:nvSpPr>
        <p:spPr>
          <a:xfrm>
            <a:off x="644460" y="5914368"/>
            <a:ext cx="1102009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The 2023 IEEE Conference on Systems, Man, and Cybernetics</a:t>
            </a:r>
            <a:r>
              <a:rPr lang="zh-CN" altLang="en-US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(SMC</a:t>
            </a:r>
            <a:r>
              <a:rPr lang="zh-CN" altLang="en-US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2023)</a:t>
            </a:r>
          </a:p>
          <a:p>
            <a:pPr algn="ctr"/>
            <a:r>
              <a:rPr lang="en-US" altLang="zh-CN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Honolulu, Oahu, Hawaii,</a:t>
            </a:r>
            <a:r>
              <a:rPr lang="zh-CN" altLang="en-US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USA</a:t>
            </a:r>
          </a:p>
          <a:p>
            <a:pPr algn="ctr"/>
            <a:r>
              <a:rPr lang="en-US" altLang="zh-CN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October 1-4,</a:t>
            </a:r>
            <a:r>
              <a:rPr lang="zh-CN" altLang="en-US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600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</a:rPr>
              <a:t>2023</a:t>
            </a:r>
            <a:endParaRPr lang="en-US" sz="1600" kern="0" dirty="0">
              <a:solidFill>
                <a:srgbClr val="2E2C53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580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28092860-7AC5-E646-2DF9-2807F78CDE01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Asset</a:t>
            </a:r>
            <a:r>
              <a:rPr lang="zh-CN" altLang="en-US" kern="0"/>
              <a:t> </a:t>
            </a:r>
            <a:r>
              <a:rPr lang="en-US" altLang="zh-CN" kern="0"/>
              <a:t>Transfer</a:t>
            </a:r>
            <a:r>
              <a:rPr lang="zh-CN" altLang="en-US" kern="0"/>
              <a:t> </a:t>
            </a:r>
            <a:r>
              <a:rPr lang="en-US" altLang="zh-CN" kern="0"/>
              <a:t>Path</a:t>
            </a:r>
            <a:endParaRPr lang="zh-TW" altLang="en-US" ker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28C3EF-A321-A4FA-A75C-DCC2DD55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2034540"/>
            <a:ext cx="4441596" cy="326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5BE0C-80D6-81BE-2D39-C968335A8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00" y="2610198"/>
            <a:ext cx="2247168" cy="2508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C5F30F-8640-136A-F2E0-A45866134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26" y="1985440"/>
            <a:ext cx="1609859" cy="5290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805037-FC18-0DA0-C0B8-44A7059C9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87" y="1985440"/>
            <a:ext cx="1417664" cy="5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834318-EFE4-86A8-1045-C08AFBBE5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8116" y="1985440"/>
            <a:ext cx="5229720" cy="33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97312AD7-6BF7-598B-BCDC-93F04A2758DC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Asset</a:t>
            </a:r>
            <a:r>
              <a:rPr lang="zh-CN" altLang="en-US" kern="0"/>
              <a:t> </a:t>
            </a:r>
            <a:r>
              <a:rPr lang="en-US" altLang="zh-CN" kern="0"/>
              <a:t>Transfer</a:t>
            </a:r>
            <a:r>
              <a:rPr lang="zh-CN" altLang="en-US" kern="0"/>
              <a:t> </a:t>
            </a:r>
            <a:r>
              <a:rPr lang="en-US" altLang="zh-CN" kern="0"/>
              <a:t>Path</a:t>
            </a:r>
            <a:endParaRPr lang="zh-TW" altLang="en-US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22FF1-8314-0C2B-4773-87A07A9D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46" y="1076598"/>
            <a:ext cx="4441596" cy="326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A526F0-185E-AF43-C560-683DAAF7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886" y="1652256"/>
            <a:ext cx="2247168" cy="2508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70585-CD26-5411-3F35-712786399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112" y="1027498"/>
            <a:ext cx="1609859" cy="529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66F160-3C8D-6774-68C3-9CBA3A1283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273" y="1027498"/>
            <a:ext cx="1417664" cy="5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F0EE54-C26C-5777-AD95-B3224AB68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202" y="1027498"/>
            <a:ext cx="5229720" cy="3384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80A725-9228-8A60-AA56-EE25ADA488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1750" y="4406388"/>
            <a:ext cx="4614708" cy="10178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11558B-9FA5-94DF-9805-81F5034CE3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4365" y="4406388"/>
            <a:ext cx="4021813" cy="237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99 " pathEditMode="relative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9CC4004-EE77-B0CC-05C4-8652B657BA75}"/>
              </a:ext>
            </a:extLst>
          </p:cNvPr>
          <p:cNvSpPr/>
          <p:nvPr/>
        </p:nvSpPr>
        <p:spPr>
          <a:xfrm>
            <a:off x="3061252" y="3125182"/>
            <a:ext cx="6069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Intention</a:t>
            </a:r>
            <a:r>
              <a:rPr lang="zh-CN" altLang="en-US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Monitor</a:t>
            </a:r>
            <a:endParaRPr lang="en-US" sz="4800" b="1" kern="0">
              <a:solidFill>
                <a:srgbClr val="C692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CBB4E20E-F0A9-E3C1-9053-6255FFFD3E91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Outline</a:t>
            </a:r>
            <a:endParaRPr lang="zh-TW" altLang="en-US" kern="0"/>
          </a:p>
        </p:txBody>
      </p:sp>
    </p:spTree>
    <p:extLst>
      <p:ext uri="{BB962C8B-B14F-4D97-AF65-F5344CB8AC3E}">
        <p14:creationId xmlns:p14="http://schemas.microsoft.com/office/powerpoint/2010/main" val="3512711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shape&#10;&#10;Description automatically generated">
            <a:extLst>
              <a:ext uri="{FF2B5EF4-FFF2-40B4-BE49-F238E27FC236}">
                <a16:creationId xmlns:a16="http://schemas.microsoft.com/office/drawing/2014/main" id="{EBC012F2-CCA2-F9FF-1A92-FDB8D28C2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55" y="1254024"/>
            <a:ext cx="6058799" cy="1830649"/>
          </a:xfrm>
          <a:ln w="28575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840282-CFB0-093C-F93A-E24DA39A96A2}"/>
              </a:ext>
            </a:extLst>
          </p:cNvPr>
          <p:cNvSpPr/>
          <p:nvPr/>
        </p:nvSpPr>
        <p:spPr>
          <a:xfrm>
            <a:off x="314556" y="6237099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rgbClr val="2E2C5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Liu, Can, et al. "Fraud transactions detection via behavior tree with local intention calibration." SIGKDD. 2020 </a:t>
            </a:r>
          </a:p>
          <a:p>
            <a:r>
              <a:rPr lang="en-US" altLang="zh-CN" sz="2000">
                <a:solidFill>
                  <a:srgbClr val="2E2C53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Liu, Can, et al. "Intention-aware heterogeneous graph attention networks for fraud transactions detection." SIGKDD. 2021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439BB-7B15-5CFE-0759-DC11F3D0445C}"/>
              </a:ext>
            </a:extLst>
          </p:cNvPr>
          <p:cNvCxnSpPr/>
          <p:nvPr/>
        </p:nvCxnSpPr>
        <p:spPr>
          <a:xfrm>
            <a:off x="163207" y="6400800"/>
            <a:ext cx="0" cy="381000"/>
          </a:xfrm>
          <a:prstGeom prst="line">
            <a:avLst/>
          </a:prstGeom>
          <a:ln w="19050">
            <a:solidFill>
              <a:srgbClr val="2E2C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43D6738-3903-826A-F53F-264A3A401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590"/>
          <a:stretch/>
        </p:blipFill>
        <p:spPr bwMode="auto">
          <a:xfrm>
            <a:off x="302832" y="3265694"/>
            <a:ext cx="6058799" cy="2887011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442550BC-A830-C4EA-BC9A-C7AAFBC4BC15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Intention Monitor</a:t>
            </a:r>
            <a:endParaRPr lang="zh-TW" altLang="en-US" kern="0"/>
          </a:p>
        </p:txBody>
      </p:sp>
      <p:pic>
        <p:nvPicPr>
          <p:cNvPr id="11" name="Picture 10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5CE1E770-48C3-1E94-16F8-9B53F6F98E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/>
          <a:stretch/>
        </p:blipFill>
        <p:spPr>
          <a:xfrm>
            <a:off x="6606540" y="1528344"/>
            <a:ext cx="5469991" cy="288701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CCB3AE-B21E-D9EE-AF25-ED092651A458}"/>
              </a:ext>
            </a:extLst>
          </p:cNvPr>
          <p:cNvCxnSpPr>
            <a:cxnSpLocks/>
          </p:cNvCxnSpPr>
          <p:nvPr/>
        </p:nvCxnSpPr>
        <p:spPr>
          <a:xfrm>
            <a:off x="7513576" y="1528344"/>
            <a:ext cx="0" cy="2887011"/>
          </a:xfrm>
          <a:prstGeom prst="line">
            <a:avLst/>
          </a:prstGeom>
          <a:ln w="19050" cap="rnd">
            <a:solidFill>
              <a:srgbClr val="2E2C53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61C75-0FCA-F1BD-3F6A-A2E418738A9A}"/>
              </a:ext>
            </a:extLst>
          </p:cNvPr>
          <p:cNvCxnSpPr>
            <a:cxnSpLocks/>
          </p:cNvCxnSpPr>
          <p:nvPr/>
        </p:nvCxnSpPr>
        <p:spPr>
          <a:xfrm>
            <a:off x="8477506" y="1528343"/>
            <a:ext cx="0" cy="2887011"/>
          </a:xfrm>
          <a:prstGeom prst="line">
            <a:avLst/>
          </a:prstGeom>
          <a:ln w="19050" cap="rnd">
            <a:solidFill>
              <a:srgbClr val="2E2C53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E0D85A-0603-F158-B983-8E8E5D9D9904}"/>
              </a:ext>
            </a:extLst>
          </p:cNvPr>
          <p:cNvCxnSpPr>
            <a:cxnSpLocks/>
          </p:cNvCxnSpPr>
          <p:nvPr/>
        </p:nvCxnSpPr>
        <p:spPr>
          <a:xfrm>
            <a:off x="9426196" y="1528343"/>
            <a:ext cx="0" cy="2887011"/>
          </a:xfrm>
          <a:prstGeom prst="line">
            <a:avLst/>
          </a:prstGeom>
          <a:ln w="19050" cap="rnd">
            <a:solidFill>
              <a:srgbClr val="2E2C53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884D7D-E25A-99AF-6693-76FA6E88FC11}"/>
              </a:ext>
            </a:extLst>
          </p:cNvPr>
          <p:cNvCxnSpPr>
            <a:cxnSpLocks/>
          </p:cNvCxnSpPr>
          <p:nvPr/>
        </p:nvCxnSpPr>
        <p:spPr>
          <a:xfrm>
            <a:off x="10329166" y="1528343"/>
            <a:ext cx="0" cy="2887011"/>
          </a:xfrm>
          <a:prstGeom prst="line">
            <a:avLst/>
          </a:prstGeom>
          <a:ln w="19050" cap="rnd">
            <a:solidFill>
              <a:srgbClr val="2E2C53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37C3EC2-FBFF-35F2-842F-DF6F73A06431}"/>
              </a:ext>
            </a:extLst>
          </p:cNvPr>
          <p:cNvCxnSpPr>
            <a:cxnSpLocks/>
          </p:cNvCxnSpPr>
          <p:nvPr/>
        </p:nvCxnSpPr>
        <p:spPr>
          <a:xfrm>
            <a:off x="11313416" y="1528342"/>
            <a:ext cx="0" cy="2887011"/>
          </a:xfrm>
          <a:prstGeom prst="line">
            <a:avLst/>
          </a:prstGeom>
          <a:ln w="19050" cap="rnd">
            <a:solidFill>
              <a:srgbClr val="2E2C53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B48A04-B28C-F44F-1FC3-C88843414875}"/>
              </a:ext>
            </a:extLst>
          </p:cNvPr>
          <p:cNvSpPr txBox="1"/>
          <p:nvPr/>
        </p:nvSpPr>
        <p:spPr>
          <a:xfrm>
            <a:off x="7004156" y="5222550"/>
            <a:ext cx="4681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Status  Action  </a:t>
            </a:r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Intention</a:t>
            </a:r>
            <a:endParaRPr lang="en-CN" sz="2800" kern="0" dirty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6C05BE-43DE-5869-D0AA-37EE1595057C}"/>
              </a:ext>
            </a:extLst>
          </p:cNvPr>
          <p:cNvSpPr txBox="1"/>
          <p:nvPr/>
        </p:nvSpPr>
        <p:spPr>
          <a:xfrm>
            <a:off x="6594817" y="4392720"/>
            <a:ext cx="985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State 1</a:t>
            </a:r>
            <a:endParaRPr lang="en-US" sz="1600">
              <a:solidFill>
                <a:srgbClr val="2E2C53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21D037-F6B9-4CB4-F705-3FEA1F4ACA6D}"/>
              </a:ext>
            </a:extLst>
          </p:cNvPr>
          <p:cNvSpPr txBox="1"/>
          <p:nvPr/>
        </p:nvSpPr>
        <p:spPr>
          <a:xfrm>
            <a:off x="7562042" y="4392772"/>
            <a:ext cx="985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State 2</a:t>
            </a:r>
            <a:endParaRPr lang="en-US" sz="1600">
              <a:solidFill>
                <a:srgbClr val="2E2C53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3D3839-9027-E178-02F9-5A073F020E1E}"/>
              </a:ext>
            </a:extLst>
          </p:cNvPr>
          <p:cNvSpPr txBox="1"/>
          <p:nvPr/>
        </p:nvSpPr>
        <p:spPr>
          <a:xfrm>
            <a:off x="8497342" y="4392772"/>
            <a:ext cx="985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State 3</a:t>
            </a:r>
            <a:endParaRPr lang="en-US" sz="1600">
              <a:solidFill>
                <a:srgbClr val="2E2C53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059671-7C9D-51A7-5A55-54379DA3B43A}"/>
              </a:ext>
            </a:extLst>
          </p:cNvPr>
          <p:cNvSpPr txBox="1"/>
          <p:nvPr/>
        </p:nvSpPr>
        <p:spPr>
          <a:xfrm>
            <a:off x="9417843" y="4392772"/>
            <a:ext cx="985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State 4</a:t>
            </a:r>
            <a:endParaRPr lang="en-US" sz="1600">
              <a:solidFill>
                <a:srgbClr val="2E2C53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A78172-8F1E-0644-FEBD-4CFC8ABB6BEA}"/>
              </a:ext>
            </a:extLst>
          </p:cNvPr>
          <p:cNvSpPr txBox="1"/>
          <p:nvPr/>
        </p:nvSpPr>
        <p:spPr>
          <a:xfrm>
            <a:off x="10361952" y="4392720"/>
            <a:ext cx="985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State 5</a:t>
            </a:r>
            <a:endParaRPr lang="en-US" sz="1600">
              <a:solidFill>
                <a:srgbClr val="2E2C53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E5D69A-8239-FDF1-E6AC-059146C037F1}"/>
              </a:ext>
            </a:extLst>
          </p:cNvPr>
          <p:cNvSpPr txBox="1"/>
          <p:nvPr/>
        </p:nvSpPr>
        <p:spPr>
          <a:xfrm>
            <a:off x="11240858" y="4392720"/>
            <a:ext cx="9852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kern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State 6</a:t>
            </a:r>
            <a:endParaRPr lang="en-US" sz="1600">
              <a:solidFill>
                <a:srgbClr val="2E2C5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5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B95A7CC-0CD0-8C70-C6B8-FAD70EF2D7AF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Intention Monitor</a:t>
            </a:r>
            <a:endParaRPr lang="zh-TW" altLang="en-US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29B37-0249-DB57-6286-FAC79FC7A6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040"/>
          <a:stretch/>
        </p:blipFill>
        <p:spPr>
          <a:xfrm>
            <a:off x="0" y="2659690"/>
            <a:ext cx="5566410" cy="214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59F18-3257-E8CE-4C0A-9CE782274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33" r="24695"/>
          <a:stretch/>
        </p:blipFill>
        <p:spPr>
          <a:xfrm>
            <a:off x="5612130" y="2659690"/>
            <a:ext cx="3509010" cy="214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D1E16-16DC-6113-3F45-AD56920508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306"/>
          <a:stretch/>
        </p:blipFill>
        <p:spPr>
          <a:xfrm>
            <a:off x="9144000" y="2659690"/>
            <a:ext cx="2990850" cy="21409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D39F1F-FDD1-9AF7-8847-DC054FF739E2}"/>
              </a:ext>
            </a:extLst>
          </p:cNvPr>
          <p:cNvSpPr txBox="1"/>
          <p:nvPr/>
        </p:nvSpPr>
        <p:spPr>
          <a:xfrm>
            <a:off x="3297996" y="2043626"/>
            <a:ext cx="5846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Overview of Intention Monitor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7A8B2F-03DB-6D50-1802-B663BEF91B1E}"/>
              </a:ext>
            </a:extLst>
          </p:cNvPr>
          <p:cNvSpPr txBox="1"/>
          <p:nvPr/>
        </p:nvSpPr>
        <p:spPr>
          <a:xfrm>
            <a:off x="1599155" y="5070150"/>
            <a:ext cx="944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How to propose status from temporal feature sequences? </a:t>
            </a:r>
            <a:endParaRPr lang="en-CN" sz="2800" kern="0" dirty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958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B95A7CC-0CD0-8C70-C6B8-FAD70EF2D7AF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Intention Monitor</a:t>
            </a:r>
            <a:endParaRPr lang="zh-TW" altLang="en-US" kern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FE3B67-95B5-FD8B-564A-B28CC8A8E9EE}"/>
              </a:ext>
            </a:extLst>
          </p:cNvPr>
          <p:cNvGrpSpPr/>
          <p:nvPr/>
        </p:nvGrpSpPr>
        <p:grpSpPr>
          <a:xfrm>
            <a:off x="0" y="3625632"/>
            <a:ext cx="11662688" cy="3152011"/>
            <a:chOff x="0" y="3426341"/>
            <a:chExt cx="11662688" cy="315201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2C5F11-6946-F031-7CBA-D299AD153E51}"/>
                </a:ext>
              </a:extLst>
            </p:cNvPr>
            <p:cNvSpPr txBox="1"/>
            <p:nvPr/>
          </p:nvSpPr>
          <p:spPr>
            <a:xfrm>
              <a:off x="0" y="3426341"/>
              <a:ext cx="47014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800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Step-1</a:t>
              </a:r>
              <a:r>
                <a:rPr lang="zh-CN" altLang="en-US" sz="1800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altLang="zh-CN" sz="1800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Feature</a:t>
              </a:r>
              <a:r>
                <a:rPr lang="zh-CN" altLang="en-US" sz="1800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altLang="zh-CN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Selection</a:t>
              </a:r>
              <a:r>
                <a:rPr lang="zh-CN" altLang="en-US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altLang="zh-CN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&amp;</a:t>
              </a:r>
              <a:r>
                <a:rPr lang="zh-CN" altLang="en-US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altLang="zh-CN" sz="1800" kern="0" dirty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Segmentation</a:t>
              </a:r>
              <a:endParaRPr lang="en-SG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3" name="Picture 12" descr="A picture containing furniture, curtain&#10;&#10;Description automatically generated">
              <a:extLst>
                <a:ext uri="{FF2B5EF4-FFF2-40B4-BE49-F238E27FC236}">
                  <a16:creationId xmlns:a16="http://schemas.microsoft.com/office/drawing/2014/main" id="{8403874F-830D-4554-0730-1D61AC8CAB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1"/>
            <a:stretch/>
          </p:blipFill>
          <p:spPr>
            <a:xfrm>
              <a:off x="1444107" y="4095939"/>
              <a:ext cx="1615783" cy="1754543"/>
            </a:xfrm>
            <a:prstGeom prst="rect">
              <a:avLst/>
            </a:prstGeom>
            <a:ln w="12700">
              <a:solidFill>
                <a:srgbClr val="2E2C53"/>
              </a:solidFill>
              <a:prstDash val="lgDashDotDot"/>
            </a:ln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A7E4537-BE2C-877E-B281-6E42D3F5560B}"/>
                </a:ext>
              </a:extLst>
            </p:cNvPr>
            <p:cNvGrpSpPr/>
            <p:nvPr/>
          </p:nvGrpSpPr>
          <p:grpSpPr>
            <a:xfrm>
              <a:off x="9891058" y="4080462"/>
              <a:ext cx="1771630" cy="1754543"/>
              <a:chOff x="4435536" y="3915456"/>
              <a:chExt cx="2658688" cy="1970329"/>
            </a:xfrm>
          </p:grpSpPr>
          <p:pic>
            <p:nvPicPr>
              <p:cNvPr id="32" name="Picture 31" descr="A picture containing furniture, curtain&#10;&#10;Description automatically generated">
                <a:extLst>
                  <a:ext uri="{FF2B5EF4-FFF2-40B4-BE49-F238E27FC236}">
                    <a16:creationId xmlns:a16="http://schemas.microsoft.com/office/drawing/2014/main" id="{51B8D7A6-619B-405E-FDE4-AC29D33DED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21" t="32778"/>
              <a:stretch/>
            </p:blipFill>
            <p:spPr>
              <a:xfrm>
                <a:off x="4435536" y="3915508"/>
                <a:ext cx="2658688" cy="1940721"/>
              </a:xfrm>
              <a:prstGeom prst="rect">
                <a:avLst/>
              </a:prstGeom>
              <a:ln w="12700">
                <a:solidFill>
                  <a:srgbClr val="2E2C53"/>
                </a:solidFill>
                <a:prstDash val="lgDashDotDot"/>
              </a:ln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09F65D8-C10C-93A5-1C15-C91B9AF013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028" y="3915456"/>
                <a:ext cx="0" cy="1970329"/>
              </a:xfrm>
              <a:prstGeom prst="line">
                <a:avLst/>
              </a:prstGeom>
              <a:ln w="19050" cap="rnd">
                <a:solidFill>
                  <a:srgbClr val="2E2C53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455A3DD-30C0-40A4-8C64-27C2C43FC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8001" y="3915456"/>
                <a:ext cx="0" cy="1970329"/>
              </a:xfrm>
              <a:prstGeom prst="line">
                <a:avLst/>
              </a:prstGeom>
              <a:ln w="19050" cap="rnd">
                <a:solidFill>
                  <a:srgbClr val="2E2C53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D89408-4F9F-B562-638B-8C478CAE0D53}"/>
                </a:ext>
              </a:extLst>
            </p:cNvPr>
            <p:cNvSpPr txBox="1"/>
            <p:nvPr/>
          </p:nvSpPr>
          <p:spPr>
            <a:xfrm>
              <a:off x="9125146" y="6211021"/>
              <a:ext cx="9852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Seg1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293107-CDC9-C96A-4FC7-4BA06E889F4C}"/>
                </a:ext>
              </a:extLst>
            </p:cNvPr>
            <p:cNvSpPr txBox="1"/>
            <p:nvPr/>
          </p:nvSpPr>
          <p:spPr>
            <a:xfrm>
              <a:off x="9789692" y="6223849"/>
              <a:ext cx="9852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Seg2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DD5AE3-560F-E2F3-4C81-D65BBB9DD728}"/>
                </a:ext>
              </a:extLst>
            </p:cNvPr>
            <p:cNvSpPr txBox="1"/>
            <p:nvPr/>
          </p:nvSpPr>
          <p:spPr>
            <a:xfrm>
              <a:off x="10419491" y="6221927"/>
              <a:ext cx="98524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Seg3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pic>
          <p:nvPicPr>
            <p:cNvPr id="18" name="Picture 17" descr="A picture containing furniture, curtain&#10;&#10;Description automatically generated">
              <a:extLst>
                <a:ext uri="{FF2B5EF4-FFF2-40B4-BE49-F238E27FC236}">
                  <a16:creationId xmlns:a16="http://schemas.microsoft.com/office/drawing/2014/main" id="{EE4A4F77-9EE6-D7C4-1151-B9C1601D0B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1"/>
            <a:stretch/>
          </p:blipFill>
          <p:spPr>
            <a:xfrm>
              <a:off x="739101" y="4474980"/>
              <a:ext cx="1615783" cy="1754543"/>
            </a:xfrm>
            <a:prstGeom prst="rect">
              <a:avLst/>
            </a:prstGeom>
            <a:ln w="12700">
              <a:solidFill>
                <a:srgbClr val="2E2C53"/>
              </a:solidFill>
              <a:prstDash val="lgDashDotDot"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821D829-955B-0B68-534E-0FF7105F0AB3}"/>
                </a:ext>
              </a:extLst>
            </p:cNvPr>
            <p:cNvSpPr txBox="1"/>
            <p:nvPr/>
          </p:nvSpPr>
          <p:spPr>
            <a:xfrm>
              <a:off x="951482" y="6223849"/>
              <a:ext cx="125245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Address 1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AD80C8-8D52-0AFB-F600-B7B5BE404EDA}"/>
                </a:ext>
              </a:extLst>
            </p:cNvPr>
            <p:cNvGrpSpPr/>
            <p:nvPr/>
          </p:nvGrpSpPr>
          <p:grpSpPr>
            <a:xfrm>
              <a:off x="9294792" y="4459504"/>
              <a:ext cx="1808422" cy="1754543"/>
              <a:chOff x="4435536" y="3915456"/>
              <a:chExt cx="2658688" cy="1970329"/>
            </a:xfrm>
          </p:grpSpPr>
          <p:pic>
            <p:nvPicPr>
              <p:cNvPr id="29" name="Picture 28" descr="A picture containing furniture, curtain&#10;&#10;Description automatically generated">
                <a:extLst>
                  <a:ext uri="{FF2B5EF4-FFF2-40B4-BE49-F238E27FC236}">
                    <a16:creationId xmlns:a16="http://schemas.microsoft.com/office/drawing/2014/main" id="{BACF9845-4033-8114-D3DE-59EF87C857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21" t="32778"/>
              <a:stretch/>
            </p:blipFill>
            <p:spPr>
              <a:xfrm>
                <a:off x="4435536" y="3915508"/>
                <a:ext cx="2658688" cy="1940721"/>
              </a:xfrm>
              <a:prstGeom prst="rect">
                <a:avLst/>
              </a:prstGeom>
              <a:ln w="12700">
                <a:solidFill>
                  <a:srgbClr val="2E2C53"/>
                </a:solidFill>
                <a:prstDash val="lgDashDotDot"/>
              </a:ln>
            </p:spPr>
          </p:pic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6506B29-8307-8AC2-4C94-CB8AFCB236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82028" y="3915456"/>
                <a:ext cx="0" cy="1970329"/>
              </a:xfrm>
              <a:prstGeom prst="line">
                <a:avLst/>
              </a:prstGeom>
              <a:ln w="19050" cap="rnd">
                <a:solidFill>
                  <a:srgbClr val="2E2C53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B998BA9-3EEC-8794-889A-159047CCD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8001" y="3915456"/>
                <a:ext cx="0" cy="1970329"/>
              </a:xfrm>
              <a:prstGeom prst="line">
                <a:avLst/>
              </a:prstGeom>
              <a:ln w="19050" cap="rnd">
                <a:solidFill>
                  <a:srgbClr val="2E2C53"/>
                </a:solidFill>
                <a:prstDash val="sysDash"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29F75DC-9981-9DEE-1083-E54E2493F4DE}"/>
                </a:ext>
              </a:extLst>
            </p:cNvPr>
            <p:cNvSpPr txBox="1"/>
            <p:nvPr/>
          </p:nvSpPr>
          <p:spPr>
            <a:xfrm>
              <a:off x="1728656" y="3759221"/>
              <a:ext cx="125245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Address N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B0E48EB-94F0-B115-B6D8-4E86A2A44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6156" y="4026874"/>
              <a:ext cx="1107368" cy="2090930"/>
            </a:xfrm>
            <a:prstGeom prst="rect">
              <a:avLst/>
            </a:prstGeom>
          </p:spPr>
        </p:pic>
        <p:pic>
          <p:nvPicPr>
            <p:cNvPr id="23" name="Picture 22" descr="A picture containing furniture, curtain&#10;&#10;Description automatically generated">
              <a:extLst>
                <a:ext uri="{FF2B5EF4-FFF2-40B4-BE49-F238E27FC236}">
                  <a16:creationId xmlns:a16="http://schemas.microsoft.com/office/drawing/2014/main" id="{93E527D2-A1D3-5A77-EE6E-A6D5A2CA1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1" t="33137"/>
            <a:stretch/>
          </p:blipFill>
          <p:spPr>
            <a:xfrm>
              <a:off x="5912570" y="4163642"/>
              <a:ext cx="1615783" cy="1173133"/>
            </a:xfrm>
            <a:prstGeom prst="rect">
              <a:avLst/>
            </a:prstGeom>
            <a:ln w="12700">
              <a:solidFill>
                <a:srgbClr val="2E2C53"/>
              </a:solidFill>
              <a:prstDash val="lgDashDotDot"/>
            </a:ln>
          </p:spPr>
        </p:pic>
        <p:pic>
          <p:nvPicPr>
            <p:cNvPr id="24" name="Picture 23" descr="A picture containing furniture, curtain&#10;&#10;Description automatically generated">
              <a:extLst>
                <a:ext uri="{FF2B5EF4-FFF2-40B4-BE49-F238E27FC236}">
                  <a16:creationId xmlns:a16="http://schemas.microsoft.com/office/drawing/2014/main" id="{1EC6B95E-53CE-5D4B-3686-F5E48DD54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21" t="33137"/>
            <a:stretch/>
          </p:blipFill>
          <p:spPr>
            <a:xfrm>
              <a:off x="5164016" y="5072339"/>
              <a:ext cx="1615783" cy="1173133"/>
            </a:xfrm>
            <a:prstGeom prst="rect">
              <a:avLst/>
            </a:prstGeom>
            <a:ln w="12700">
              <a:solidFill>
                <a:srgbClr val="2E2C53"/>
              </a:solidFill>
              <a:prstDash val="lgDashDotDot"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EC4A9F-0B76-16D2-1807-E7981CE01D6E}"/>
                </a:ext>
              </a:extLst>
            </p:cNvPr>
            <p:cNvSpPr txBox="1"/>
            <p:nvPr/>
          </p:nvSpPr>
          <p:spPr>
            <a:xfrm>
              <a:off x="5376397" y="6239798"/>
              <a:ext cx="125245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Address 1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E14B24-CD8F-B3A4-5304-D4BFA2D7FCCD}"/>
                </a:ext>
              </a:extLst>
            </p:cNvPr>
            <p:cNvSpPr txBox="1"/>
            <p:nvPr/>
          </p:nvSpPr>
          <p:spPr>
            <a:xfrm>
              <a:off x="6153571" y="3775170"/>
              <a:ext cx="1252456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kern="0">
                  <a:solidFill>
                    <a:srgbClr val="2E2C53"/>
                  </a:solidFill>
                  <a:latin typeface="+mj-lt"/>
                  <a:ea typeface="+mj-ea"/>
                  <a:cs typeface="+mj-cs"/>
                  <a:sym typeface="Wingdings" pitchFamily="2" charset="2"/>
                </a:rPr>
                <a:t>Address N</a:t>
              </a:r>
              <a:endParaRPr lang="en-US" sz="1600">
                <a:solidFill>
                  <a:srgbClr val="2E2C53"/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2C238C-5C7B-0818-DF68-CA162588BAB4}"/>
                </a:ext>
              </a:extLst>
            </p:cNvPr>
            <p:cNvSpPr txBox="1"/>
            <p:nvPr/>
          </p:nvSpPr>
          <p:spPr>
            <a:xfrm>
              <a:off x="7702326" y="4788544"/>
              <a:ext cx="14184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kern="0">
                  <a:solidFill>
                    <a:srgbClr val="2E2C53"/>
                  </a:solidFill>
                  <a:latin typeface="+mj-lt"/>
                  <a:ea typeface="+mj-ea"/>
                  <a:cs typeface="+mj-cs"/>
                </a:rPr>
                <a:t>Segment</a:t>
              </a:r>
              <a:endParaRPr lang="en-US">
                <a:solidFill>
                  <a:srgbClr val="2E2C53"/>
                </a:solidFill>
                <a:latin typeface="+mj-lt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530BAF0-22C8-1E66-BDDA-4B6AEDFE182F}"/>
                </a:ext>
              </a:extLst>
            </p:cNvPr>
            <p:cNvCxnSpPr>
              <a:cxnSpLocks/>
            </p:cNvCxnSpPr>
            <p:nvPr/>
          </p:nvCxnSpPr>
          <p:spPr>
            <a:xfrm>
              <a:off x="8056978" y="5191031"/>
              <a:ext cx="720090" cy="0"/>
            </a:xfrm>
            <a:prstGeom prst="straightConnector1">
              <a:avLst/>
            </a:prstGeom>
            <a:ln w="28575">
              <a:solidFill>
                <a:srgbClr val="2E2C53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762992A-41A6-D54A-BDAD-E877DF0E19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54040"/>
          <a:stretch/>
        </p:blipFill>
        <p:spPr>
          <a:xfrm>
            <a:off x="0" y="1006736"/>
            <a:ext cx="5566410" cy="21409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541D29-6673-0409-EEB7-68B26AD092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5000"/>
          </a:blip>
          <a:srcRect l="46333" r="24695"/>
          <a:stretch/>
        </p:blipFill>
        <p:spPr>
          <a:xfrm>
            <a:off x="5612130" y="1006736"/>
            <a:ext cx="3509010" cy="2140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B65B5A-05F5-7069-205D-093099285C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25000"/>
          </a:blip>
          <a:srcRect l="75306"/>
          <a:stretch/>
        </p:blipFill>
        <p:spPr>
          <a:xfrm>
            <a:off x="9144000" y="1006736"/>
            <a:ext cx="2990850" cy="21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70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B95A7CC-0CD0-8C70-C6B8-FAD70EF2D7AF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Intention Monitor</a:t>
            </a:r>
            <a:endParaRPr lang="zh-TW" altLang="en-US" kern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29B37-0249-DB57-6286-FAC79FC7A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54040"/>
          <a:stretch/>
        </p:blipFill>
        <p:spPr>
          <a:xfrm>
            <a:off x="0" y="1006736"/>
            <a:ext cx="5566410" cy="214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59F18-3257-E8CE-4C0A-9CE782274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33" r="24695"/>
          <a:stretch/>
        </p:blipFill>
        <p:spPr>
          <a:xfrm>
            <a:off x="5612130" y="1006736"/>
            <a:ext cx="3509010" cy="214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D1E16-16DC-6113-3F45-AD5692050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5000"/>
          </a:blip>
          <a:srcRect l="75306"/>
          <a:stretch/>
        </p:blipFill>
        <p:spPr>
          <a:xfrm>
            <a:off x="9144000" y="1006736"/>
            <a:ext cx="2990850" cy="214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05459-6B6E-5C3E-153C-804B989B7977}"/>
              </a:ext>
            </a:extLst>
          </p:cNvPr>
          <p:cNvSpPr txBox="1"/>
          <p:nvPr/>
        </p:nvSpPr>
        <p:spPr>
          <a:xfrm>
            <a:off x="-1" y="3625632"/>
            <a:ext cx="3738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Step-2</a:t>
            </a:r>
            <a:r>
              <a:rPr lang="zh-CN" altLang="en-US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Segment</a:t>
            </a:r>
            <a:r>
              <a:rPr lang="zh-CN" altLang="en-US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Representation</a:t>
            </a:r>
            <a:endParaRPr lang="en-SG" altLang="zh-CN" sz="1800" kern="0" dirty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EB61BE1-090D-9C7D-CB7C-5CB48A6D9D2E}"/>
              </a:ext>
            </a:extLst>
          </p:cNvPr>
          <p:cNvCxnSpPr>
            <a:cxnSpLocks/>
          </p:cNvCxnSpPr>
          <p:nvPr/>
        </p:nvCxnSpPr>
        <p:spPr>
          <a:xfrm>
            <a:off x="6556424" y="5457676"/>
            <a:ext cx="72009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3661A314-E407-EFB8-37E2-0C2FF15095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5" t="32778" r="12869"/>
          <a:stretch/>
        </p:blipFill>
        <p:spPr>
          <a:xfrm>
            <a:off x="2214288" y="4432266"/>
            <a:ext cx="664344" cy="1728178"/>
          </a:xfrm>
          <a:prstGeom prst="rect">
            <a:avLst/>
          </a:prstGeom>
          <a:ln w="12700">
            <a:solidFill>
              <a:srgbClr val="2E2C53"/>
            </a:solidFill>
            <a:prstDash val="lgDashDotDot"/>
          </a:ln>
        </p:spPr>
      </p:pic>
      <p:pic>
        <p:nvPicPr>
          <p:cNvPr id="76" name="Picture 75" descr="A picture containing furniture, curtain&#10;&#10;Description automatically generated">
            <a:extLst>
              <a:ext uri="{FF2B5EF4-FFF2-40B4-BE49-F238E27FC236}">
                <a16:creationId xmlns:a16="http://schemas.microsoft.com/office/drawing/2014/main" id="{A8F31614-7A9E-A12D-0B89-1FDC3D81EB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5" t="32778" r="12869"/>
          <a:stretch/>
        </p:blipFill>
        <p:spPr>
          <a:xfrm>
            <a:off x="1923786" y="4772511"/>
            <a:ext cx="664344" cy="1728178"/>
          </a:xfrm>
          <a:prstGeom prst="rect">
            <a:avLst/>
          </a:prstGeom>
          <a:ln w="12700">
            <a:solidFill>
              <a:srgbClr val="2E2C53"/>
            </a:solidFill>
            <a:prstDash val="lgDashDotDot"/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F80F0C5-A762-2307-9ABC-2B264BED4D08}"/>
              </a:ext>
            </a:extLst>
          </p:cNvPr>
          <p:cNvSpPr txBox="1"/>
          <p:nvPr/>
        </p:nvSpPr>
        <p:spPr>
          <a:xfrm>
            <a:off x="1788376" y="5471692"/>
            <a:ext cx="9852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kern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Seg2</a:t>
            </a:r>
          </a:p>
          <a:p>
            <a:pPr algn="ctr"/>
            <a:r>
              <a:rPr lang="en-US" altLang="zh-CN" sz="1600" b="1" kern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(T3-T4)</a:t>
            </a:r>
            <a:endParaRPr lang="en-US" sz="1600">
              <a:solidFill>
                <a:srgbClr val="2E2C53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4FF5EF-EA21-0DF2-DEE1-BE88399A4B19}"/>
              </a:ext>
            </a:extLst>
          </p:cNvPr>
          <p:cNvSpPr txBox="1"/>
          <p:nvPr/>
        </p:nvSpPr>
        <p:spPr>
          <a:xfrm>
            <a:off x="1942751" y="4127885"/>
            <a:ext cx="1252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kern="0" dirty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Address N</a:t>
            </a:r>
            <a:endParaRPr lang="en-US" sz="1600" dirty="0">
              <a:solidFill>
                <a:srgbClr val="2E2C53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D2C1F8-6CD5-EE44-03EF-790DEA156935}"/>
              </a:ext>
            </a:extLst>
          </p:cNvPr>
          <p:cNvSpPr txBox="1"/>
          <p:nvPr/>
        </p:nvSpPr>
        <p:spPr>
          <a:xfrm>
            <a:off x="1629730" y="6472458"/>
            <a:ext cx="1252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kern="0">
                <a:solidFill>
                  <a:srgbClr val="2E2C53"/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Address 1</a:t>
            </a:r>
            <a:endParaRPr lang="en-US" sz="1600">
              <a:solidFill>
                <a:srgbClr val="2E2C53"/>
              </a:solidFill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1261ABA-C115-7DE7-C599-B01A8CD3AFC4}"/>
              </a:ext>
            </a:extLst>
          </p:cNvPr>
          <p:cNvCxnSpPr>
            <a:cxnSpLocks/>
          </p:cNvCxnSpPr>
          <p:nvPr/>
        </p:nvCxnSpPr>
        <p:spPr>
          <a:xfrm>
            <a:off x="4420308" y="5471692"/>
            <a:ext cx="72009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>
            <a:extLst>
              <a:ext uri="{FF2B5EF4-FFF2-40B4-BE49-F238E27FC236}">
                <a16:creationId xmlns:a16="http://schemas.microsoft.com/office/drawing/2014/main" id="{658C4F34-FE50-770E-EF49-FD877C13AAE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57873" y="4092716"/>
            <a:ext cx="1485900" cy="27813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111C379-EF61-6DBA-96EC-FE673C2EADB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060" y="4092716"/>
            <a:ext cx="1536700" cy="27813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7E3E4551-1148-5773-A890-59FEC2B998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730" y="5679548"/>
            <a:ext cx="1034917" cy="105955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0AF486B3-A18B-AC91-2D46-15C0514CD3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4795" y="4809909"/>
            <a:ext cx="3893419" cy="1346913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5B61DD57-1FAF-0574-F885-C078F169E4E3}"/>
              </a:ext>
            </a:extLst>
          </p:cNvPr>
          <p:cNvSpPr txBox="1"/>
          <p:nvPr/>
        </p:nvSpPr>
        <p:spPr>
          <a:xfrm>
            <a:off x="7827421" y="4450000"/>
            <a:ext cx="12524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Address 1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FC7B912-5972-79B1-053B-4A96A8E7A8E8}"/>
              </a:ext>
            </a:extLst>
          </p:cNvPr>
          <p:cNvSpPr txBox="1"/>
          <p:nvPr/>
        </p:nvSpPr>
        <p:spPr>
          <a:xfrm>
            <a:off x="7562111" y="4809909"/>
            <a:ext cx="43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T3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DF1DB91-5612-EB86-197A-9E5E842A08BA}"/>
              </a:ext>
            </a:extLst>
          </p:cNvPr>
          <p:cNvSpPr txBox="1"/>
          <p:nvPr/>
        </p:nvSpPr>
        <p:spPr>
          <a:xfrm>
            <a:off x="7562110" y="5179241"/>
            <a:ext cx="43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T4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6EF67C1-8BF4-34C7-4AB6-1F6AB6F71237}"/>
              </a:ext>
            </a:extLst>
          </p:cNvPr>
          <p:cNvSpPr txBox="1"/>
          <p:nvPr/>
        </p:nvSpPr>
        <p:spPr>
          <a:xfrm>
            <a:off x="10293034" y="4484173"/>
            <a:ext cx="14379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Address 1</a:t>
            </a:r>
          </a:p>
          <a:p>
            <a:pPr algn="ctr"/>
            <a:r>
              <a:rPr lang="en-US" altLang="zh-CN" sz="1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Seg.</a:t>
            </a:r>
            <a:r>
              <a:rPr lang="zh-CN" altLang="en-US" sz="1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altLang="zh-CN" sz="1600" b="1" ker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  <a:sym typeface="Wingdings" pitchFamily="2" charset="2"/>
              </a:rPr>
              <a:t>Vectors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E59011C-FB86-CB20-49E2-5827D84799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2659" y="3866684"/>
            <a:ext cx="1043944" cy="184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57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DB95A7CC-0CD0-8C70-C6B8-FAD70EF2D7AF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Intention Monitor</a:t>
            </a:r>
            <a:endParaRPr lang="zh-TW" altLang="en-US" kern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529B37-0249-DB57-6286-FAC79FC7A6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r="54040"/>
          <a:stretch/>
        </p:blipFill>
        <p:spPr>
          <a:xfrm>
            <a:off x="0" y="1006736"/>
            <a:ext cx="5566410" cy="2140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59F18-3257-E8CE-4C0A-9CE782274C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l="46333" r="24695"/>
          <a:stretch/>
        </p:blipFill>
        <p:spPr>
          <a:xfrm>
            <a:off x="5612130" y="1006736"/>
            <a:ext cx="3509010" cy="214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9D1E16-16DC-6113-3F45-AD5692050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75306"/>
          <a:stretch/>
        </p:blipFill>
        <p:spPr>
          <a:xfrm>
            <a:off x="9144000" y="1006736"/>
            <a:ext cx="2990850" cy="2140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B05459-6B6E-5C3E-153C-804B989B7977}"/>
              </a:ext>
            </a:extLst>
          </p:cNvPr>
          <p:cNvSpPr txBox="1"/>
          <p:nvPr/>
        </p:nvSpPr>
        <p:spPr>
          <a:xfrm>
            <a:off x="-1" y="3625632"/>
            <a:ext cx="3738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Step-3</a:t>
            </a:r>
            <a:r>
              <a:rPr lang="zh-CN" altLang="en-US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SG" altLang="zh-CN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tatus</a:t>
            </a:r>
            <a:r>
              <a:rPr lang="zh-CN" altLang="en-US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Proposal</a:t>
            </a:r>
            <a:endParaRPr lang="en-SG" altLang="zh-CN" sz="1800" kern="0" dirty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52790-2718-F701-65F1-496116A86A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32" y="4122292"/>
            <a:ext cx="2243440" cy="194771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A19D74-DC15-0836-CC48-1689CA0B0ECF}"/>
              </a:ext>
            </a:extLst>
          </p:cNvPr>
          <p:cNvCxnSpPr>
            <a:cxnSpLocks/>
          </p:cNvCxnSpPr>
          <p:nvPr/>
        </p:nvCxnSpPr>
        <p:spPr>
          <a:xfrm>
            <a:off x="3086913" y="5191825"/>
            <a:ext cx="72009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Exploring Clustering Algorithms: Explanation and Use Cases - neptune.ai">
            <a:extLst>
              <a:ext uri="{FF2B5EF4-FFF2-40B4-BE49-F238E27FC236}">
                <a16:creationId xmlns:a16="http://schemas.microsoft.com/office/drawing/2014/main" id="{9C77C033-B407-B6DD-B183-79FBA3436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97" y="4052081"/>
            <a:ext cx="3953721" cy="24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953FC-D98E-5BA3-CC17-11DADC91D4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0389" y="3926435"/>
            <a:ext cx="2942981" cy="126240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AEB6BDC-FB7E-56F4-7365-43FC340CB6F8}"/>
              </a:ext>
            </a:extLst>
          </p:cNvPr>
          <p:cNvCxnSpPr>
            <a:cxnSpLocks/>
          </p:cNvCxnSpPr>
          <p:nvPr/>
        </p:nvCxnSpPr>
        <p:spPr>
          <a:xfrm>
            <a:off x="7889418" y="5188840"/>
            <a:ext cx="72009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8CD0734-2F8F-59ED-08C4-C48372D49C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8518" y="5692058"/>
            <a:ext cx="1687537" cy="9538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3C401E-E4C0-D74D-D525-D52B39D1565B}"/>
              </a:ext>
            </a:extLst>
          </p:cNvPr>
          <p:cNvCxnSpPr>
            <a:cxnSpLocks/>
          </p:cNvCxnSpPr>
          <p:nvPr/>
        </p:nvCxnSpPr>
        <p:spPr>
          <a:xfrm>
            <a:off x="10152287" y="5182720"/>
            <a:ext cx="0" cy="542456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89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948450-E79D-F4DC-5BBD-B001D752793F}"/>
              </a:ext>
            </a:extLst>
          </p:cNvPr>
          <p:cNvSpPr/>
          <p:nvPr/>
        </p:nvSpPr>
        <p:spPr>
          <a:xfrm>
            <a:off x="3061252" y="3013501"/>
            <a:ext cx="60694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Prediction</a:t>
            </a:r>
            <a:r>
              <a:rPr lang="zh-CN" altLang="en-US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with</a:t>
            </a:r>
          </a:p>
          <a:p>
            <a:pPr algn="ctr"/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Survival</a:t>
            </a:r>
            <a:r>
              <a:rPr lang="zh-CN" altLang="en-US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Analysis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713ECCA-3488-E593-9161-C2653B746D96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Outline</a:t>
            </a:r>
            <a:endParaRPr lang="zh-TW" altLang="en-US" kern="0"/>
          </a:p>
        </p:txBody>
      </p:sp>
    </p:spTree>
    <p:extLst>
      <p:ext uri="{BB962C8B-B14F-4D97-AF65-F5344CB8AC3E}">
        <p14:creationId xmlns:p14="http://schemas.microsoft.com/office/powerpoint/2010/main" val="39990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E4721E-AC5D-D3B5-88F8-D99BCA57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2E2C5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7160" y="1125265"/>
            <a:ext cx="3966210" cy="536697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9C24F9F8-1E97-6FFA-0207-DCF28483AD56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Predictor</a:t>
            </a:r>
            <a:endParaRPr lang="zh-TW" altLang="en-US" kern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01120F2-B34D-18A6-6EDD-C0697D8CC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671" y="1125265"/>
            <a:ext cx="4138326" cy="1204317"/>
          </a:xfrm>
          <a:prstGeom prst="rect">
            <a:avLst/>
          </a:prstGeom>
          <a:ln w="28575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6BE4FA-A34C-3AD9-43AD-7BC75450D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41" y="5270498"/>
            <a:ext cx="8255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9E5DB5-F7D5-EE5B-C1B5-985F0DD30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430" y="5270498"/>
            <a:ext cx="8255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716288-DCC4-1AF3-D05A-70819F438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970" y="5270498"/>
            <a:ext cx="8255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2B52B9-3055-A8BE-64F0-BB4CC1C513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500" y="5603239"/>
            <a:ext cx="901700" cy="88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C90B7-744B-D0D5-E094-BCD332A852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3051" y="5588980"/>
            <a:ext cx="4318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EC77A6-178C-0C88-10A6-5BD2D79780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2320" y="5603239"/>
            <a:ext cx="444500" cy="889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B0DCB8-7771-BF4F-2A1D-BB174FB7695B}"/>
              </a:ext>
            </a:extLst>
          </p:cNvPr>
          <p:cNvSpPr txBox="1"/>
          <p:nvPr/>
        </p:nvSpPr>
        <p:spPr>
          <a:xfrm>
            <a:off x="4710541" y="6492239"/>
            <a:ext cx="35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Feature</a:t>
            </a:r>
            <a:r>
              <a:rPr lang="zh-CN" altLang="en-US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Sequence</a:t>
            </a:r>
            <a:r>
              <a:rPr lang="zh-CN" altLang="en-US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(in</a:t>
            </a:r>
            <a:r>
              <a:rPr lang="zh-CN" altLang="en-US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hours</a:t>
            </a:r>
            <a:r>
              <a:rPr lang="en-US" altLang="zh-CN" sz="1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)</a:t>
            </a:r>
            <a:endParaRPr lang="en-US" dirty="0">
              <a:solidFill>
                <a:srgbClr val="2E2C53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FE3AF3-3424-1A66-31B3-0A69BE8A5A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0020" y="4476113"/>
            <a:ext cx="431800" cy="88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FB5768-DCFB-73A1-EEED-7DD31DC71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088" y="4476113"/>
            <a:ext cx="431800" cy="88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A17D19A-CBA8-CB84-5B19-F71B53B717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2320" y="4476113"/>
            <a:ext cx="444500" cy="88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A52938-5DDA-6557-B6D9-38A227F601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5497" y="4476113"/>
            <a:ext cx="444500" cy="88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CBF27C-FC66-A8FF-7D9F-188FC0BBE3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2140" y="4476113"/>
            <a:ext cx="444500" cy="88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DDF12-9655-3AAA-BD86-85501A42CF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9421" y="4476113"/>
            <a:ext cx="444500" cy="889000"/>
          </a:xfrm>
          <a:prstGeom prst="rect">
            <a:avLst/>
          </a:prstGeom>
        </p:spPr>
      </p:pic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1CBC125D-9A46-3731-E060-32190388583A}"/>
              </a:ext>
            </a:extLst>
          </p:cNvPr>
          <p:cNvCxnSpPr>
            <a:stCxn id="19" idx="0"/>
            <a:endCxn id="18" idx="0"/>
          </p:cNvCxnSpPr>
          <p:nvPr/>
        </p:nvCxnSpPr>
        <p:spPr>
          <a:xfrm rot="5400000" flipH="1" flipV="1">
            <a:off x="5703454" y="3843647"/>
            <a:ext cx="12700" cy="1264932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E2052170-C9EB-3A87-C791-DFB0F90004A3}"/>
              </a:ext>
            </a:extLst>
          </p:cNvPr>
          <p:cNvCxnSpPr>
            <a:stCxn id="19" idx="0"/>
            <a:endCxn id="20" idx="0"/>
          </p:cNvCxnSpPr>
          <p:nvPr/>
        </p:nvCxnSpPr>
        <p:spPr>
          <a:xfrm rot="5400000" flipH="1" flipV="1">
            <a:off x="6262779" y="3284322"/>
            <a:ext cx="12700" cy="2383582"/>
          </a:xfrm>
          <a:prstGeom prst="curvedConnector3">
            <a:avLst>
              <a:gd name="adj1" fmla="val 4123811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7708315E-B957-26B8-C6B3-DABBCDF99EDE}"/>
              </a:ext>
            </a:extLst>
          </p:cNvPr>
          <p:cNvCxnSpPr>
            <a:stCxn id="18" idx="0"/>
            <a:endCxn id="20" idx="0"/>
          </p:cNvCxnSpPr>
          <p:nvPr/>
        </p:nvCxnSpPr>
        <p:spPr>
          <a:xfrm rot="5400000" flipH="1" flipV="1">
            <a:off x="6895245" y="3916788"/>
            <a:ext cx="12700" cy="11186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296E6A60-3753-E11B-1AF0-D8A57F0A0B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55015" y="4476113"/>
            <a:ext cx="444500" cy="889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DEE861-84D2-AEEB-73E8-DB61CACBB3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14486" y="4475079"/>
            <a:ext cx="444500" cy="889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FCD744-DED8-53D1-5CDD-449852F0FB1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9406" y="4474637"/>
            <a:ext cx="444500" cy="889000"/>
          </a:xfrm>
          <a:prstGeom prst="rect">
            <a:avLst/>
          </a:prstGeom>
        </p:spPr>
      </p:pic>
      <p:pic>
        <p:nvPicPr>
          <p:cNvPr id="29" name="Picture 28" descr="Text, letter&#10;&#10;Description automatically generated">
            <a:extLst>
              <a:ext uri="{FF2B5EF4-FFF2-40B4-BE49-F238E27FC236}">
                <a16:creationId xmlns:a16="http://schemas.microsoft.com/office/drawing/2014/main" id="{4DB9359A-AD89-72B4-5164-D919BA9CE9F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518" y="2567708"/>
            <a:ext cx="4824479" cy="1047113"/>
          </a:xfrm>
          <a:prstGeom prst="rect">
            <a:avLst/>
          </a:prstGeom>
          <a:ln w="28575">
            <a:noFill/>
          </a:ln>
        </p:spPr>
      </p:pic>
      <p:pic>
        <p:nvPicPr>
          <p:cNvPr id="31" name="Picture 30" descr="Text&#10;&#10;Description automatically generated">
            <a:extLst>
              <a:ext uri="{FF2B5EF4-FFF2-40B4-BE49-F238E27FC236}">
                <a16:creationId xmlns:a16="http://schemas.microsoft.com/office/drawing/2014/main" id="{FA4669F2-20BE-7DE7-1D5A-0B54247475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215" y="3852947"/>
            <a:ext cx="2978625" cy="904552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40042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91E13D8D-4820-5261-2950-1EABA5427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7507" y="1188041"/>
            <a:ext cx="12347014" cy="511115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01C653-B92C-4186-97B8-12FC8808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42"/>
            <a:ext cx="7467600" cy="584775"/>
          </a:xfrm>
        </p:spPr>
        <p:txBody>
          <a:bodyPr/>
          <a:lstStyle/>
          <a:p>
            <a:r>
              <a:rPr lang="en-US" altLang="zh-CN" dirty="0"/>
              <a:t>Crypto-Crime</a:t>
            </a:r>
            <a:r>
              <a:rPr lang="zh-CN" altLang="en-US" dirty="0"/>
              <a:t> </a:t>
            </a:r>
            <a:r>
              <a:rPr lang="en-US" altLang="zh-CN" dirty="0"/>
              <a:t>Volume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Tremendous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57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96E6A60-3753-E11B-1AF0-D8A57F0A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252" y="4171592"/>
            <a:ext cx="444500" cy="889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DEE861-84D2-AEEB-73E8-DB61CACBB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723" y="4170558"/>
            <a:ext cx="444500" cy="889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FCD744-DED8-53D1-5CDD-449852F0F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643" y="4170116"/>
            <a:ext cx="444500" cy="88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E4721E-AC5D-D3B5-88F8-D99BCA57627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2E2C5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7160" y="1125265"/>
            <a:ext cx="3966210" cy="5366974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9C24F9F8-1E97-6FFA-0207-DCF28483AD56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Predictor</a:t>
            </a:r>
            <a:endParaRPr lang="zh-TW" altLang="en-US" ker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BE4FA-A34C-3AD9-43AD-7BC75450D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697" y="5266927"/>
            <a:ext cx="8255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9E5DB5-F7D5-EE5B-C1B5-985F0DD30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586" y="5266927"/>
            <a:ext cx="8255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716288-DCC4-1AF3-D05A-70819F438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126" y="5266927"/>
            <a:ext cx="8255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2B52B9-3055-A8BE-64F0-BB4CC1C513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0656" y="5599668"/>
            <a:ext cx="901700" cy="88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C90B7-744B-D0D5-E094-BCD332A85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207" y="5585409"/>
            <a:ext cx="4318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EC77A6-178C-0C88-10A6-5BD2D79780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6476" y="5599668"/>
            <a:ext cx="444500" cy="889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FB0DCB8-7771-BF4F-2A1D-BB174FB7695B}"/>
              </a:ext>
            </a:extLst>
          </p:cNvPr>
          <p:cNvSpPr txBox="1"/>
          <p:nvPr/>
        </p:nvSpPr>
        <p:spPr>
          <a:xfrm>
            <a:off x="6284697" y="6488668"/>
            <a:ext cx="3532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Feature</a:t>
            </a:r>
            <a:r>
              <a:rPr lang="zh-CN" altLang="en-US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Sequence</a:t>
            </a:r>
            <a:r>
              <a:rPr lang="zh-CN" altLang="en-US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(in</a:t>
            </a:r>
            <a:r>
              <a:rPr lang="zh-CN" altLang="en-US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hour</a:t>
            </a:r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A52938-5DDA-6557-B6D9-38A227F6015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9734" y="4171592"/>
            <a:ext cx="444500" cy="889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CBF27C-FC66-A8FF-7D9F-188FC0BBE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56377" y="4171592"/>
            <a:ext cx="444500" cy="88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DDDF12-9655-3AAA-BD86-85501A42CF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3658" y="4171592"/>
            <a:ext cx="444500" cy="889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7764E88-5766-4E36-A570-E642212C89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143" y="3846377"/>
            <a:ext cx="825500" cy="406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F9931A-A47E-0FA7-6B3E-227C4CEA3F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47032" y="3846377"/>
            <a:ext cx="825500" cy="40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D2879D8-4EA8-48D6-45AE-CC51066318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74572" y="3846377"/>
            <a:ext cx="825500" cy="406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BA62B25-4C89-3BF4-1BDA-A890BE562199}"/>
              </a:ext>
            </a:extLst>
          </p:cNvPr>
          <p:cNvSpPr txBox="1"/>
          <p:nvPr/>
        </p:nvSpPr>
        <p:spPr>
          <a:xfrm>
            <a:off x="5938605" y="5030009"/>
            <a:ext cx="4225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Segment</a:t>
            </a:r>
            <a:r>
              <a:rPr lang="zh-CN" altLang="en-US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Sequence</a:t>
            </a:r>
            <a:r>
              <a:rPr lang="zh-CN" altLang="en-US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(in</a:t>
            </a:r>
            <a:r>
              <a:rPr lang="zh-CN" altLang="en-US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segment</a:t>
            </a:r>
            <a:r>
              <a:rPr lang="en-US" altLang="zh-CN" sz="18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)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8C620C-076B-460A-9E1F-FDB1FAD3B1DE}"/>
              </a:ext>
            </a:extLst>
          </p:cNvPr>
          <p:cNvSpPr txBox="1"/>
          <p:nvPr/>
        </p:nvSpPr>
        <p:spPr>
          <a:xfrm>
            <a:off x="7646020" y="3423175"/>
            <a:ext cx="489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ker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…</a:t>
            </a:r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" name="Picture 41" descr="Shape, logo&#10;&#10;Description automatically generated">
            <a:extLst>
              <a:ext uri="{FF2B5EF4-FFF2-40B4-BE49-F238E27FC236}">
                <a16:creationId xmlns:a16="http://schemas.microsoft.com/office/drawing/2014/main" id="{728022EF-72E4-27BA-77B1-F03946B000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70" y="2444502"/>
            <a:ext cx="2951623" cy="555471"/>
          </a:xfrm>
          <a:prstGeom prst="rect">
            <a:avLst/>
          </a:prstGeom>
          <a:ln w="28575">
            <a:noFill/>
          </a:ln>
        </p:spPr>
      </p:pic>
      <p:pic>
        <p:nvPicPr>
          <p:cNvPr id="46" name="Picture 45" descr="Schematic&#10;&#10;Description automatically generated with low confidence">
            <a:extLst>
              <a:ext uri="{FF2B5EF4-FFF2-40B4-BE49-F238E27FC236}">
                <a16:creationId xmlns:a16="http://schemas.microsoft.com/office/drawing/2014/main" id="{9B49BACF-210B-115E-0D92-4894839594DC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/>
          <a:stretch/>
        </p:blipFill>
        <p:spPr>
          <a:xfrm>
            <a:off x="9085876" y="2071631"/>
            <a:ext cx="3063915" cy="1301212"/>
          </a:xfrm>
          <a:prstGeom prst="rect">
            <a:avLst/>
          </a:prstGeom>
          <a:ln w="28575">
            <a:noFill/>
          </a:ln>
        </p:spPr>
      </p:pic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E546B0C3-D822-CEA9-AE56-D469F9D01C69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/>
          <a:stretch/>
        </p:blipFill>
        <p:spPr>
          <a:xfrm>
            <a:off x="5569180" y="1165361"/>
            <a:ext cx="3799086" cy="599427"/>
          </a:xfrm>
          <a:prstGeom prst="rect">
            <a:avLst/>
          </a:prstGeom>
          <a:ln w="28575">
            <a:noFill/>
          </a:ln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9F9EC24-AA24-8442-7861-ED8D7828908C}"/>
              </a:ext>
            </a:extLst>
          </p:cNvPr>
          <p:cNvCxnSpPr>
            <a:cxnSpLocks/>
            <a:stCxn id="42" idx="0"/>
            <a:endCxn id="53" idx="2"/>
          </p:cNvCxnSpPr>
          <p:nvPr/>
        </p:nvCxnSpPr>
        <p:spPr>
          <a:xfrm flipV="1">
            <a:off x="6152282" y="1764788"/>
            <a:ext cx="1316441" cy="679714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0A8DCEE-43DD-4A50-0DCF-1D11B0D43BF7}"/>
              </a:ext>
            </a:extLst>
          </p:cNvPr>
          <p:cNvCxnSpPr>
            <a:cxnSpLocks/>
            <a:stCxn id="46" idx="1"/>
            <a:endCxn id="53" idx="2"/>
          </p:cNvCxnSpPr>
          <p:nvPr/>
        </p:nvCxnSpPr>
        <p:spPr>
          <a:xfrm flipH="1" flipV="1">
            <a:off x="7468723" y="1764788"/>
            <a:ext cx="1617153" cy="957449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w="sm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15D4CF-275C-CBD3-3E60-E9AF4AA508F6}"/>
                  </a:ext>
                </a:extLst>
              </p:cNvPr>
              <p:cNvSpPr txBox="1"/>
              <p:nvPr/>
            </p:nvSpPr>
            <p:spPr>
              <a:xfrm>
                <a:off x="6714311" y="3312554"/>
                <a:ext cx="2314415" cy="4130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𝐴𝑣𝑔</m:t>
                          </m:r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({</m:t>
                          </m:r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15D4CF-275C-CBD3-3E60-E9AF4AA50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11" y="3312554"/>
                <a:ext cx="2314415" cy="413062"/>
              </a:xfrm>
              <a:prstGeom prst="rect">
                <a:avLst/>
              </a:prstGeom>
              <a:blipFill>
                <a:blip r:embed="rId21"/>
                <a:stretch>
                  <a:fillRect l="-546" t="-5882" r="-437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329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08D325-AB74-29DF-C54A-824C8ED44067}"/>
              </a:ext>
            </a:extLst>
          </p:cNvPr>
          <p:cNvSpPr/>
          <p:nvPr/>
        </p:nvSpPr>
        <p:spPr>
          <a:xfrm>
            <a:off x="3061252" y="3013501"/>
            <a:ext cx="6069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Case</a:t>
            </a:r>
            <a:r>
              <a:rPr lang="zh-CN" altLang="en-US" sz="48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48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Analysis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5C813270-0876-2D29-3736-E27E75867E67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Outline</a:t>
            </a:r>
            <a:endParaRPr lang="zh-TW" altLang="en-US" kern="0"/>
          </a:p>
        </p:txBody>
      </p:sp>
    </p:spTree>
    <p:extLst>
      <p:ext uri="{BB962C8B-B14F-4D97-AF65-F5344CB8AC3E}">
        <p14:creationId xmlns:p14="http://schemas.microsoft.com/office/powerpoint/2010/main" val="100791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537A3C3-10FB-9AB8-CBEC-A8CB8A594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73" y="1582361"/>
            <a:ext cx="8228639" cy="4981661"/>
          </a:xfrm>
          <a:prstGeom prst="rect">
            <a:avLst/>
          </a:prstGeom>
          <a:ln w="28575">
            <a:noFill/>
          </a:ln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E666279-E757-DC04-5FAB-08C18C63E5AE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Case</a:t>
            </a:r>
            <a:r>
              <a:rPr lang="zh-CN" altLang="en-US" kern="0"/>
              <a:t> </a:t>
            </a:r>
            <a:r>
              <a:rPr lang="en-US" altLang="zh-CN" kern="0"/>
              <a:t>Analysis</a:t>
            </a:r>
            <a:endParaRPr lang="zh-TW" altLang="en-US" kern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34ED93-7917-0D51-D8CC-4489DD8E931E}"/>
              </a:ext>
            </a:extLst>
          </p:cNvPr>
          <p:cNvSpPr txBox="1"/>
          <p:nvPr/>
        </p:nvSpPr>
        <p:spPr>
          <a:xfrm>
            <a:off x="174093" y="990684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Case</a:t>
            </a:r>
            <a:r>
              <a:rPr lang="zh-CN" altLang="en-US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Recap</a:t>
            </a:r>
            <a:endParaRPr lang="en-CN" sz="2000" kern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1C53D598-1D81-0D79-6F5E-38CA08F8F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56" y="1314146"/>
            <a:ext cx="8228639" cy="5464279"/>
          </a:xfrm>
          <a:prstGeom prst="rect">
            <a:avLst/>
          </a:prstGeom>
          <a:ln w="2857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0E6029-471E-BBDA-8F8E-4FC754A0EC63}"/>
              </a:ext>
            </a:extLst>
          </p:cNvPr>
          <p:cNvSpPr/>
          <p:nvPr/>
        </p:nvSpPr>
        <p:spPr>
          <a:xfrm>
            <a:off x="5620714" y="5745192"/>
            <a:ext cx="4368675" cy="155276"/>
          </a:xfrm>
          <a:prstGeom prst="rect">
            <a:avLst/>
          </a:prstGeom>
          <a:solidFill>
            <a:srgbClr val="C69200">
              <a:alpha val="29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4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567761F-FB3D-CA4A-EFE8-516D84BDB366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Case</a:t>
            </a:r>
            <a:r>
              <a:rPr lang="zh-CN" altLang="en-US" kern="0"/>
              <a:t> </a:t>
            </a:r>
            <a:r>
              <a:rPr lang="en-US" altLang="zh-CN" kern="0"/>
              <a:t>Analysis</a:t>
            </a:r>
            <a:endParaRPr lang="zh-TW" altLang="en-US" kern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D7D40-5057-B1D8-F327-A035074A1183}"/>
              </a:ext>
            </a:extLst>
          </p:cNvPr>
          <p:cNvSpPr txBox="1"/>
          <p:nvPr/>
        </p:nvSpPr>
        <p:spPr>
          <a:xfrm>
            <a:off x="174093" y="990684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Sample</a:t>
            </a:r>
            <a:r>
              <a:rPr lang="zh-CN" altLang="en-US" sz="2000" kern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kern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Address</a:t>
            </a:r>
            <a:r>
              <a:rPr lang="zh-CN" altLang="en-US" sz="2000" kern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kern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Analysis</a:t>
            </a:r>
            <a:endParaRPr lang="en-CN" sz="2000" kern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70CB3180-98F0-3459-C506-A036716B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5" y="1390794"/>
            <a:ext cx="11112230" cy="5498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38DD8B-15F7-D360-7EF2-985B53130E10}"/>
              </a:ext>
            </a:extLst>
          </p:cNvPr>
          <p:cNvSpPr txBox="1"/>
          <p:nvPr/>
        </p:nvSpPr>
        <p:spPr>
          <a:xfrm>
            <a:off x="1269668" y="1465625"/>
            <a:ext cx="2504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[0-0-9-5-0-9-0-0-0]</a:t>
            </a:r>
          </a:p>
        </p:txBody>
      </p:sp>
    </p:spTree>
    <p:extLst>
      <p:ext uri="{BB962C8B-B14F-4D97-AF65-F5344CB8AC3E}">
        <p14:creationId xmlns:p14="http://schemas.microsoft.com/office/powerpoint/2010/main" val="213133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567761F-FB3D-CA4A-EFE8-516D84BDB366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Case</a:t>
            </a:r>
            <a:r>
              <a:rPr lang="zh-CN" altLang="en-US" kern="0" dirty="0"/>
              <a:t> </a:t>
            </a:r>
            <a:r>
              <a:rPr lang="en-US" altLang="zh-CN" kern="0" dirty="0"/>
              <a:t>Analysis</a:t>
            </a:r>
            <a:endParaRPr lang="zh-TW" alt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FD7D40-5057-B1D8-F327-A035074A1183}"/>
              </a:ext>
            </a:extLst>
          </p:cNvPr>
          <p:cNvSpPr txBox="1"/>
          <p:nvPr/>
        </p:nvSpPr>
        <p:spPr>
          <a:xfrm>
            <a:off x="174093" y="990684"/>
            <a:ext cx="3094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Sample</a:t>
            </a:r>
            <a:r>
              <a:rPr lang="zh-CN" altLang="en-US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Address</a:t>
            </a:r>
            <a:r>
              <a:rPr lang="zh-CN" altLang="en-US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Analysis</a:t>
            </a:r>
            <a:endParaRPr lang="en-CN" sz="2000" kern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6C7E9-06F3-9ECB-C17D-D129B7DB2736}"/>
              </a:ext>
            </a:extLst>
          </p:cNvPr>
          <p:cNvSpPr txBox="1"/>
          <p:nvPr/>
        </p:nvSpPr>
        <p:spPr>
          <a:xfrm>
            <a:off x="1765175" y="1363126"/>
            <a:ext cx="2605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[0-0-9-5-0-9-0-0-0]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485DF5F-1298-EE1D-F315-6DF2FA8C6693}"/>
              </a:ext>
            </a:extLst>
          </p:cNvPr>
          <p:cNvCxnSpPr>
            <a:cxnSpLocks/>
          </p:cNvCxnSpPr>
          <p:nvPr/>
        </p:nvCxnSpPr>
        <p:spPr>
          <a:xfrm>
            <a:off x="6248400" y="1126442"/>
            <a:ext cx="0" cy="5637260"/>
          </a:xfrm>
          <a:prstGeom prst="line">
            <a:avLst/>
          </a:prstGeom>
          <a:ln w="12700">
            <a:solidFill>
              <a:srgbClr val="2E2C53"/>
            </a:solidFill>
            <a:prstDash val="lgDashDot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65BDC75-12E7-17BF-5D00-70C5B5D90516}"/>
              </a:ext>
            </a:extLst>
          </p:cNvPr>
          <p:cNvSpPr/>
          <p:nvPr/>
        </p:nvSpPr>
        <p:spPr>
          <a:xfrm>
            <a:off x="6413121" y="1122258"/>
            <a:ext cx="5681028" cy="1323440"/>
          </a:xfrm>
          <a:prstGeom prst="roundRect">
            <a:avLst/>
          </a:prstGeom>
          <a:noFill/>
          <a:ln w="28575">
            <a:solidFill>
              <a:srgbClr val="DDDE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6D7E8-C0F9-CC39-8B9C-7AD8016B9712}"/>
              </a:ext>
            </a:extLst>
          </p:cNvPr>
          <p:cNvSpPr txBox="1"/>
          <p:nvPr/>
        </p:nvSpPr>
        <p:spPr>
          <a:xfrm>
            <a:off x="6493554" y="1663895"/>
            <a:ext cx="4501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Asset comes from a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single source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No spend 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transaction.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81E7017-24E3-A073-A61C-6AC53C3E3222}"/>
              </a:ext>
            </a:extLst>
          </p:cNvPr>
          <p:cNvSpPr/>
          <p:nvPr/>
        </p:nvSpPr>
        <p:spPr>
          <a:xfrm>
            <a:off x="6413122" y="2727355"/>
            <a:ext cx="5681034" cy="1917575"/>
          </a:xfrm>
          <a:prstGeom prst="roundRect">
            <a:avLst/>
          </a:prstGeom>
          <a:noFill/>
          <a:ln w="28575">
            <a:solidFill>
              <a:srgbClr val="2E2C5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081FA72-4B0B-8DFA-EBF8-4BA23DBA67DA}"/>
              </a:ext>
            </a:extLst>
          </p:cNvPr>
          <p:cNvSpPr/>
          <p:nvPr/>
        </p:nvSpPr>
        <p:spPr>
          <a:xfrm>
            <a:off x="6413121" y="4928301"/>
            <a:ext cx="5681033" cy="1825524"/>
          </a:xfrm>
          <a:prstGeom prst="roundRect">
            <a:avLst/>
          </a:prstGeom>
          <a:noFill/>
          <a:ln w="28575">
            <a:solidFill>
              <a:srgbClr val="2E2C53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A40DB-1E7F-D0E7-7430-115C71F8A1B0}"/>
              </a:ext>
            </a:extLst>
          </p:cNvPr>
          <p:cNvSpPr txBox="1"/>
          <p:nvPr/>
        </p:nvSpPr>
        <p:spPr>
          <a:xfrm>
            <a:off x="6493554" y="1153639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Status</a:t>
            </a:r>
            <a:r>
              <a:rPr lang="zh-CN" altLang="en-US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0</a:t>
            </a:r>
            <a:endParaRPr lang="en-CN" sz="2800" kern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9A169D-C491-94D1-E666-00B4125A7FE0}"/>
              </a:ext>
            </a:extLst>
          </p:cNvPr>
          <p:cNvSpPr txBox="1"/>
          <p:nvPr/>
        </p:nvSpPr>
        <p:spPr>
          <a:xfrm>
            <a:off x="6493554" y="2757512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Status</a:t>
            </a:r>
            <a:r>
              <a:rPr lang="zh-CN" altLang="en-US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9</a:t>
            </a:r>
            <a:endParaRPr lang="en-CN" sz="2800" kern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0F4C97-F6A7-F8D4-E881-ED033EDE2C35}"/>
              </a:ext>
            </a:extLst>
          </p:cNvPr>
          <p:cNvSpPr txBox="1"/>
          <p:nvPr/>
        </p:nvSpPr>
        <p:spPr>
          <a:xfrm>
            <a:off x="6493554" y="4949215"/>
            <a:ext cx="1665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Status</a:t>
            </a:r>
            <a:r>
              <a:rPr lang="zh-CN" altLang="en-US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zh-CN" sz="2800" kern="0" dirty="0">
                <a:solidFill>
                  <a:srgbClr val="2E2C53"/>
                </a:solidFill>
                <a:latin typeface="+mj-lt"/>
                <a:ea typeface="+mj-ea"/>
                <a:cs typeface="+mj-cs"/>
              </a:rPr>
              <a:t>5</a:t>
            </a:r>
            <a:endParaRPr lang="en-CN" sz="2800" kern="0">
              <a:solidFill>
                <a:srgbClr val="2E2C5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1A1D8-3A66-E87D-FA09-46B52610409A}"/>
              </a:ext>
            </a:extLst>
          </p:cNvPr>
          <p:cNvSpPr txBox="1"/>
          <p:nvPr/>
        </p:nvSpPr>
        <p:spPr>
          <a:xfrm>
            <a:off x="6499178" y="3224133"/>
            <a:ext cx="5594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The asset</a:t>
            </a: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was</a:t>
            </a: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obtained from 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 single source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through a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bunch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of transitions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SG" sz="2000" dirty="0">
              <a:solidFill>
                <a:srgbClr val="C69200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ach transition</a:t>
            </a: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peels” a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certain</a:t>
            </a:r>
            <a:r>
              <a:rPr lang="zh-CN" altLang="en-US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amount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off before passing it onto the receiver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16725F-2DE4-5CA5-4629-1903BFE69447}"/>
              </a:ext>
            </a:extLst>
          </p:cNvPr>
          <p:cNvSpPr txBox="1"/>
          <p:nvPr/>
        </p:nvSpPr>
        <p:spPr>
          <a:xfrm>
            <a:off x="6464096" y="5409725"/>
            <a:ext cx="5600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Still</a:t>
            </a:r>
            <a:r>
              <a:rPr lang="zh-CN" altLang="en-US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no</a:t>
            </a:r>
            <a:r>
              <a:rPr lang="zh-CN" altLang="en-US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spending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transactions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after the</a:t>
            </a:r>
            <a:b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initial asset received from a single </a:t>
            </a: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SG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source at the</a:t>
            </a:r>
            <a:r>
              <a:rPr lang="zh-CN" altLang="en-US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SG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early beginning</a:t>
            </a:r>
            <a:r>
              <a:rPr lang="en-US" altLang="zh-CN" sz="2000" dirty="0">
                <a:solidFill>
                  <a:srgbClr val="C692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id="{3DDAA5B5-E17D-CC15-2A5B-3AA3B66D15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0"/>
          <a:stretch/>
        </p:blipFill>
        <p:spPr>
          <a:xfrm>
            <a:off x="179738" y="1803828"/>
            <a:ext cx="5775943" cy="2246267"/>
          </a:xfrm>
          <a:prstGeom prst="rect">
            <a:avLst/>
          </a:prstGeom>
          <a:ln w="28575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19B76B-B48B-C2E2-7C5D-4E53E137C7B6}"/>
              </a:ext>
            </a:extLst>
          </p:cNvPr>
          <p:cNvSpPr txBox="1"/>
          <p:nvPr/>
        </p:nvSpPr>
        <p:spPr>
          <a:xfrm>
            <a:off x="87358" y="4146604"/>
            <a:ext cx="617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The hacker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received 568 BTCs through 71 input TXs with no output.</a:t>
            </a:r>
            <a:endParaRPr lang="en-US" sz="2000" dirty="0">
              <a:solidFill>
                <a:srgbClr val="2E2C53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2214839-E889-E988-C8FB-95F164F075C2}"/>
              </a:ext>
            </a:extLst>
          </p:cNvPr>
          <p:cNvCxnSpPr>
            <a:cxnSpLocks/>
          </p:cNvCxnSpPr>
          <p:nvPr/>
        </p:nvCxnSpPr>
        <p:spPr>
          <a:xfrm>
            <a:off x="2883788" y="4729809"/>
            <a:ext cx="0" cy="32499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sm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1990556-30DB-F787-E9D7-5399764581B6}"/>
              </a:ext>
            </a:extLst>
          </p:cNvPr>
          <p:cNvSpPr txBox="1"/>
          <p:nvPr/>
        </p:nvSpPr>
        <p:spPr>
          <a:xfrm>
            <a:off x="87358" y="5182506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At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13th hour, it received 0.00008642 BTC.</a:t>
            </a:r>
            <a:endParaRPr lang="en-US" sz="2000" dirty="0">
              <a:solidFill>
                <a:srgbClr val="2E2C53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F5D04B0-F884-7A13-8E94-E7BF277CF0F7}"/>
              </a:ext>
            </a:extLst>
          </p:cNvPr>
          <p:cNvCxnSpPr>
            <a:cxnSpLocks/>
          </p:cNvCxnSpPr>
          <p:nvPr/>
        </p:nvCxnSpPr>
        <p:spPr>
          <a:xfrm>
            <a:off x="2859006" y="5739882"/>
            <a:ext cx="0" cy="32499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headEnd w="sm" len="me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41CB46-695C-D606-9CC1-FB9E84B2A526}"/>
              </a:ext>
            </a:extLst>
          </p:cNvPr>
          <p:cNvSpPr txBox="1"/>
          <p:nvPr/>
        </p:nvSpPr>
        <p:spPr>
          <a:xfrm>
            <a:off x="87358" y="6064879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the 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21st hour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r>
              <a:rPr lang="zh-CN" altLang="en-US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it</a:t>
            </a:r>
            <a:r>
              <a:rPr lang="zh-CN" altLang="en-US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transferred</a:t>
            </a:r>
            <a:r>
              <a:rPr lang="en-SG" sz="2000" dirty="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out all its BTC. </a:t>
            </a:r>
            <a:endParaRPr lang="en-US" sz="2000" dirty="0">
              <a:solidFill>
                <a:srgbClr val="2E2C53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32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B4A4E-0250-5115-99BC-7C1A2F4A9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464800" y="6629400"/>
            <a:ext cx="172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C1A19D8-1474-485E-AF0B-775079405AF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66673874-ED83-9545-4C33-856A3C5F7CF9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Case</a:t>
            </a:r>
            <a:r>
              <a:rPr lang="zh-CN" altLang="en-US" kern="0" dirty="0"/>
              <a:t> </a:t>
            </a:r>
            <a:r>
              <a:rPr lang="en-US" altLang="zh-CN" kern="0"/>
              <a:t>Analysis</a:t>
            </a:r>
            <a:endParaRPr lang="zh-TW" altLang="en-US" kern="0" dirty="0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A058991-BE14-95BA-3B4F-C43E074F3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112" y="1061271"/>
            <a:ext cx="8073159" cy="558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0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B4A0B3-1976-E067-9123-48515FFF748C}"/>
              </a:ext>
            </a:extLst>
          </p:cNvPr>
          <p:cNvGraphicFramePr/>
          <p:nvPr/>
        </p:nvGraphicFramePr>
        <p:xfrm>
          <a:off x="-609600" y="942326"/>
          <a:ext cx="5227834" cy="591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2B13C12-5FF7-93E8-7C0E-149BA41F5858}"/>
              </a:ext>
            </a:extLst>
          </p:cNvPr>
          <p:cNvSpPr txBox="1"/>
          <p:nvPr/>
        </p:nvSpPr>
        <p:spPr>
          <a:xfrm>
            <a:off x="4114800" y="2089223"/>
            <a:ext cx="7386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Illicit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early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detection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necessary in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BTC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system.</a:t>
            </a:r>
            <a:endParaRPr lang="en-CN" sz="2400">
              <a:solidFill>
                <a:srgbClr val="2E2C53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FE0A5-6F26-F445-A757-AB0EF4BD2330}"/>
              </a:ext>
            </a:extLst>
          </p:cNvPr>
          <p:cNvSpPr txBox="1"/>
          <p:nvPr/>
        </p:nvSpPr>
        <p:spPr>
          <a:xfrm>
            <a:off x="4114800" y="5438060"/>
            <a:ext cx="704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Intention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motifs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can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profile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suspicious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patterns.</a:t>
            </a:r>
            <a:endParaRPr lang="en-CN" sz="2400">
              <a:solidFill>
                <a:srgbClr val="2E2C53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A2050-3136-8A18-800D-EC00B2582B8C}"/>
              </a:ext>
            </a:extLst>
          </p:cNvPr>
          <p:cNvSpPr txBox="1"/>
          <p:nvPr/>
        </p:nvSpPr>
        <p:spPr>
          <a:xfrm>
            <a:off x="4114800" y="3696951"/>
            <a:ext cx="7764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Asset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flow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gives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more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information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at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an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early</a:t>
            </a:r>
            <a:r>
              <a:rPr lang="zh-CN" altLang="en-US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2E2C53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stage.</a:t>
            </a:r>
            <a:endParaRPr lang="en-CN" sz="2400">
              <a:solidFill>
                <a:srgbClr val="2E2C53"/>
              </a:solidFill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FE6E093C-C34A-1974-03C6-BF3644DA18FF}"/>
              </a:ext>
            </a:extLst>
          </p:cNvPr>
          <p:cNvSpPr txBox="1">
            <a:spLocks/>
          </p:cNvSpPr>
          <p:nvPr/>
        </p:nvSpPr>
        <p:spPr bwMode="auto">
          <a:xfrm>
            <a:off x="-1" y="214342"/>
            <a:ext cx="76961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Conclusion</a:t>
            </a:r>
            <a:endParaRPr lang="zh-TW" altLang="en-US" kern="0"/>
          </a:p>
        </p:txBody>
      </p:sp>
    </p:spTree>
    <p:extLst>
      <p:ext uri="{BB962C8B-B14F-4D97-AF65-F5344CB8AC3E}">
        <p14:creationId xmlns:p14="http://schemas.microsoft.com/office/powerpoint/2010/main" val="2097350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0CA1DF-70BC-B638-7548-1CA737D9AEF0}"/>
              </a:ext>
            </a:extLst>
          </p:cNvPr>
          <p:cNvSpPr/>
          <p:nvPr/>
        </p:nvSpPr>
        <p:spPr>
          <a:xfrm>
            <a:off x="350171" y="2967006"/>
            <a:ext cx="11491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Thanks</a:t>
            </a:r>
            <a:r>
              <a:rPr lang="zh-CN" altLang="en-US" sz="6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6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for</a:t>
            </a:r>
            <a:r>
              <a:rPr lang="zh-CN" altLang="en-US" sz="6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6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Listening </a:t>
            </a:r>
          </a:p>
        </p:txBody>
      </p:sp>
    </p:spTree>
    <p:extLst>
      <p:ext uri="{BB962C8B-B14F-4D97-AF65-F5344CB8AC3E}">
        <p14:creationId xmlns:p14="http://schemas.microsoft.com/office/powerpoint/2010/main" val="218369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hart, bar chart&#10;&#10;Description automatically generated">
            <a:extLst>
              <a:ext uri="{FF2B5EF4-FFF2-40B4-BE49-F238E27FC236}">
                <a16:creationId xmlns:a16="http://schemas.microsoft.com/office/drawing/2014/main" id="{74939F07-7BC2-BCBF-9B54-104584713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3" t="22218"/>
          <a:stretch/>
        </p:blipFill>
        <p:spPr>
          <a:xfrm>
            <a:off x="180621" y="1688606"/>
            <a:ext cx="9798755" cy="4955052"/>
          </a:xfrm>
          <a:prstGeom prst="rect">
            <a:avLst/>
          </a:prstGeom>
        </p:spPr>
      </p:pic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65EB9CEE-9B0D-B000-8DFC-A9AACAEDD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43" b="93125"/>
          <a:stretch/>
        </p:blipFill>
        <p:spPr>
          <a:xfrm>
            <a:off x="417690" y="1230565"/>
            <a:ext cx="8940800" cy="399594"/>
          </a:xfrm>
          <a:prstGeom prst="rect">
            <a:avLst/>
          </a:prstGeom>
        </p:spPr>
      </p:pic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ADA49E99-A80D-7577-1415-424C17A4B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26" t="13284" r="4189" b="82444"/>
          <a:stretch/>
        </p:blipFill>
        <p:spPr>
          <a:xfrm>
            <a:off x="10216445" y="2923821"/>
            <a:ext cx="1794934" cy="248355"/>
          </a:xfrm>
          <a:prstGeom prst="rect">
            <a:avLst/>
          </a:prstGeom>
        </p:spPr>
      </p:pic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27EC111F-38C6-EDE8-8510-F4CCF2D3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55" t="13283" r="52049" b="81862"/>
          <a:stretch/>
        </p:blipFill>
        <p:spPr>
          <a:xfrm>
            <a:off x="10160000" y="3355621"/>
            <a:ext cx="1715910" cy="282223"/>
          </a:xfrm>
          <a:prstGeom prst="rect">
            <a:avLst/>
          </a:prstGeom>
        </p:spPr>
      </p:pic>
      <p:pic>
        <p:nvPicPr>
          <p:cNvPr id="18" name="Picture 17" descr="Chart, bar chart&#10;&#10;Description automatically generated">
            <a:extLst>
              <a:ext uri="{FF2B5EF4-FFF2-40B4-BE49-F238E27FC236}">
                <a16:creationId xmlns:a16="http://schemas.microsoft.com/office/drawing/2014/main" id="{7A48358E-2D79-E667-5143-0266B4DCD2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752" t="8622" r="15108" b="86911"/>
          <a:stretch/>
        </p:blipFill>
        <p:spPr>
          <a:xfrm>
            <a:off x="10148711" y="3821289"/>
            <a:ext cx="812799" cy="259646"/>
          </a:xfrm>
          <a:prstGeom prst="rect">
            <a:avLst/>
          </a:prstGeom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7818BE9C-B365-C138-EC01-CDAD668C1D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11" t="8816" r="33641" b="86717"/>
          <a:stretch/>
        </p:blipFill>
        <p:spPr>
          <a:xfrm>
            <a:off x="10171290" y="4298245"/>
            <a:ext cx="857954" cy="25964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493595-D9AA-4C44-D571-BDE921795EAE}"/>
              </a:ext>
            </a:extLst>
          </p:cNvPr>
          <p:cNvSpPr/>
          <p:nvPr/>
        </p:nvSpPr>
        <p:spPr>
          <a:xfrm>
            <a:off x="1371599" y="1834586"/>
            <a:ext cx="124385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F4FB63-9C0E-E23F-437F-510128F7BF3D}"/>
              </a:ext>
            </a:extLst>
          </p:cNvPr>
          <p:cNvSpPr/>
          <p:nvPr/>
        </p:nvSpPr>
        <p:spPr>
          <a:xfrm>
            <a:off x="3132880" y="1834586"/>
            <a:ext cx="1243853" cy="28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8C5EC3-E4F0-B804-D09C-8633C05E9C3C}"/>
              </a:ext>
            </a:extLst>
          </p:cNvPr>
          <p:cNvSpPr/>
          <p:nvPr/>
        </p:nvSpPr>
        <p:spPr>
          <a:xfrm>
            <a:off x="4906846" y="1834586"/>
            <a:ext cx="1243853" cy="200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D8AE4C-D4A0-EBC7-6B9F-C2ADE7122E8A}"/>
              </a:ext>
            </a:extLst>
          </p:cNvPr>
          <p:cNvSpPr/>
          <p:nvPr/>
        </p:nvSpPr>
        <p:spPr>
          <a:xfrm>
            <a:off x="6685538" y="1844525"/>
            <a:ext cx="1243853" cy="397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0016A61-4C25-2733-2DBB-141EF223EA5F}"/>
              </a:ext>
            </a:extLst>
          </p:cNvPr>
          <p:cNvSpPr/>
          <p:nvPr/>
        </p:nvSpPr>
        <p:spPr>
          <a:xfrm>
            <a:off x="8459504" y="1844525"/>
            <a:ext cx="1243853" cy="200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39D864-0178-439C-D5D2-946EC34403E7}"/>
              </a:ext>
            </a:extLst>
          </p:cNvPr>
          <p:cNvSpPr/>
          <p:nvPr/>
        </p:nvSpPr>
        <p:spPr>
          <a:xfrm>
            <a:off x="749672" y="1728361"/>
            <a:ext cx="9399039" cy="145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3CF26B05-7103-5D2C-C50A-36B3CB53F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342"/>
            <a:ext cx="7467600" cy="584775"/>
          </a:xfrm>
        </p:spPr>
        <p:txBody>
          <a:bodyPr/>
          <a:lstStyle/>
          <a:p>
            <a:r>
              <a:rPr lang="en-US" altLang="zh-CN" dirty="0"/>
              <a:t>Destination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Illicit</a:t>
            </a:r>
            <a:r>
              <a:rPr lang="zh-CN" altLang="en-US" dirty="0"/>
              <a:t> </a:t>
            </a:r>
            <a:r>
              <a:rPr lang="en-US" altLang="zh-CN" dirty="0"/>
              <a:t>Asset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649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493CA-07C6-958D-3F0E-77EC4A6DF622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 dirty="0"/>
              <a:t>Ideal</a:t>
            </a:r>
            <a:r>
              <a:rPr lang="zh-CN" altLang="en-US" kern="0" dirty="0"/>
              <a:t> </a:t>
            </a:r>
            <a:r>
              <a:rPr lang="en-US" altLang="zh-CN" kern="0" dirty="0"/>
              <a:t>Model</a:t>
            </a:r>
            <a:endParaRPr lang="zh-TW" altLang="en-US" kern="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F928A4-B9AD-715E-E8F9-EA849FF6E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484564"/>
              </p:ext>
            </p:extLst>
          </p:nvPr>
        </p:nvGraphicFramePr>
        <p:xfrm>
          <a:off x="-497079" y="67235"/>
          <a:ext cx="5361338" cy="7516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31024-8CDC-8442-5F18-F3F66356C7A4}"/>
              </a:ext>
            </a:extLst>
          </p:cNvPr>
          <p:cNvSpPr/>
          <p:nvPr/>
        </p:nvSpPr>
        <p:spPr>
          <a:xfrm>
            <a:off x="4328160" y="1156447"/>
            <a:ext cx="7351630" cy="1724038"/>
          </a:xfrm>
          <a:prstGeom prst="roundRect">
            <a:avLst/>
          </a:prstGeom>
          <a:noFill/>
          <a:ln w="101600">
            <a:solidFill>
              <a:srgbClr val="2E2C53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D642E89-51FF-9A00-6852-A825D726DB25}"/>
              </a:ext>
            </a:extLst>
          </p:cNvPr>
          <p:cNvSpPr/>
          <p:nvPr/>
        </p:nvSpPr>
        <p:spPr>
          <a:xfrm>
            <a:off x="4328160" y="3050225"/>
            <a:ext cx="7351630" cy="1724038"/>
          </a:xfrm>
          <a:prstGeom prst="roundRect">
            <a:avLst/>
          </a:prstGeom>
          <a:noFill/>
          <a:ln w="101600">
            <a:solidFill>
              <a:srgbClr val="2E2C53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E51CAE-BCC5-EA5E-1CAD-B93F76779677}"/>
              </a:ext>
            </a:extLst>
          </p:cNvPr>
          <p:cNvSpPr/>
          <p:nvPr/>
        </p:nvSpPr>
        <p:spPr>
          <a:xfrm>
            <a:off x="4328160" y="4944004"/>
            <a:ext cx="7351630" cy="1724038"/>
          </a:xfrm>
          <a:prstGeom prst="roundRect">
            <a:avLst/>
          </a:prstGeom>
          <a:noFill/>
          <a:ln w="101600">
            <a:solidFill>
              <a:srgbClr val="151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0" name="Picture 2" descr="Syntax and Sentiment Enhanced BERT for Earliest Rumor Detection |  SpringerLink">
            <a:extLst>
              <a:ext uri="{FF2B5EF4-FFF2-40B4-BE49-F238E27FC236}">
                <a16:creationId xmlns:a16="http://schemas.microsoft.com/office/drawing/2014/main" id="{72126B3E-6C95-71DD-ED42-C3CA03958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296"/>
          <a:stretch/>
        </p:blipFill>
        <p:spPr bwMode="auto">
          <a:xfrm>
            <a:off x="4501970" y="1215591"/>
            <a:ext cx="1594030" cy="16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C2A1C6-F74C-4F35-F256-26FEA459DC58}"/>
              </a:ext>
            </a:extLst>
          </p:cNvPr>
          <p:cNvSpPr txBox="1"/>
          <p:nvPr/>
        </p:nvSpPr>
        <p:spPr>
          <a:xfrm>
            <a:off x="6242158" y="1418299"/>
            <a:ext cx="5437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malic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for a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duration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damage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not be detected in the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stage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6600EC-A79D-9FDC-5DD0-FD0D70CF7623}"/>
              </a:ext>
            </a:extLst>
          </p:cNvPr>
          <p:cNvSpPr txBox="1"/>
          <p:nvPr/>
        </p:nvSpPr>
        <p:spPr>
          <a:xfrm>
            <a:off x="6327502" y="3156110"/>
            <a:ext cx="52183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constantly evolving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Manually-engineered features for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generalized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other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en-US" sz="2400" b="1" dirty="0">
              <a:solidFill>
                <a:srgbClr val="C69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04B89B01-694C-F4ED-C0BD-1D79B1848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59" y="3358820"/>
            <a:ext cx="2037549" cy="11911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51936A2-4036-6301-6F0D-5B4EBBBBE3A8}"/>
              </a:ext>
            </a:extLst>
          </p:cNvPr>
          <p:cNvSpPr txBox="1"/>
          <p:nvPr/>
        </p:nvSpPr>
        <p:spPr>
          <a:xfrm>
            <a:off x="6327502" y="5021193"/>
            <a:ext cx="5202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Investors n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eed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real creditable projects from fraud</a:t>
            </a:r>
            <a:r>
              <a:rPr lang="en-US" altLang="zh-CN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odel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can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</a:t>
            </a:r>
            <a:r>
              <a:rPr lang="zh-CN" alt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E2C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insights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zh-CN" alt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en-US" altLang="zh-CN" sz="2400" b="1" dirty="0">
                <a:solidFill>
                  <a:srgbClr val="C69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69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 descr="Interpretable vs Explainable Machine Learning | by Conor O'Sullivan |  Towards Data Science">
            <a:extLst>
              <a:ext uri="{FF2B5EF4-FFF2-40B4-BE49-F238E27FC236}">
                <a16:creationId xmlns:a16="http://schemas.microsoft.com/office/drawing/2014/main" id="{11A5E880-65D3-63D9-A4AD-B45155B15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3700"/>
          <a:stretch/>
        </p:blipFill>
        <p:spPr bwMode="auto">
          <a:xfrm>
            <a:off x="4448779" y="5318754"/>
            <a:ext cx="1942907" cy="9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9CC4004-EE77-B0CC-05C4-8652B657BA75}"/>
              </a:ext>
            </a:extLst>
          </p:cNvPr>
          <p:cNvSpPr/>
          <p:nvPr/>
        </p:nvSpPr>
        <p:spPr>
          <a:xfrm>
            <a:off x="2884484" y="3013501"/>
            <a:ext cx="6069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Current Challenges</a:t>
            </a:r>
            <a:endParaRPr lang="en-US" sz="4800" b="1" kern="0">
              <a:solidFill>
                <a:srgbClr val="C692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:a16="http://schemas.microsoft.com/office/drawing/2014/main" id="{CBB4E20E-F0A9-E3C1-9053-6255FFFD3E91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Outline</a:t>
            </a:r>
            <a:endParaRPr lang="zh-TW" altLang="en-US" kern="0"/>
          </a:p>
        </p:txBody>
      </p:sp>
    </p:spTree>
    <p:extLst>
      <p:ext uri="{BB962C8B-B14F-4D97-AF65-F5344CB8AC3E}">
        <p14:creationId xmlns:p14="http://schemas.microsoft.com/office/powerpoint/2010/main" val="822850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202E38-ADF3-F00A-17AA-93CA627EDBCC}"/>
              </a:ext>
            </a:extLst>
          </p:cNvPr>
          <p:cNvCxnSpPr>
            <a:cxnSpLocks/>
          </p:cNvCxnSpPr>
          <p:nvPr/>
        </p:nvCxnSpPr>
        <p:spPr>
          <a:xfrm>
            <a:off x="6105993" y="1126442"/>
            <a:ext cx="0" cy="5637260"/>
          </a:xfrm>
          <a:prstGeom prst="line">
            <a:avLst/>
          </a:prstGeom>
          <a:ln w="28575">
            <a:solidFill>
              <a:srgbClr val="C792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標題 1">
            <a:extLst>
              <a:ext uri="{FF2B5EF4-FFF2-40B4-BE49-F238E27FC236}">
                <a16:creationId xmlns:a16="http://schemas.microsoft.com/office/drawing/2014/main" id="{320B454B-F10D-AFD8-F1D7-9BF711DF2B61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Current Challenges</a:t>
            </a:r>
            <a:endParaRPr lang="zh-TW" altLang="en-US" kern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C93E2A-9F86-E258-3DCA-4AE9B772A4B3}"/>
              </a:ext>
            </a:extLst>
          </p:cNvPr>
          <p:cNvGrpSpPr/>
          <p:nvPr/>
        </p:nvGrpSpPr>
        <p:grpSpPr>
          <a:xfrm>
            <a:off x="241240" y="1390794"/>
            <a:ext cx="5608632" cy="5317490"/>
            <a:chOff x="6259068" y="1540510"/>
            <a:chExt cx="5608632" cy="531749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4D27C10-D510-02FD-5159-ED1B3837D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"/>
                      </a14:imgEffect>
                    </a14:imgLayer>
                  </a14:imgProps>
                </a:ext>
              </a:extLst>
            </a:blip>
            <a:srcRect t="22763"/>
            <a:stretch/>
          </p:blipFill>
          <p:spPr>
            <a:xfrm>
              <a:off x="6305100" y="1540510"/>
              <a:ext cx="5562600" cy="2285488"/>
            </a:xfrm>
            <a:prstGeom prst="rect">
              <a:avLst/>
            </a:prstGeom>
            <a:ln w="28575">
              <a:noFill/>
            </a:ln>
          </p:spPr>
        </p:pic>
        <p:pic>
          <p:nvPicPr>
            <p:cNvPr id="28" name="Picture 27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F5802D7A-4D1F-B40F-58F7-3947621D7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097" y="4320820"/>
              <a:ext cx="5589603" cy="2537180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F2EA73-FDAE-1A9F-D3FA-DE60077B39C3}"/>
                </a:ext>
              </a:extLst>
            </p:cNvPr>
            <p:cNvSpPr/>
            <p:nvPr/>
          </p:nvSpPr>
          <p:spPr>
            <a:xfrm>
              <a:off x="7723226" y="4142471"/>
              <a:ext cx="231505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Jan</a:t>
              </a:r>
              <a:r>
                <a:rPr lang="zh-CN" altLang="en-US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22,</a:t>
              </a:r>
              <a:r>
                <a:rPr lang="zh-CN" altLang="en-US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2021</a:t>
              </a:r>
              <a:endParaRPr lang="en-CN" sz="2800">
                <a:solidFill>
                  <a:srgbClr val="2E2C53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3CE4047-668E-73B1-920F-50A3B3EF8AC6}"/>
                </a:ext>
              </a:extLst>
            </p:cNvPr>
            <p:cNvSpPr/>
            <p:nvPr/>
          </p:nvSpPr>
          <p:spPr>
            <a:xfrm>
              <a:off x="7735213" y="6043593"/>
              <a:ext cx="2315057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Jan</a:t>
              </a:r>
              <a:r>
                <a:rPr lang="zh-CN" altLang="en-US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27,</a:t>
              </a:r>
              <a:r>
                <a:rPr lang="zh-CN" altLang="en-US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altLang="zh-CN" sz="2800" b="1">
                  <a:solidFill>
                    <a:srgbClr val="2E2C53"/>
                  </a:solidFill>
                  <a:latin typeface="Century Gothic" panose="020B0502020202020204" pitchFamily="34" charset="0"/>
                </a:rPr>
                <a:t>2018</a:t>
              </a:r>
              <a:endParaRPr lang="en-CN" sz="2800">
                <a:solidFill>
                  <a:srgbClr val="2E2C53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496459-1C08-0C5F-C0E5-B8E0D5831B9D}"/>
                </a:ext>
              </a:extLst>
            </p:cNvPr>
            <p:cNvSpPr/>
            <p:nvPr/>
          </p:nvSpPr>
          <p:spPr>
            <a:xfrm>
              <a:off x="8393878" y="1540510"/>
              <a:ext cx="1433617" cy="456142"/>
            </a:xfrm>
            <a:prstGeom prst="rect">
              <a:avLst/>
            </a:prstGeom>
            <a:solidFill>
              <a:srgbClr val="C69200">
                <a:alpha val="29000"/>
              </a:srgbClr>
            </a:solidFill>
            <a:ln w="25400">
              <a:solidFill>
                <a:srgbClr val="C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2B6B3A-4BC6-FBA1-72C8-841B0641458C}"/>
                </a:ext>
              </a:extLst>
            </p:cNvPr>
            <p:cNvSpPr/>
            <p:nvPr/>
          </p:nvSpPr>
          <p:spPr>
            <a:xfrm>
              <a:off x="6960261" y="2408593"/>
              <a:ext cx="1433617" cy="456142"/>
            </a:xfrm>
            <a:prstGeom prst="rect">
              <a:avLst/>
            </a:prstGeom>
            <a:solidFill>
              <a:srgbClr val="C69200">
                <a:alpha val="29000"/>
              </a:srgbClr>
            </a:solidFill>
            <a:ln w="25400">
              <a:solidFill>
                <a:srgbClr val="C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BE5302-9591-0613-2857-420BB0AFFEA7}"/>
                </a:ext>
              </a:extLst>
            </p:cNvPr>
            <p:cNvSpPr/>
            <p:nvPr/>
          </p:nvSpPr>
          <p:spPr>
            <a:xfrm>
              <a:off x="6259068" y="4151935"/>
              <a:ext cx="1433617" cy="456142"/>
            </a:xfrm>
            <a:prstGeom prst="rect">
              <a:avLst/>
            </a:prstGeom>
            <a:solidFill>
              <a:srgbClr val="C69200">
                <a:alpha val="29000"/>
              </a:srgbClr>
            </a:solidFill>
            <a:ln w="25400">
              <a:solidFill>
                <a:srgbClr val="C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95D3609-D7EB-67A1-F77B-8CBC2A16D66B}"/>
                </a:ext>
              </a:extLst>
            </p:cNvPr>
            <p:cNvSpPr/>
            <p:nvPr/>
          </p:nvSpPr>
          <p:spPr>
            <a:xfrm>
              <a:off x="6469859" y="6295292"/>
              <a:ext cx="980803" cy="348366"/>
            </a:xfrm>
            <a:prstGeom prst="rect">
              <a:avLst/>
            </a:prstGeom>
            <a:solidFill>
              <a:srgbClr val="C69200">
                <a:alpha val="29000"/>
              </a:srgbClr>
            </a:solidFill>
            <a:ln w="25400">
              <a:solidFill>
                <a:srgbClr val="C69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23581A-EEA9-8FC7-2BDD-565891C9F253}"/>
              </a:ext>
            </a:extLst>
          </p:cNvPr>
          <p:cNvGrpSpPr/>
          <p:nvPr/>
        </p:nvGrpSpPr>
        <p:grpSpPr>
          <a:xfrm>
            <a:off x="6253272" y="1414869"/>
            <a:ext cx="5790430" cy="5293415"/>
            <a:chOff x="148256" y="1470287"/>
            <a:chExt cx="5790430" cy="5293415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FCB0CA44-EDBC-DFA4-2F42-222519C3C0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09" t="23073" r="2316" b="59128"/>
            <a:stretch/>
          </p:blipFill>
          <p:spPr bwMode="auto">
            <a:xfrm>
              <a:off x="148256" y="5062029"/>
              <a:ext cx="5790430" cy="1701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C9D7FD2-F4C4-4D80-ABA5-0885EC620336}"/>
                </a:ext>
              </a:extLst>
            </p:cNvPr>
            <p:cNvGrpSpPr/>
            <p:nvPr/>
          </p:nvGrpSpPr>
          <p:grpSpPr>
            <a:xfrm>
              <a:off x="328382" y="1470287"/>
              <a:ext cx="5589604" cy="4347194"/>
              <a:chOff x="328382" y="1470287"/>
              <a:chExt cx="5589604" cy="4347194"/>
            </a:xfrm>
          </p:grpSpPr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16A58A37-BBE0-4836-97BA-3F382B566C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79" t="23073"/>
              <a:stretch/>
            </p:blipFill>
            <p:spPr bwMode="auto">
              <a:xfrm>
                <a:off x="328382" y="1470287"/>
                <a:ext cx="5589604" cy="3512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FCF94B-249E-9B3C-B3A8-EB89EF3ABC37}"/>
                  </a:ext>
                </a:extLst>
              </p:cNvPr>
              <p:cNvSpPr/>
              <p:nvPr/>
            </p:nvSpPr>
            <p:spPr>
              <a:xfrm>
                <a:off x="1915318" y="5361339"/>
                <a:ext cx="2965292" cy="456142"/>
              </a:xfrm>
              <a:prstGeom prst="rect">
                <a:avLst/>
              </a:prstGeom>
              <a:solidFill>
                <a:srgbClr val="C69200">
                  <a:alpha val="29000"/>
                </a:srgbClr>
              </a:solidFill>
              <a:ln w="25400">
                <a:solidFill>
                  <a:srgbClr val="C69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A4EFDA-4D7F-5259-AF27-9078A456ED10}"/>
                  </a:ext>
                </a:extLst>
              </p:cNvPr>
              <p:cNvSpPr txBox="1"/>
              <p:nvPr/>
            </p:nvSpPr>
            <p:spPr>
              <a:xfrm>
                <a:off x="491694" y="4861974"/>
                <a:ext cx="52629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kern="0" dirty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(</a:t>
                </a:r>
                <a:r>
                  <a:rPr lang="en-US" altLang="zh-CN" sz="2000" b="1" kern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Limited</a:t>
                </a:r>
                <a:r>
                  <a:rPr lang="zh-CN" altLang="en-US" sz="2000" b="1" kern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 </a:t>
                </a:r>
                <a:r>
                  <a:rPr lang="en-US" altLang="zh-CN" sz="2000" b="1" kern="0" dirty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Info / Scalability) Issues </a:t>
                </a:r>
                <a:r>
                  <a:rPr lang="zh-CN" altLang="en-US" sz="2000" b="1" kern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 </a:t>
                </a:r>
                <a:r>
                  <a:rPr lang="en-US" altLang="zh-CN" sz="2000" b="1" kern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for</a:t>
                </a:r>
                <a:r>
                  <a:rPr lang="zh-CN" altLang="en-US" sz="2000" b="1" kern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 </a:t>
                </a:r>
                <a:r>
                  <a:rPr lang="en-US" altLang="zh-CN" sz="2000" b="1" kern="0">
                    <a:solidFill>
                      <a:srgbClr val="C69200"/>
                    </a:solidFill>
                    <a:latin typeface="Century Gothic" panose="020B0502020202020204" pitchFamily="34" charset="0"/>
                    <a:ea typeface="+mj-ea"/>
                    <a:cs typeface="+mj-cs"/>
                  </a:rPr>
                  <a:t>GNN</a:t>
                </a:r>
                <a:endParaRPr lang="en-CN" sz="2000" b="1" kern="0">
                  <a:solidFill>
                    <a:srgbClr val="C69200"/>
                  </a:solidFill>
                  <a:latin typeface="Century Gothic" panose="020B0502020202020204" pitchFamily="34" charset="0"/>
                  <a:ea typeface="+mj-ea"/>
                  <a:cs typeface="+mj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4AF516B-7DBE-E6CE-F3D8-F9CC499E9F80}"/>
              </a:ext>
            </a:extLst>
          </p:cNvPr>
          <p:cNvSpPr txBox="1"/>
          <p:nvPr/>
        </p:nvSpPr>
        <p:spPr>
          <a:xfrm>
            <a:off x="0" y="990684"/>
            <a:ext cx="3873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Ineffective For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Early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Detection</a:t>
            </a:r>
            <a:endParaRPr lang="en-CN" sz="2000" b="1" kern="0">
              <a:solidFill>
                <a:srgbClr val="C692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83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9D251B-7081-806E-922B-0F6B50ED4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95" t="14401" r="1279"/>
          <a:stretch/>
        </p:blipFill>
        <p:spPr bwMode="auto">
          <a:xfrm>
            <a:off x="283651" y="1770214"/>
            <a:ext cx="7042979" cy="4527715"/>
          </a:xfrm>
          <a:prstGeom prst="rect">
            <a:avLst/>
          </a:prstGeom>
          <a:noFill/>
          <a:ln w="28575">
            <a:solidFill>
              <a:srgbClr val="C69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957DCAB-F3E9-F8EC-2695-AD2DA5D6B724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Current Challenges</a:t>
            </a:r>
            <a:endParaRPr lang="zh-TW" altLang="en-US" kern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1D3E9-8499-62E9-06E3-4BED0F9B7F29}"/>
              </a:ext>
            </a:extLst>
          </p:cNvPr>
          <p:cNvSpPr txBox="1"/>
          <p:nvPr/>
        </p:nvSpPr>
        <p:spPr>
          <a:xfrm>
            <a:off x="174093" y="990684"/>
            <a:ext cx="2351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Lack</a:t>
            </a:r>
            <a:r>
              <a:rPr lang="zh-CN" altLang="en-US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of</a:t>
            </a:r>
            <a:r>
              <a:rPr lang="zh-CN" altLang="en-US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Versatility</a:t>
            </a:r>
            <a:endParaRPr lang="en-CN" sz="2000" b="1" kern="0" dirty="0">
              <a:solidFill>
                <a:srgbClr val="C692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1567A-C67E-B67C-011B-B7F42458602C}"/>
              </a:ext>
            </a:extLst>
          </p:cNvPr>
          <p:cNvSpPr/>
          <p:nvPr/>
        </p:nvSpPr>
        <p:spPr>
          <a:xfrm>
            <a:off x="340801" y="2664202"/>
            <a:ext cx="2219520" cy="1770637"/>
          </a:xfrm>
          <a:prstGeom prst="rect">
            <a:avLst/>
          </a:prstGeom>
          <a:solidFill>
            <a:srgbClr val="C69200">
              <a:alpha val="29000"/>
            </a:srgbClr>
          </a:solidFill>
          <a:ln w="25400">
            <a:solidFill>
              <a:srgbClr val="C6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1C254F1-AEB2-6381-6FE8-EA21C27C2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7" t="35490" r="56363" b="36389"/>
          <a:stretch/>
        </p:blipFill>
        <p:spPr bwMode="auto">
          <a:xfrm>
            <a:off x="7554300" y="1781645"/>
            <a:ext cx="4355847" cy="3088309"/>
          </a:xfrm>
          <a:prstGeom prst="rect">
            <a:avLst/>
          </a:prstGeom>
          <a:noFill/>
          <a:ln w="28575">
            <a:solidFill>
              <a:srgbClr val="C692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C4422E-B7AB-7B94-F1CB-355ABA39290D}"/>
              </a:ext>
            </a:extLst>
          </p:cNvPr>
          <p:cNvSpPr txBox="1"/>
          <p:nvPr/>
        </p:nvSpPr>
        <p:spPr>
          <a:xfrm>
            <a:off x="7782009" y="5395734"/>
            <a:ext cx="3900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Most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are based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on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interaction</a:t>
            </a:r>
          </a:p>
          <a:p>
            <a:pPr algn="ctr"/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analysis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with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specific</a:t>
            </a:r>
            <a:r>
              <a:rPr lang="zh-CN" altLang="en-US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entities</a:t>
            </a:r>
            <a:endParaRPr lang="en-CN" sz="2000" b="1" kern="0">
              <a:solidFill>
                <a:srgbClr val="C692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14143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6957DCAB-F3E9-F8EC-2695-AD2DA5D6B724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Current Challenges</a:t>
            </a:r>
            <a:endParaRPr lang="zh-TW" altLang="en-US" kern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1D3E9-8499-62E9-06E3-4BED0F9B7F29}"/>
              </a:ext>
            </a:extLst>
          </p:cNvPr>
          <p:cNvSpPr txBox="1"/>
          <p:nvPr/>
        </p:nvSpPr>
        <p:spPr>
          <a:xfrm>
            <a:off x="0" y="1034088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Lack</a:t>
            </a:r>
            <a:r>
              <a:rPr lang="zh-CN" altLang="en-US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of</a:t>
            </a:r>
            <a:r>
              <a:rPr lang="zh-CN" altLang="en-US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altLang="zh-CN" sz="2000" b="1" kern="0" dirty="0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rPr>
              <a:t>Interpretability</a:t>
            </a:r>
            <a:endParaRPr lang="en-CN" sz="2000" b="1" kern="0" dirty="0">
              <a:solidFill>
                <a:srgbClr val="C69200"/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68DE4A-4B57-A5F5-BA15-5BAF8CD57DBD}"/>
              </a:ext>
            </a:extLst>
          </p:cNvPr>
          <p:cNvSpPr txBox="1"/>
          <p:nvPr/>
        </p:nvSpPr>
        <p:spPr>
          <a:xfrm>
            <a:off x="2501216" y="5789935"/>
            <a:ext cx="7189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Investors n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eed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tell real creditable projects from fraud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.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SG" altLang="zh-CN" sz="2000" dirty="0">
              <a:solidFill>
                <a:srgbClr val="2E2C53"/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Current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odel</a:t>
            </a:r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s can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hardly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offer insights 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for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their</a:t>
            </a:r>
            <a:r>
              <a:rPr lang="zh-CN" alt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predictions</a:t>
            </a:r>
            <a:r>
              <a:rPr lang="en-US" altLang="zh-CN" sz="2000" dirty="0">
                <a:solidFill>
                  <a:srgbClr val="2E2C53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2E2C53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Scaled compliance solutions from Coinbase">
            <a:extLst>
              <a:ext uri="{FF2B5EF4-FFF2-40B4-BE49-F238E27FC236}">
                <a16:creationId xmlns:a16="http://schemas.microsoft.com/office/drawing/2014/main" id="{0C3C0FF4-B152-7315-42D4-2F382D8FC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57200" y="1627008"/>
            <a:ext cx="370114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onymity Services' Usage of Cryptocurrency and Role in Cybercrime -  Chainalysis">
            <a:extLst>
              <a:ext uri="{FF2B5EF4-FFF2-40B4-BE49-F238E27FC236}">
                <a16:creationId xmlns:a16="http://schemas.microsoft.com/office/drawing/2014/main" id="{8BDA2392-94CC-3E47-A989-015C6049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1584"/>
            <a:ext cx="6990918" cy="40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08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標題 1">
            <a:extLst>
              <a:ext uri="{FF2B5EF4-FFF2-40B4-BE49-F238E27FC236}">
                <a16:creationId xmlns:a16="http://schemas.microsoft.com/office/drawing/2014/main" id="{CBB4E20E-F0A9-E3C1-9053-6255FFFD3E91}"/>
              </a:ext>
            </a:extLst>
          </p:cNvPr>
          <p:cNvSpPr txBox="1">
            <a:spLocks/>
          </p:cNvSpPr>
          <p:nvPr/>
        </p:nvSpPr>
        <p:spPr bwMode="auto">
          <a:xfrm>
            <a:off x="0" y="214342"/>
            <a:ext cx="66978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6920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69200"/>
                </a:solidFill>
                <a:latin typeface="Arial" charset="0"/>
              </a:defRPr>
            </a:lvl9pPr>
          </a:lstStyle>
          <a:p>
            <a:r>
              <a:rPr lang="en-US" altLang="zh-CN" kern="0"/>
              <a:t>Outline</a:t>
            </a:r>
            <a:endParaRPr lang="zh-TW" altLang="en-US" kern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D692801-DF5B-09CE-7416-A804A44A6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19200"/>
            <a:ext cx="11506200" cy="532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6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199C00C469E2418CAEBAD06E18C75F" ma:contentTypeVersion="13" ma:contentTypeDescription="Create a new document." ma:contentTypeScope="" ma:versionID="1e120b4bd9d1992ca3b7b7477531c8e0">
  <xsd:schema xmlns:xsd="http://www.w3.org/2001/XMLSchema" xmlns:xs="http://www.w3.org/2001/XMLSchema" xmlns:p="http://schemas.microsoft.com/office/2006/metadata/properties" xmlns:ns3="06067ace-ec49-440f-b9da-b877be55a26a" xmlns:ns4="d090e7f0-e347-4d59-ae30-23180c889acb" targetNamespace="http://schemas.microsoft.com/office/2006/metadata/properties" ma:root="true" ma:fieldsID="0700961d40afe1a398cc8c0e939b164f" ns3:_="" ns4:_="">
    <xsd:import namespace="06067ace-ec49-440f-b9da-b877be55a26a"/>
    <xsd:import namespace="d090e7f0-e347-4d59-ae30-23180c889a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67ace-ec49-440f-b9da-b877be55a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0e7f0-e347-4d59-ae30-23180c889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F54C26-907A-4B03-852C-282605926A09}">
  <ds:schemaRefs>
    <ds:schemaRef ds:uri="06067ace-ec49-440f-b9da-b877be55a26a"/>
    <ds:schemaRef ds:uri="d090e7f0-e347-4d59-ae30-23180c889a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9C4CC1F-772F-473C-B5E8-FFA6864DF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BAFE4-31A2-4C15-860D-000A6A6238D1}">
  <ds:schemaRefs>
    <ds:schemaRef ds:uri="06067ace-ec49-440f-b9da-b877be55a26a"/>
    <ds:schemaRef ds:uri="d090e7f0-e347-4d59-ae30-23180c889ac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6515</TotalTime>
  <Words>1557</Words>
  <Application>Microsoft Macintosh PowerPoint</Application>
  <PresentationFormat>Widescreen</PresentationFormat>
  <Paragraphs>240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Angsana New</vt:lpstr>
      <vt:lpstr>Arial</vt:lpstr>
      <vt:lpstr>Cambria Math</vt:lpstr>
      <vt:lpstr>Century Gothic</vt:lpstr>
      <vt:lpstr>Times New Roman</vt:lpstr>
      <vt:lpstr>Wingdings</vt:lpstr>
      <vt:lpstr>Default Design</vt:lpstr>
      <vt:lpstr>PowerPoint Presentation</vt:lpstr>
      <vt:lpstr>Crypto-Crime Volume is Tremendous</vt:lpstr>
      <vt:lpstr>Destination of Illicit Asset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SHAO Qian</dc:creator>
  <cp:lastModifiedBy>WANG Yong</cp:lastModifiedBy>
  <cp:revision>17</cp:revision>
  <cp:lastPrinted>2023-09-27T03:41:42Z</cp:lastPrinted>
  <dcterms:created xsi:type="dcterms:W3CDTF">2005-05-18T03:13:04Z</dcterms:created>
  <dcterms:modified xsi:type="dcterms:W3CDTF">2023-10-11T10:29:12Z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756f9c-e3e7-4810-90da-ea6bfb97c434_Enabled">
    <vt:lpwstr>True</vt:lpwstr>
  </property>
  <property fmtid="{D5CDD505-2E9C-101B-9397-08002B2CF9AE}" pid="3" name="MSIP_Label_1e756f9c-e3e7-4810-90da-ea6bfb97c434_SiteId">
    <vt:lpwstr>c98a79ca-5a9a-4791-a243-f06afd67464d</vt:lpwstr>
  </property>
  <property fmtid="{D5CDD505-2E9C-101B-9397-08002B2CF9AE}" pid="4" name="MSIP_Label_1e756f9c-e3e7-4810-90da-ea6bfb97c434_Ref">
    <vt:lpwstr>https://api.informationprotection.azure.com/api/c98a79ca-5a9a-4791-a243-f06afd67464d</vt:lpwstr>
  </property>
  <property fmtid="{D5CDD505-2E9C-101B-9397-08002B2CF9AE}" pid="5" name="MSIP_Label_1e756f9c-e3e7-4810-90da-ea6bfb97c434_SetBy">
    <vt:lpwstr>aaronlee@smu.edu.sg</vt:lpwstr>
  </property>
  <property fmtid="{D5CDD505-2E9C-101B-9397-08002B2CF9AE}" pid="6" name="MSIP_Label_1e756f9c-e3e7-4810-90da-ea6bfb97c434_SetDate">
    <vt:lpwstr>2017-09-29T10:46:06.3845235+08:00</vt:lpwstr>
  </property>
  <property fmtid="{D5CDD505-2E9C-101B-9397-08002B2CF9AE}" pid="7" name="MSIP_Label_1e756f9c-e3e7-4810-90da-ea6bfb97c434_Name">
    <vt:lpwstr>Unrestricted</vt:lpwstr>
  </property>
  <property fmtid="{D5CDD505-2E9C-101B-9397-08002B2CF9AE}" pid="8" name="MSIP_Label_1e756f9c-e3e7-4810-90da-ea6bfb97c434_Application">
    <vt:lpwstr>Microsoft Azure Information Protection</vt:lpwstr>
  </property>
  <property fmtid="{D5CDD505-2E9C-101B-9397-08002B2CF9AE}" pid="9" name="MSIP_Label_1e756f9c-e3e7-4810-90da-ea6bfb97c434_Extended_MSFT_Method">
    <vt:lpwstr>Manual</vt:lpwstr>
  </property>
  <property fmtid="{D5CDD505-2E9C-101B-9397-08002B2CF9AE}" pid="10" name="Sensitivity">
    <vt:lpwstr>Unrestricted</vt:lpwstr>
  </property>
  <property fmtid="{D5CDD505-2E9C-101B-9397-08002B2CF9AE}" pid="11" name="ContentTypeId">
    <vt:lpwstr>0x010100CA199C00C469E2418CAEBAD06E18C75F</vt:lpwstr>
  </property>
  <property fmtid="{D5CDD505-2E9C-101B-9397-08002B2CF9AE}" pid="12" name="Order">
    <vt:r8>100</vt:r8>
  </property>
</Properties>
</file>